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99" r:id="rId3"/>
    <p:sldId id="293" r:id="rId4"/>
    <p:sldId id="295" r:id="rId5"/>
    <p:sldId id="298" r:id="rId6"/>
    <p:sldId id="300" r:id="rId7"/>
    <p:sldId id="301" r:id="rId8"/>
    <p:sldId id="302" r:id="rId9"/>
    <p:sldId id="268" r:id="rId10"/>
    <p:sldId id="269" r:id="rId11"/>
    <p:sldId id="270" r:id="rId12"/>
    <p:sldId id="271" r:id="rId13"/>
    <p:sldId id="291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34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874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118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0778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5991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9526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4506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3720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4746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8352928" cy="169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8201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4963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036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54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8AF5477B-130C-4A8F-8AB3-437B8191FB72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1086548" y="2090172"/>
            <a:ext cx="668287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Protocolo de actuación contra el acoso sexual y por razón de sexo </a:t>
            </a:r>
            <a:br>
              <a:rPr kumimoji="0" lang="es-ES" altLang="es-E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s-ES" altLang="es-E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en el ámbito laboral sanitario </a:t>
            </a:r>
            <a:br>
              <a:rPr kumimoji="0" lang="es-ES" altLang="es-E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s-ES" altLang="es-E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de la Conselleria de Sanitat Universal i Salut Pública</a:t>
            </a:r>
            <a:endParaRPr kumimoji="0" lang="es-ES" altLang="es-E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kumimoji="0" lang="es-ES" altLang="es-E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3057509-95F4-402B-96B2-B7124EC35F8F}"/>
              </a:ext>
            </a:extLst>
          </p:cNvPr>
          <p:cNvSpPr txBox="1"/>
          <p:nvPr/>
        </p:nvSpPr>
        <p:spPr>
          <a:xfrm>
            <a:off x="4427984" y="5445224"/>
            <a:ext cx="39867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Palmira Muñoz Muñoz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Responsable de la Unidad de Igualdad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8600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74DD0A6-14FA-442A-9C03-D9607DF8A91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06478" y="386930"/>
            <a:ext cx="6927525" cy="11889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2. Objetivos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8EFD0A-2739-4725-97DB-C2E19F92E00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6478" y="2534500"/>
            <a:ext cx="7677783" cy="38164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</a:pPr>
            <a:r>
              <a:rPr lang="en-US" sz="1400" b="1" dirty="0" err="1"/>
              <a:t>Informar</a:t>
            </a:r>
            <a:r>
              <a:rPr lang="en-US" sz="1400" b="1" dirty="0"/>
              <a:t>, </a:t>
            </a:r>
            <a:r>
              <a:rPr lang="en-US" sz="1400" b="1" dirty="0" err="1"/>
              <a:t>formar</a:t>
            </a:r>
            <a:r>
              <a:rPr lang="en-US" sz="1400" b="1" dirty="0"/>
              <a:t> y </a:t>
            </a:r>
            <a:r>
              <a:rPr lang="en-US" sz="1400" b="1" dirty="0" err="1"/>
              <a:t>sensibilizar</a:t>
            </a:r>
            <a:r>
              <a:rPr lang="en-US" sz="1400" b="1" dirty="0"/>
              <a:t> </a:t>
            </a:r>
            <a:r>
              <a:rPr lang="en-US" sz="1400" dirty="0"/>
              <a:t>a las </a:t>
            </a:r>
            <a:r>
              <a:rPr lang="en-US" sz="1400" dirty="0" err="1"/>
              <a:t>trabajadoras</a:t>
            </a:r>
            <a:r>
              <a:rPr lang="en-US" sz="1400" dirty="0"/>
              <a:t> y </a:t>
            </a:r>
            <a:r>
              <a:rPr lang="en-US" sz="1400" dirty="0" err="1"/>
              <a:t>trabajadores</a:t>
            </a:r>
            <a:r>
              <a:rPr lang="en-US" sz="1400" dirty="0"/>
              <a:t> de </a:t>
            </a:r>
            <a:r>
              <a:rPr lang="en-US" sz="1400" dirty="0" err="1"/>
              <a:t>qué</a:t>
            </a:r>
            <a:r>
              <a:rPr lang="en-US" sz="1400" dirty="0"/>
              <a:t> se </a:t>
            </a:r>
            <a:r>
              <a:rPr lang="en-US" sz="1400" dirty="0" err="1"/>
              <a:t>considera</a:t>
            </a:r>
            <a:r>
              <a:rPr lang="en-US" sz="1400" dirty="0"/>
              <a:t> </a:t>
            </a:r>
            <a:r>
              <a:rPr lang="en-US" sz="1400" dirty="0" err="1"/>
              <a:t>acoso</a:t>
            </a:r>
            <a:r>
              <a:rPr lang="en-US" sz="1400" dirty="0"/>
              <a:t> sexual y </a:t>
            </a:r>
            <a:r>
              <a:rPr lang="en-US" sz="1400" dirty="0" err="1"/>
              <a:t>acoso</a:t>
            </a:r>
            <a:r>
              <a:rPr lang="en-US" sz="1400" dirty="0"/>
              <a:t> por </a:t>
            </a:r>
            <a:r>
              <a:rPr lang="en-US" sz="1400" dirty="0" err="1"/>
              <a:t>razón</a:t>
            </a:r>
            <a:r>
              <a:rPr lang="en-US" sz="1400" dirty="0"/>
              <a:t> de </a:t>
            </a:r>
            <a:r>
              <a:rPr lang="en-US" sz="1400" dirty="0" err="1"/>
              <a:t>sexo</a:t>
            </a:r>
            <a:r>
              <a:rPr lang="en-US" sz="1400" dirty="0"/>
              <a:t>. </a:t>
            </a:r>
          </a:p>
          <a:p>
            <a:pPr lvl="0" indent="-228600">
              <a:lnSpc>
                <a:spcPct val="90000"/>
              </a:lnSpc>
            </a:pPr>
            <a:endParaRPr lang="en-US" sz="1400" dirty="0"/>
          </a:p>
          <a:p>
            <a:pPr lvl="0" indent="-228600">
              <a:lnSpc>
                <a:spcPct val="90000"/>
              </a:lnSpc>
            </a:pPr>
            <a:r>
              <a:rPr lang="en-US" sz="1400" dirty="0"/>
              <a:t>Dar </a:t>
            </a:r>
            <a:r>
              <a:rPr lang="en-US" sz="1400" b="1" dirty="0" err="1"/>
              <a:t>pautas</a:t>
            </a:r>
            <a:r>
              <a:rPr lang="en-US" sz="1400" b="1" dirty="0"/>
              <a:t> para </a:t>
            </a:r>
            <a:r>
              <a:rPr lang="en-US" sz="1400" b="1" dirty="0" err="1"/>
              <a:t>identificar</a:t>
            </a:r>
            <a:r>
              <a:rPr lang="en-US" sz="1400" b="1" dirty="0"/>
              <a:t> </a:t>
            </a:r>
            <a:r>
              <a:rPr lang="en-US" sz="1400" dirty="0"/>
              <a:t>una </a:t>
            </a:r>
            <a:r>
              <a:rPr lang="en-US" sz="1400" dirty="0" err="1"/>
              <a:t>situación</a:t>
            </a:r>
            <a:r>
              <a:rPr lang="en-US" sz="1400" dirty="0"/>
              <a:t> de </a:t>
            </a:r>
            <a:r>
              <a:rPr lang="en-US" sz="1400" dirty="0" err="1"/>
              <a:t>acoso</a:t>
            </a:r>
            <a:r>
              <a:rPr lang="en-US" sz="1400" dirty="0"/>
              <a:t> sexual y </a:t>
            </a:r>
            <a:r>
              <a:rPr lang="en-US" sz="1400" dirty="0" err="1"/>
              <a:t>acoso</a:t>
            </a:r>
            <a:r>
              <a:rPr lang="en-US" sz="1400" dirty="0"/>
              <a:t> por </a:t>
            </a:r>
            <a:r>
              <a:rPr lang="en-US" sz="1400" dirty="0" err="1"/>
              <a:t>razón</a:t>
            </a:r>
            <a:r>
              <a:rPr lang="en-US" sz="1400" dirty="0"/>
              <a:t> de </a:t>
            </a:r>
            <a:r>
              <a:rPr lang="en-US" sz="1400" dirty="0" err="1"/>
              <a:t>sexo</a:t>
            </a:r>
            <a:r>
              <a:rPr lang="en-US" sz="1400" dirty="0"/>
              <a:t> para </a:t>
            </a:r>
            <a:r>
              <a:rPr lang="en-US" sz="1400" dirty="0" err="1"/>
              <a:t>prevenir</a:t>
            </a:r>
            <a:r>
              <a:rPr lang="en-US" sz="1400" dirty="0"/>
              <a:t> y </a:t>
            </a:r>
            <a:r>
              <a:rPr lang="en-US" sz="1400" dirty="0" err="1"/>
              <a:t>evitar</a:t>
            </a:r>
            <a:r>
              <a:rPr lang="en-US" sz="1400" dirty="0"/>
              <a:t> que se </a:t>
            </a:r>
            <a:r>
              <a:rPr lang="en-US" sz="1400" dirty="0" err="1"/>
              <a:t>produzcan</a:t>
            </a:r>
            <a:r>
              <a:rPr lang="en-US" sz="1400" dirty="0"/>
              <a:t>. </a:t>
            </a:r>
          </a:p>
          <a:p>
            <a:pPr lvl="0" indent="-228600">
              <a:lnSpc>
                <a:spcPct val="90000"/>
              </a:lnSpc>
            </a:pPr>
            <a:endParaRPr lang="en-US" sz="1400" dirty="0"/>
          </a:p>
          <a:p>
            <a:pPr lvl="0" indent="-228600">
              <a:lnSpc>
                <a:spcPct val="90000"/>
              </a:lnSpc>
            </a:pPr>
            <a:r>
              <a:rPr lang="en-US" sz="1400" dirty="0" err="1"/>
              <a:t>Disponer</a:t>
            </a:r>
            <a:r>
              <a:rPr lang="en-US" sz="1400" dirty="0"/>
              <a:t> de un </a:t>
            </a:r>
            <a:r>
              <a:rPr lang="en-US" sz="1400" b="1" dirty="0" err="1"/>
              <a:t>procedimiento</a:t>
            </a:r>
            <a:r>
              <a:rPr lang="en-US" sz="1400" b="1" dirty="0"/>
              <a:t> </a:t>
            </a:r>
            <a:r>
              <a:rPr lang="en-US" sz="1400" b="1" dirty="0" err="1"/>
              <a:t>específico</a:t>
            </a:r>
            <a:r>
              <a:rPr lang="en-US" sz="1400" b="1" dirty="0"/>
              <a:t> </a:t>
            </a:r>
            <a:r>
              <a:rPr lang="en-US" sz="1400" dirty="0"/>
              <a:t>para </a:t>
            </a:r>
            <a:r>
              <a:rPr lang="en-US" sz="1400" dirty="0" err="1"/>
              <a:t>aplicar</a:t>
            </a:r>
            <a:r>
              <a:rPr lang="en-US" sz="1400" dirty="0"/>
              <a:t> las </a:t>
            </a:r>
            <a:r>
              <a:rPr lang="en-US" sz="1400" dirty="0" err="1"/>
              <a:t>medidas</a:t>
            </a:r>
            <a:r>
              <a:rPr lang="en-US" sz="1400" dirty="0"/>
              <a:t> </a:t>
            </a:r>
            <a:r>
              <a:rPr lang="en-US" sz="1400" dirty="0" err="1"/>
              <a:t>necesarias</a:t>
            </a:r>
            <a:r>
              <a:rPr lang="en-US" sz="1400" dirty="0"/>
              <a:t> a la mayor </a:t>
            </a:r>
            <a:r>
              <a:rPr lang="en-US" sz="1400" dirty="0" err="1"/>
              <a:t>brevedad</a:t>
            </a:r>
            <a:r>
              <a:rPr lang="en-US" sz="1400" dirty="0"/>
              <a:t> </a:t>
            </a:r>
            <a:r>
              <a:rPr lang="en-US" sz="1400" dirty="0" err="1"/>
              <a:t>posible</a:t>
            </a:r>
            <a:r>
              <a:rPr lang="en-US" sz="1400" dirty="0"/>
              <a:t>. </a:t>
            </a:r>
          </a:p>
          <a:p>
            <a:pPr lvl="0" indent="-228600">
              <a:lnSpc>
                <a:spcPct val="90000"/>
              </a:lnSpc>
            </a:pPr>
            <a:endParaRPr lang="en-US" sz="1400" dirty="0"/>
          </a:p>
          <a:p>
            <a:pPr lvl="0" indent="-228600">
              <a:lnSpc>
                <a:spcPct val="90000"/>
              </a:lnSpc>
            </a:pPr>
            <a:r>
              <a:rPr lang="en-US" sz="1400" dirty="0" err="1"/>
              <a:t>Garantizar</a:t>
            </a:r>
            <a:r>
              <a:rPr lang="en-US" sz="1400" dirty="0"/>
              <a:t> la </a:t>
            </a:r>
            <a:r>
              <a:rPr lang="en-US" sz="1400" b="1" dirty="0"/>
              <a:t>no </a:t>
            </a:r>
            <a:r>
              <a:rPr lang="en-US" sz="1400" b="1" dirty="0" err="1"/>
              <a:t>penalización</a:t>
            </a:r>
            <a:r>
              <a:rPr lang="en-US" sz="1400" b="1" dirty="0"/>
              <a:t> por el </a:t>
            </a:r>
            <a:r>
              <a:rPr lang="en-US" sz="1400" b="1" dirty="0" err="1"/>
              <a:t>hecho</a:t>
            </a:r>
            <a:r>
              <a:rPr lang="en-US" sz="1400" b="1" dirty="0"/>
              <a:t> de </a:t>
            </a:r>
            <a:r>
              <a:rPr lang="en-US" sz="1400" b="1" dirty="0" err="1"/>
              <a:t>haber</a:t>
            </a:r>
            <a:r>
              <a:rPr lang="en-US" sz="1400" b="1" dirty="0"/>
              <a:t> </a:t>
            </a:r>
            <a:r>
              <a:rPr lang="en-US" sz="1400" b="1" dirty="0" err="1"/>
              <a:t>comunicado</a:t>
            </a:r>
            <a:r>
              <a:rPr lang="en-US" sz="1400" b="1" dirty="0"/>
              <a:t> los </a:t>
            </a:r>
            <a:r>
              <a:rPr lang="en-US" sz="1400" b="1" dirty="0" err="1"/>
              <a:t>hechos</a:t>
            </a:r>
            <a:r>
              <a:rPr lang="en-US" sz="1400" b="1" dirty="0"/>
              <a:t> </a:t>
            </a:r>
            <a:r>
              <a:rPr lang="en-US" sz="1400" dirty="0"/>
              <a:t>y velar </a:t>
            </a:r>
            <a:r>
              <a:rPr lang="en-US" sz="1400" dirty="0" err="1"/>
              <a:t>porque</a:t>
            </a:r>
            <a:r>
              <a:rPr lang="en-US" sz="1400" dirty="0"/>
              <a:t> </a:t>
            </a:r>
            <a:r>
              <a:rPr lang="en-US" sz="1400" b="1" dirty="0"/>
              <a:t>se </a:t>
            </a:r>
            <a:r>
              <a:rPr lang="en-US" sz="1400" b="1" dirty="0" err="1"/>
              <a:t>respeten</a:t>
            </a:r>
            <a:r>
              <a:rPr lang="en-US" sz="1400" b="1" dirty="0"/>
              <a:t> las </a:t>
            </a:r>
            <a:r>
              <a:rPr lang="en-US" sz="1400" b="1" dirty="0" err="1"/>
              <a:t>condiciones</a:t>
            </a:r>
            <a:r>
              <a:rPr lang="en-US" sz="1400" b="1" dirty="0"/>
              <a:t> </a:t>
            </a:r>
            <a:r>
              <a:rPr lang="en-US" sz="1400" b="1" dirty="0" err="1"/>
              <a:t>laborales</a:t>
            </a:r>
            <a:r>
              <a:rPr lang="en-US" sz="1400" b="1" dirty="0"/>
              <a:t> y </a:t>
            </a:r>
            <a:r>
              <a:rPr lang="en-US" sz="1400" b="1" dirty="0" err="1"/>
              <a:t>funciones</a:t>
            </a:r>
            <a:r>
              <a:rPr lang="en-US" sz="1400" b="1" dirty="0"/>
              <a:t> </a:t>
            </a:r>
            <a:r>
              <a:rPr lang="en-US" sz="1400" dirty="0" err="1"/>
              <a:t>derivadas</a:t>
            </a:r>
            <a:r>
              <a:rPr lang="en-US" sz="1400" dirty="0"/>
              <a:t> de </a:t>
            </a:r>
            <a:r>
              <a:rPr lang="en-US" sz="1400" dirty="0" err="1"/>
              <a:t>su</a:t>
            </a:r>
            <a:r>
              <a:rPr lang="en-US" sz="1400" dirty="0"/>
              <a:t> </a:t>
            </a:r>
            <a:r>
              <a:rPr lang="en-US" sz="1400" dirty="0" err="1"/>
              <a:t>puesto</a:t>
            </a:r>
            <a:r>
              <a:rPr lang="en-US" sz="1400" dirty="0"/>
              <a:t> de </a:t>
            </a:r>
            <a:r>
              <a:rPr lang="en-US" sz="1400" dirty="0" err="1"/>
              <a:t>trabajo</a:t>
            </a:r>
            <a:r>
              <a:rPr lang="en-US" sz="1400" dirty="0"/>
              <a:t>.</a:t>
            </a:r>
          </a:p>
          <a:p>
            <a:pPr lvl="0" indent="-228600">
              <a:lnSpc>
                <a:spcPct val="90000"/>
              </a:lnSpc>
            </a:pPr>
            <a:endParaRPr lang="en-US" sz="1400" dirty="0"/>
          </a:p>
          <a:p>
            <a:pPr lvl="0" indent="-228600">
              <a:lnSpc>
                <a:spcPct val="90000"/>
              </a:lnSpc>
            </a:pPr>
            <a:r>
              <a:rPr lang="en-US" sz="1400" dirty="0" err="1"/>
              <a:t>Garantizar</a:t>
            </a:r>
            <a:r>
              <a:rPr lang="en-US" sz="1400" dirty="0"/>
              <a:t> la </a:t>
            </a:r>
            <a:r>
              <a:rPr lang="en-US" sz="1400" b="1" dirty="0" err="1"/>
              <a:t>seguridad</a:t>
            </a:r>
            <a:r>
              <a:rPr lang="en-US" sz="1400" b="1" dirty="0"/>
              <a:t> </a:t>
            </a:r>
            <a:r>
              <a:rPr lang="en-US" sz="1400" dirty="0"/>
              <a:t>de las personas </a:t>
            </a:r>
            <a:r>
              <a:rPr lang="en-US" sz="1400" dirty="0" err="1"/>
              <a:t>afectadas</a:t>
            </a:r>
            <a:r>
              <a:rPr lang="en-US" sz="1400" dirty="0"/>
              <a:t> y de </a:t>
            </a:r>
            <a:r>
              <a:rPr lang="en-US" sz="1400" dirty="0" err="1"/>
              <a:t>aquellas</a:t>
            </a:r>
            <a:r>
              <a:rPr lang="en-US" sz="1400" dirty="0"/>
              <a:t> que </a:t>
            </a:r>
            <a:r>
              <a:rPr lang="en-US" sz="1400" dirty="0" err="1"/>
              <a:t>colaboren</a:t>
            </a:r>
            <a:r>
              <a:rPr lang="en-US" sz="1400" dirty="0"/>
              <a:t> </a:t>
            </a:r>
            <a:r>
              <a:rPr lang="en-US" sz="1400" dirty="0" err="1"/>
              <a:t>en</a:t>
            </a:r>
            <a:r>
              <a:rPr lang="en-US" sz="1400" dirty="0"/>
              <a:t> la </a:t>
            </a:r>
            <a:r>
              <a:rPr lang="en-US" sz="1400" dirty="0" err="1"/>
              <a:t>comunicación</a:t>
            </a:r>
            <a:r>
              <a:rPr lang="en-US" sz="1400" dirty="0"/>
              <a:t> de los </a:t>
            </a:r>
            <a:r>
              <a:rPr lang="en-US" sz="1400" dirty="0" err="1"/>
              <a:t>hechos</a:t>
            </a:r>
            <a:r>
              <a:rPr lang="en-US" sz="1400" dirty="0"/>
              <a:t>.</a:t>
            </a:r>
          </a:p>
          <a:p>
            <a:pPr lvl="0" indent="-228600">
              <a:lnSpc>
                <a:spcPct val="90000"/>
              </a:lnSpc>
            </a:pPr>
            <a:endParaRPr lang="en-US" sz="1400" dirty="0"/>
          </a:p>
          <a:p>
            <a:pPr lvl="0" indent="-228600">
              <a:lnSpc>
                <a:spcPct val="90000"/>
              </a:lnSpc>
            </a:pPr>
            <a:r>
              <a:rPr lang="en-US" sz="1400" b="1" dirty="0"/>
              <a:t>Dar </a:t>
            </a:r>
            <a:r>
              <a:rPr lang="en-US" sz="1400" b="1" dirty="0" err="1"/>
              <a:t>apoyo</a:t>
            </a:r>
            <a:r>
              <a:rPr lang="en-US" sz="1400" b="1" dirty="0"/>
              <a:t> y </a:t>
            </a:r>
            <a:r>
              <a:rPr lang="en-US" sz="1400" b="1" dirty="0" err="1"/>
              <a:t>atención</a:t>
            </a:r>
            <a:r>
              <a:rPr lang="en-US" sz="1400" b="1" dirty="0"/>
              <a:t> integral </a:t>
            </a:r>
            <a:r>
              <a:rPr lang="en-US" sz="1400" dirty="0"/>
              <a:t>a la </a:t>
            </a:r>
            <a:r>
              <a:rPr lang="en-US" sz="1400" dirty="0" err="1"/>
              <a:t>víctima</a:t>
            </a:r>
            <a:r>
              <a:rPr lang="en-US" sz="1400" dirty="0"/>
              <a:t> </a:t>
            </a:r>
            <a:r>
              <a:rPr lang="en-US" sz="1400" dirty="0" err="1"/>
              <a:t>en</a:t>
            </a:r>
            <a:r>
              <a:rPr lang="en-US" sz="1400" dirty="0"/>
              <a:t> </a:t>
            </a:r>
            <a:r>
              <a:rPr lang="en-US" sz="1400" dirty="0" err="1"/>
              <a:t>todo</a:t>
            </a:r>
            <a:r>
              <a:rPr lang="en-US" sz="1400" dirty="0"/>
              <a:t> el </a:t>
            </a:r>
            <a:r>
              <a:rPr lang="en-US" sz="1400" dirty="0" err="1"/>
              <a:t>proceso</a:t>
            </a:r>
            <a:r>
              <a:rPr lang="en-US" sz="1400" dirty="0"/>
              <a:t> para </a:t>
            </a:r>
            <a:r>
              <a:rPr lang="en-US" sz="1400" dirty="0" err="1"/>
              <a:t>restituirla</a:t>
            </a:r>
            <a:r>
              <a:rPr lang="en-US" sz="1400" dirty="0"/>
              <a:t> </a:t>
            </a:r>
            <a:r>
              <a:rPr lang="en-US" sz="1400" dirty="0" err="1"/>
              <a:t>en</a:t>
            </a:r>
            <a:r>
              <a:rPr lang="en-US" sz="1400" dirty="0"/>
              <a:t> sus </a:t>
            </a:r>
            <a:r>
              <a:rPr lang="en-US" sz="1400" dirty="0" err="1"/>
              <a:t>condiciones</a:t>
            </a:r>
            <a:r>
              <a:rPr lang="en-US" sz="1400" dirty="0"/>
              <a:t> previas.</a:t>
            </a:r>
          </a:p>
          <a:p>
            <a:pPr marL="0" indent="-228600">
              <a:lnSpc>
                <a:spcPct val="90000"/>
              </a:lnSpc>
            </a:pPr>
            <a:endParaRPr lang="en-US" sz="1400" dirty="0"/>
          </a:p>
          <a:p>
            <a:pPr indent="-228600">
              <a:lnSpc>
                <a:spcPct val="9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20756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85C9BC9-ABAD-440C-BF7E-406BD5F418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82723" y="809898"/>
            <a:ext cx="7457037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3. </a:t>
            </a:r>
            <a:r>
              <a:rPr lang="en-US" sz="4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Principios</a:t>
            </a:r>
            <a:r>
              <a:rPr lang="en-US" sz="4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4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actuación</a:t>
            </a:r>
            <a:r>
              <a:rPr lang="en-US" sz="4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y       </a:t>
            </a:r>
            <a:r>
              <a:rPr lang="en-US" sz="4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garantía</a:t>
            </a:r>
            <a:endParaRPr lang="en-US" sz="42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ED810C-0F8B-4C06-8D51-18DFB5ABA70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95144" y="2923444"/>
            <a:ext cx="6548080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</a:pPr>
            <a:r>
              <a:rPr lang="en-US" sz="2100" dirty="0" err="1"/>
              <a:t>Colaboración</a:t>
            </a:r>
            <a:r>
              <a:rPr lang="en-US" sz="2100" dirty="0"/>
              <a:t>. </a:t>
            </a:r>
          </a:p>
          <a:p>
            <a:pPr indent="-228600">
              <a:lnSpc>
                <a:spcPct val="90000"/>
              </a:lnSpc>
            </a:pPr>
            <a:r>
              <a:rPr lang="en-US" sz="2100" dirty="0" err="1"/>
              <a:t>Confidencialidad</a:t>
            </a:r>
            <a:r>
              <a:rPr lang="en-US" sz="2100" dirty="0"/>
              <a:t>. </a:t>
            </a:r>
          </a:p>
          <a:p>
            <a:pPr indent="-228600">
              <a:lnSpc>
                <a:spcPct val="90000"/>
              </a:lnSpc>
            </a:pPr>
            <a:r>
              <a:rPr lang="en-US" sz="2100" dirty="0" err="1"/>
              <a:t>Respeto</a:t>
            </a:r>
            <a:r>
              <a:rPr lang="en-US" sz="2100" dirty="0"/>
              <a:t>, </a:t>
            </a:r>
            <a:r>
              <a:rPr lang="en-US" sz="2100" dirty="0" err="1"/>
              <a:t>protección</a:t>
            </a:r>
            <a:r>
              <a:rPr lang="en-US" sz="2100" dirty="0"/>
              <a:t> de la </a:t>
            </a:r>
            <a:r>
              <a:rPr lang="en-US" sz="2100" dirty="0" err="1"/>
              <a:t>dignidad</a:t>
            </a:r>
            <a:r>
              <a:rPr lang="en-US" sz="2100" dirty="0"/>
              <a:t> y la </a:t>
            </a:r>
            <a:r>
              <a:rPr lang="en-US" sz="2100" dirty="0" err="1"/>
              <a:t>integridad</a:t>
            </a:r>
            <a:r>
              <a:rPr lang="en-US" sz="2100" dirty="0"/>
              <a:t>.</a:t>
            </a:r>
          </a:p>
          <a:p>
            <a:pPr indent="-228600">
              <a:lnSpc>
                <a:spcPct val="90000"/>
              </a:lnSpc>
            </a:pPr>
            <a:r>
              <a:rPr lang="en-US" sz="2100" dirty="0"/>
              <a:t>Diligencia y </a:t>
            </a:r>
            <a:r>
              <a:rPr lang="en-US" sz="2100" dirty="0" err="1"/>
              <a:t>celeridad</a:t>
            </a:r>
            <a:r>
              <a:rPr lang="en-US" sz="2100" dirty="0"/>
              <a:t>. </a:t>
            </a:r>
          </a:p>
          <a:p>
            <a:pPr indent="-228600">
              <a:lnSpc>
                <a:spcPct val="90000"/>
              </a:lnSpc>
            </a:pPr>
            <a:r>
              <a:rPr lang="en-US" sz="2100" dirty="0"/>
              <a:t>Audiencia, </a:t>
            </a:r>
            <a:r>
              <a:rPr lang="en-US" sz="2100" dirty="0" err="1"/>
              <a:t>imparcialidad</a:t>
            </a:r>
            <a:r>
              <a:rPr lang="en-US" sz="2100" dirty="0"/>
              <a:t> y </a:t>
            </a:r>
            <a:r>
              <a:rPr lang="en-US" sz="2100" dirty="0" err="1"/>
              <a:t>contradicción</a:t>
            </a:r>
            <a:r>
              <a:rPr lang="en-US" sz="2100" dirty="0"/>
              <a:t>. </a:t>
            </a:r>
          </a:p>
          <a:p>
            <a:pPr indent="-228600">
              <a:lnSpc>
                <a:spcPct val="90000"/>
              </a:lnSpc>
            </a:pPr>
            <a:r>
              <a:rPr lang="en-US" sz="2100" dirty="0" err="1"/>
              <a:t>Protección</a:t>
            </a:r>
            <a:r>
              <a:rPr lang="en-US" sz="2100" dirty="0"/>
              <a:t> ante </a:t>
            </a:r>
            <a:r>
              <a:rPr lang="en-US" sz="2100" dirty="0" err="1"/>
              <a:t>posibles</a:t>
            </a:r>
            <a:r>
              <a:rPr lang="en-US" sz="2100" dirty="0"/>
              <a:t> </a:t>
            </a:r>
            <a:r>
              <a:rPr lang="en-US" sz="2100" dirty="0" err="1"/>
              <a:t>represalias</a:t>
            </a:r>
            <a:r>
              <a:rPr lang="en-US" sz="2100" dirty="0"/>
              <a:t>. </a:t>
            </a:r>
          </a:p>
          <a:p>
            <a:pPr indent="-228600">
              <a:lnSpc>
                <a:spcPct val="90000"/>
              </a:lnSpc>
            </a:pPr>
            <a:r>
              <a:rPr lang="en-US" sz="2100" dirty="0" err="1"/>
              <a:t>Restitución</a:t>
            </a:r>
            <a:r>
              <a:rPr lang="en-US" sz="2100" dirty="0"/>
              <a:t> de las </a:t>
            </a:r>
            <a:r>
              <a:rPr lang="en-US" sz="2100" dirty="0" err="1"/>
              <a:t>víctimas</a:t>
            </a:r>
            <a:r>
              <a:rPr lang="en-US" sz="2100" dirty="0"/>
              <a:t>. </a:t>
            </a:r>
          </a:p>
          <a:p>
            <a:pPr indent="-228600">
              <a:lnSpc>
                <a:spcPct val="90000"/>
              </a:lnSpc>
            </a:pPr>
            <a:r>
              <a:rPr lang="en-US" sz="2100" dirty="0" err="1"/>
              <a:t>Protección</a:t>
            </a:r>
            <a:r>
              <a:rPr lang="en-US" sz="2100" dirty="0"/>
              <a:t> de la  </a:t>
            </a:r>
            <a:r>
              <a:rPr lang="en-US" sz="2100" dirty="0" err="1"/>
              <a:t>salud</a:t>
            </a:r>
            <a:r>
              <a:rPr lang="en-US" sz="2100" dirty="0"/>
              <a:t>.   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5667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1B9E040-1392-45A5-A109-7CE26F2D06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06478" y="386930"/>
            <a:ext cx="6927525" cy="11889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4. Definiciones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144627-712B-4062-A2DC-4BE6BF3E3A3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53093" y="2564905"/>
            <a:ext cx="7649904" cy="34701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114300" indent="0">
              <a:lnSpc>
                <a:spcPct val="90000"/>
              </a:lnSpc>
              <a:buNone/>
            </a:pPr>
            <a:r>
              <a:rPr lang="en-US" sz="1500" b="1" dirty="0"/>
              <a:t>4.1. </a:t>
            </a:r>
            <a:r>
              <a:rPr lang="en-US" sz="1500" b="1" dirty="0" err="1"/>
              <a:t>Acoso</a:t>
            </a:r>
            <a:r>
              <a:rPr lang="en-US" sz="1500" b="1" dirty="0"/>
              <a:t> sexual:</a:t>
            </a:r>
          </a:p>
          <a:p>
            <a:pPr indent="-228600">
              <a:lnSpc>
                <a:spcPct val="90000"/>
              </a:lnSpc>
            </a:pPr>
            <a:endParaRPr lang="en-US" sz="1500" dirty="0"/>
          </a:p>
          <a:p>
            <a:pPr indent="-228600">
              <a:lnSpc>
                <a:spcPct val="90000"/>
              </a:lnSpc>
            </a:pPr>
            <a:r>
              <a:rPr lang="en-US" sz="1500" dirty="0" err="1"/>
              <a:t>Cualquier</a:t>
            </a:r>
            <a:r>
              <a:rPr lang="en-US" sz="1500" dirty="0"/>
              <a:t> </a:t>
            </a:r>
            <a:r>
              <a:rPr lang="en-US" sz="1500" dirty="0" err="1"/>
              <a:t>comportamiento</a:t>
            </a:r>
            <a:r>
              <a:rPr lang="en-US" sz="1500" dirty="0"/>
              <a:t>, verbal o </a:t>
            </a:r>
            <a:r>
              <a:rPr lang="en-US" sz="1500" dirty="0" err="1"/>
              <a:t>físico</a:t>
            </a:r>
            <a:r>
              <a:rPr lang="en-US" sz="1500" dirty="0"/>
              <a:t>, de </a:t>
            </a:r>
            <a:r>
              <a:rPr lang="en-US" sz="1500" dirty="0" err="1"/>
              <a:t>naturaleza</a:t>
            </a:r>
            <a:r>
              <a:rPr lang="en-US" sz="1500" dirty="0"/>
              <a:t> sexual que </a:t>
            </a:r>
            <a:r>
              <a:rPr lang="en-US" sz="1500" dirty="0" err="1"/>
              <a:t>tenga</a:t>
            </a:r>
            <a:r>
              <a:rPr lang="en-US" sz="1500" dirty="0"/>
              <a:t> el </a:t>
            </a:r>
            <a:r>
              <a:rPr lang="en-US" sz="1500" dirty="0" err="1"/>
              <a:t>propósito</a:t>
            </a:r>
            <a:r>
              <a:rPr lang="en-US" sz="1500" dirty="0"/>
              <a:t> o </a:t>
            </a:r>
            <a:r>
              <a:rPr lang="en-US" sz="1500" dirty="0" err="1"/>
              <a:t>produzca</a:t>
            </a:r>
            <a:r>
              <a:rPr lang="en-US" sz="1500" dirty="0"/>
              <a:t> el </a:t>
            </a:r>
            <a:r>
              <a:rPr lang="en-US" sz="1500" dirty="0" err="1"/>
              <a:t>efecto</a:t>
            </a:r>
            <a:r>
              <a:rPr lang="en-US" sz="1500" dirty="0"/>
              <a:t> de </a:t>
            </a:r>
            <a:r>
              <a:rPr lang="en-US" sz="1500" dirty="0" err="1"/>
              <a:t>atentar</a:t>
            </a:r>
            <a:r>
              <a:rPr lang="en-US" sz="1500" dirty="0"/>
              <a:t> contra la </a:t>
            </a:r>
            <a:r>
              <a:rPr lang="en-US" sz="1500" dirty="0" err="1"/>
              <a:t>dignidad</a:t>
            </a:r>
            <a:r>
              <a:rPr lang="en-US" sz="1500" dirty="0"/>
              <a:t> de una persona, </a:t>
            </a:r>
            <a:r>
              <a:rPr lang="en-US" sz="1500" dirty="0" err="1"/>
              <a:t>en</a:t>
            </a:r>
            <a:r>
              <a:rPr lang="en-US" sz="1500" dirty="0"/>
              <a:t> particular </a:t>
            </a:r>
            <a:r>
              <a:rPr lang="en-US" sz="1500" dirty="0" err="1"/>
              <a:t>cuando</a:t>
            </a:r>
            <a:r>
              <a:rPr lang="en-US" sz="1500" dirty="0"/>
              <a:t> se </a:t>
            </a:r>
            <a:r>
              <a:rPr lang="en-US" sz="1500" dirty="0" err="1"/>
              <a:t>cree</a:t>
            </a:r>
            <a:r>
              <a:rPr lang="en-US" sz="1500" dirty="0"/>
              <a:t> un </a:t>
            </a:r>
            <a:r>
              <a:rPr lang="en-US" sz="1500" dirty="0" err="1"/>
              <a:t>entorno</a:t>
            </a:r>
            <a:r>
              <a:rPr lang="en-US" sz="1500" dirty="0"/>
              <a:t> </a:t>
            </a:r>
            <a:r>
              <a:rPr lang="en-US" sz="1500" dirty="0" err="1"/>
              <a:t>intimidatorio</a:t>
            </a:r>
            <a:r>
              <a:rPr lang="en-US" sz="1500" dirty="0"/>
              <a:t>, </a:t>
            </a:r>
            <a:r>
              <a:rPr lang="en-US" sz="1500" dirty="0" err="1"/>
              <a:t>degradante</a:t>
            </a:r>
            <a:r>
              <a:rPr lang="en-US" sz="1500" dirty="0"/>
              <a:t> u </a:t>
            </a:r>
            <a:r>
              <a:rPr lang="en-US" sz="1500" dirty="0" err="1"/>
              <a:t>ofensivo</a:t>
            </a:r>
            <a:r>
              <a:rPr lang="en-US" sz="1500" dirty="0"/>
              <a:t> (art. 7.1, de la LOIMH).</a:t>
            </a:r>
          </a:p>
          <a:p>
            <a:pPr indent="-228600">
              <a:lnSpc>
                <a:spcPct val="90000"/>
              </a:lnSpc>
            </a:pPr>
            <a:endParaRPr lang="en-US" sz="1500" dirty="0"/>
          </a:p>
          <a:p>
            <a:pPr indent="-228600">
              <a:lnSpc>
                <a:spcPct val="90000"/>
              </a:lnSpc>
            </a:pPr>
            <a:r>
              <a:rPr lang="en-US" sz="1500" dirty="0"/>
              <a:t>El </a:t>
            </a:r>
            <a:r>
              <a:rPr lang="en-US" sz="1500" dirty="0" err="1"/>
              <a:t>acoso</a:t>
            </a:r>
            <a:r>
              <a:rPr lang="en-US" sz="1500" dirty="0"/>
              <a:t> se </a:t>
            </a:r>
            <a:r>
              <a:rPr lang="en-US" sz="1500" dirty="0" err="1"/>
              <a:t>origina</a:t>
            </a:r>
            <a:r>
              <a:rPr lang="en-US" sz="1500" dirty="0"/>
              <a:t> </a:t>
            </a:r>
            <a:r>
              <a:rPr lang="en-US" sz="1500" dirty="0" err="1"/>
              <a:t>en</a:t>
            </a:r>
            <a:r>
              <a:rPr lang="en-US" sz="1500" dirty="0"/>
              <a:t> el </a:t>
            </a:r>
            <a:r>
              <a:rPr lang="en-US" sz="1500" dirty="0" err="1"/>
              <a:t>ámbito</a:t>
            </a:r>
            <a:r>
              <a:rPr lang="en-US" sz="1500" dirty="0"/>
              <a:t> </a:t>
            </a:r>
            <a:r>
              <a:rPr lang="en-US" sz="1500" dirty="0" err="1"/>
              <a:t>laboral</a:t>
            </a:r>
            <a:r>
              <a:rPr lang="en-US" sz="1500" dirty="0"/>
              <a:t> y </a:t>
            </a:r>
            <a:r>
              <a:rPr lang="en-US" sz="1500" dirty="0" err="1"/>
              <a:t>puede</a:t>
            </a:r>
            <a:r>
              <a:rPr lang="en-US" sz="1500" dirty="0"/>
              <a:t> </a:t>
            </a:r>
            <a:r>
              <a:rPr lang="en-US" sz="1500" dirty="0" err="1"/>
              <a:t>tener</a:t>
            </a:r>
            <a:r>
              <a:rPr lang="en-US" sz="1500" dirty="0"/>
              <a:t> </a:t>
            </a:r>
            <a:r>
              <a:rPr lang="en-US" sz="1500" dirty="0" err="1"/>
              <a:t>continuidad</a:t>
            </a:r>
            <a:r>
              <a:rPr lang="en-US" sz="1500" dirty="0"/>
              <a:t> </a:t>
            </a:r>
            <a:r>
              <a:rPr lang="en-US" sz="1500" dirty="0" err="1"/>
              <a:t>fuera</a:t>
            </a:r>
            <a:r>
              <a:rPr lang="en-US" sz="1500" dirty="0"/>
              <a:t> del </a:t>
            </a:r>
            <a:r>
              <a:rPr lang="en-US" sz="1500" dirty="0" err="1"/>
              <a:t>mismo</a:t>
            </a:r>
            <a:r>
              <a:rPr lang="en-US" sz="1500" dirty="0"/>
              <a:t>.</a:t>
            </a:r>
          </a:p>
          <a:p>
            <a:pPr indent="-228600">
              <a:lnSpc>
                <a:spcPct val="90000"/>
              </a:lnSpc>
            </a:pPr>
            <a:endParaRPr lang="en-US" sz="1500" dirty="0"/>
          </a:p>
          <a:p>
            <a:pPr indent="-228600">
              <a:lnSpc>
                <a:spcPct val="90000"/>
              </a:lnSpc>
            </a:pPr>
            <a:r>
              <a:rPr lang="en-US" sz="1500" dirty="0" err="1"/>
              <a:t>Decidir</a:t>
            </a:r>
            <a:r>
              <a:rPr lang="en-US" sz="1500" dirty="0"/>
              <a:t> que una </a:t>
            </a:r>
            <a:r>
              <a:rPr lang="en-US" sz="1500" dirty="0" err="1"/>
              <a:t>determinada</a:t>
            </a:r>
            <a:r>
              <a:rPr lang="en-US" sz="1500" dirty="0"/>
              <a:t> </a:t>
            </a:r>
            <a:r>
              <a:rPr lang="en-US" sz="1500" dirty="0" err="1"/>
              <a:t>conducta</a:t>
            </a:r>
            <a:r>
              <a:rPr lang="en-US" sz="1500" dirty="0"/>
              <a:t> es </a:t>
            </a:r>
            <a:r>
              <a:rPr lang="en-US" sz="1500" dirty="0" err="1"/>
              <a:t>sexualmente</a:t>
            </a:r>
            <a:r>
              <a:rPr lang="en-US" sz="1500" dirty="0"/>
              <a:t> </a:t>
            </a:r>
            <a:r>
              <a:rPr lang="en-US" sz="1500" dirty="0" err="1"/>
              <a:t>indeseada</a:t>
            </a:r>
            <a:r>
              <a:rPr lang="en-US" sz="1500" dirty="0"/>
              <a:t> </a:t>
            </a:r>
            <a:r>
              <a:rPr lang="en-US" sz="1500" dirty="0" err="1"/>
              <a:t>corresponde</a:t>
            </a:r>
            <a:r>
              <a:rPr lang="en-US" sz="1500" dirty="0"/>
              <a:t> a la persona </a:t>
            </a:r>
            <a:r>
              <a:rPr lang="en-US" sz="1500" dirty="0" err="1"/>
              <a:t>receptora</a:t>
            </a:r>
            <a:r>
              <a:rPr lang="en-US" sz="1500" dirty="0"/>
              <a:t> lo que se </a:t>
            </a:r>
            <a:r>
              <a:rPr lang="en-US" sz="1500" dirty="0" err="1"/>
              <a:t>justifica</a:t>
            </a:r>
            <a:r>
              <a:rPr lang="en-US" sz="1500" dirty="0"/>
              <a:t> por la </a:t>
            </a:r>
            <a:r>
              <a:rPr lang="en-US" sz="1500" dirty="0" err="1"/>
              <a:t>privacidad</a:t>
            </a:r>
            <a:r>
              <a:rPr lang="en-US" sz="1500" dirty="0"/>
              <a:t> </a:t>
            </a:r>
            <a:r>
              <a:rPr lang="en-US" sz="1500" dirty="0" err="1"/>
              <a:t>en</a:t>
            </a:r>
            <a:r>
              <a:rPr lang="en-US" sz="1500" dirty="0"/>
              <a:t> la que se </a:t>
            </a:r>
            <a:r>
              <a:rPr lang="en-US" sz="1500" dirty="0" err="1"/>
              <a:t>producen</a:t>
            </a:r>
            <a:r>
              <a:rPr lang="en-US" sz="1500" dirty="0"/>
              <a:t> </a:t>
            </a:r>
            <a:r>
              <a:rPr lang="en-US" sz="1500" dirty="0" err="1"/>
              <a:t>este</a:t>
            </a:r>
            <a:r>
              <a:rPr lang="en-US" sz="1500" dirty="0"/>
              <a:t> </a:t>
            </a:r>
            <a:r>
              <a:rPr lang="en-US" sz="1500" dirty="0" err="1"/>
              <a:t>tipo</a:t>
            </a:r>
            <a:r>
              <a:rPr lang="en-US" sz="1500" dirty="0"/>
              <a:t> de </a:t>
            </a:r>
            <a:r>
              <a:rPr lang="en-US" sz="1500" dirty="0" err="1"/>
              <a:t>conductas</a:t>
            </a:r>
            <a:r>
              <a:rPr lang="en-US" sz="1500" dirty="0"/>
              <a:t>. Este </a:t>
            </a:r>
            <a:r>
              <a:rPr lang="en-US" sz="1500" dirty="0" err="1"/>
              <a:t>tipo</a:t>
            </a:r>
            <a:r>
              <a:rPr lang="en-US" sz="1500" dirty="0"/>
              <a:t> de </a:t>
            </a:r>
            <a:r>
              <a:rPr lang="en-US" sz="1500" dirty="0" err="1"/>
              <a:t>acoso</a:t>
            </a:r>
            <a:r>
              <a:rPr lang="en-US" sz="1500" dirty="0"/>
              <a:t> </a:t>
            </a:r>
            <a:r>
              <a:rPr lang="en-US" sz="1500" dirty="0" err="1"/>
              <a:t>tiene</a:t>
            </a:r>
            <a:r>
              <a:rPr lang="en-US" sz="1500" dirty="0"/>
              <a:t> mayor </a:t>
            </a:r>
            <a:r>
              <a:rPr lang="en-US" sz="1500" dirty="0" err="1"/>
              <a:t>incidencia</a:t>
            </a:r>
            <a:r>
              <a:rPr lang="en-US" sz="1500" dirty="0"/>
              <a:t> </a:t>
            </a:r>
            <a:r>
              <a:rPr lang="en-US" sz="1500" dirty="0" err="1"/>
              <a:t>en</a:t>
            </a:r>
            <a:r>
              <a:rPr lang="en-US" sz="1500" dirty="0"/>
              <a:t> las </a:t>
            </a:r>
            <a:r>
              <a:rPr lang="en-US" sz="1500" dirty="0" err="1"/>
              <a:t>mujeres</a:t>
            </a:r>
            <a:r>
              <a:rPr lang="en-US" sz="1500" dirty="0"/>
              <a:t>.</a:t>
            </a:r>
          </a:p>
          <a:p>
            <a:pPr indent="-228600">
              <a:lnSpc>
                <a:spcPct val="90000"/>
              </a:lnSpc>
            </a:pPr>
            <a:endParaRPr lang="en-US" sz="1500" dirty="0"/>
          </a:p>
          <a:p>
            <a:pPr marL="0" indent="-228600">
              <a:lnSpc>
                <a:spcPct val="90000"/>
              </a:lnSpc>
            </a:pPr>
            <a:endParaRPr lang="en-US" sz="1500" dirty="0"/>
          </a:p>
          <a:p>
            <a:pPr indent="-228600">
              <a:lnSpc>
                <a:spcPct val="90000"/>
              </a:lnSpc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4111083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1B9E040-1392-45A5-A109-7CE26F2D06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06478" y="386930"/>
            <a:ext cx="6927525" cy="11889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4. Definiciones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144627-712B-4062-A2DC-4BE6BF3E3A3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53093" y="2564905"/>
            <a:ext cx="7649904" cy="34701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s-ES" sz="1600" b="1" dirty="0"/>
              <a:t>4.2. Acoso por razón de sexo</a:t>
            </a:r>
          </a:p>
          <a:p>
            <a:endParaRPr lang="es-ES" sz="1600" dirty="0"/>
          </a:p>
          <a:p>
            <a:r>
              <a:rPr lang="es-ES" sz="1600" dirty="0"/>
              <a:t>Cualquier comportamiento realizado en función del sexo de una persona, con el propósito o el efecto de atentar contra su dignidad y de crear un entorno intimidatorio, degradante u ofensivo (art. 7.2 LOIMH).</a:t>
            </a:r>
          </a:p>
          <a:p>
            <a:endParaRPr lang="es-ES" sz="1600" dirty="0"/>
          </a:p>
          <a:p>
            <a:r>
              <a:rPr lang="es-ES" sz="1600" dirty="0"/>
              <a:t>Se trata de cualquier acción u omisión relacionada con los estereotipos culturales y sociales asociados al sexo de las personas.</a:t>
            </a:r>
          </a:p>
          <a:p>
            <a:endParaRPr lang="es-ES" sz="1600" dirty="0"/>
          </a:p>
          <a:p>
            <a:r>
              <a:rPr lang="es-ES" sz="1600" dirty="0"/>
              <a:t>Es de especial relevancia el trato desfavorable a las mujeres relacionado con el embarazo, la maternidad (art.8 LOIMH).</a:t>
            </a:r>
          </a:p>
          <a:p>
            <a:pPr marL="0" indent="-228600">
              <a:lnSpc>
                <a:spcPct val="90000"/>
              </a:lnSpc>
            </a:pPr>
            <a:endParaRPr lang="en-US" sz="1500" dirty="0"/>
          </a:p>
          <a:p>
            <a:pPr indent="-228600">
              <a:lnSpc>
                <a:spcPct val="90000"/>
              </a:lnSpc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4165946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8E407461-0B24-4937-80FE-B62E42BFCCC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82723" y="809898"/>
            <a:ext cx="7457037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2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4. Definiciones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1887BE-1002-4627-B6EA-E4208E0CA1E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8651" y="2704014"/>
            <a:ext cx="7611110" cy="34381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114300" indent="0">
              <a:lnSpc>
                <a:spcPct val="90000"/>
              </a:lnSpc>
              <a:buNone/>
            </a:pPr>
            <a:r>
              <a:rPr lang="en-US" sz="2100" b="1" dirty="0"/>
              <a:t>4.3. </a:t>
            </a:r>
            <a:r>
              <a:rPr lang="en-US" sz="2100" b="1" dirty="0" err="1"/>
              <a:t>Acoso</a:t>
            </a:r>
            <a:r>
              <a:rPr lang="en-US" sz="2100" b="1" dirty="0"/>
              <a:t> por </a:t>
            </a:r>
            <a:r>
              <a:rPr lang="en-US" sz="2100" b="1" dirty="0" err="1"/>
              <a:t>razón</a:t>
            </a:r>
            <a:r>
              <a:rPr lang="en-US" sz="2100" b="1" dirty="0"/>
              <a:t> de </a:t>
            </a:r>
            <a:r>
              <a:rPr lang="en-US" sz="2100" b="1" dirty="0" err="1"/>
              <a:t>orientación</a:t>
            </a:r>
            <a:r>
              <a:rPr lang="en-US" sz="2100" b="1" dirty="0"/>
              <a:t> sexual o </a:t>
            </a:r>
            <a:r>
              <a:rPr lang="en-US" sz="2100" b="1" dirty="0" err="1"/>
              <a:t>identidad</a:t>
            </a:r>
            <a:r>
              <a:rPr lang="en-US" sz="2100" b="1" dirty="0"/>
              <a:t> de </a:t>
            </a:r>
            <a:r>
              <a:rPr lang="en-US" sz="2100" b="1" dirty="0" err="1"/>
              <a:t>género</a:t>
            </a:r>
            <a:endParaRPr lang="en-US" sz="2100" b="1" dirty="0"/>
          </a:p>
          <a:p>
            <a:pPr indent="-228600">
              <a:lnSpc>
                <a:spcPct val="90000"/>
              </a:lnSpc>
            </a:pPr>
            <a:endParaRPr lang="en-US" sz="2100" b="1" dirty="0"/>
          </a:p>
          <a:p>
            <a:pPr marL="114300" indent="0">
              <a:lnSpc>
                <a:spcPct val="90000"/>
              </a:lnSpc>
              <a:buNone/>
            </a:pPr>
            <a:r>
              <a:rPr lang="en-US" sz="2100" dirty="0" err="1"/>
              <a:t>Cualquier</a:t>
            </a:r>
            <a:r>
              <a:rPr lang="en-US" sz="2100" dirty="0"/>
              <a:t> </a:t>
            </a:r>
            <a:r>
              <a:rPr lang="en-US" sz="2100" dirty="0" err="1"/>
              <a:t>comportamiento</a:t>
            </a:r>
            <a:r>
              <a:rPr lang="en-US" sz="2100" dirty="0"/>
              <a:t> </a:t>
            </a:r>
            <a:r>
              <a:rPr lang="en-US" sz="2100" dirty="0" err="1"/>
              <a:t>realizado</a:t>
            </a:r>
            <a:r>
              <a:rPr lang="en-US" sz="2100" dirty="0"/>
              <a:t> </a:t>
            </a:r>
            <a:r>
              <a:rPr lang="en-US" sz="2100" dirty="0" err="1"/>
              <a:t>en</a:t>
            </a:r>
            <a:r>
              <a:rPr lang="en-US" sz="2100" dirty="0"/>
              <a:t> </a:t>
            </a:r>
            <a:r>
              <a:rPr lang="en-US" sz="2100" dirty="0" err="1"/>
              <a:t>función</a:t>
            </a:r>
            <a:r>
              <a:rPr lang="en-US" sz="2100" dirty="0"/>
              <a:t> de la </a:t>
            </a:r>
            <a:r>
              <a:rPr lang="en-US" sz="2100" dirty="0" err="1"/>
              <a:t>orientación</a:t>
            </a:r>
            <a:r>
              <a:rPr lang="en-US" sz="2100" dirty="0"/>
              <a:t> sexual de la persona (o la </a:t>
            </a:r>
            <a:r>
              <a:rPr lang="en-US" sz="2100" dirty="0" err="1"/>
              <a:t>identidad</a:t>
            </a:r>
            <a:r>
              <a:rPr lang="en-US" sz="2100" dirty="0"/>
              <a:t> de </a:t>
            </a:r>
            <a:r>
              <a:rPr lang="en-US" sz="2100" dirty="0" err="1"/>
              <a:t>género</a:t>
            </a:r>
            <a:r>
              <a:rPr lang="en-US" sz="2100" dirty="0"/>
              <a:t>) con el </a:t>
            </a:r>
            <a:r>
              <a:rPr lang="en-US" sz="2100" dirty="0" err="1"/>
              <a:t>propósito</a:t>
            </a:r>
            <a:r>
              <a:rPr lang="en-US" sz="2100" dirty="0"/>
              <a:t> o el </a:t>
            </a:r>
            <a:r>
              <a:rPr lang="en-US" sz="2100" dirty="0" err="1"/>
              <a:t>efecto</a:t>
            </a:r>
            <a:r>
              <a:rPr lang="en-US" sz="2100" dirty="0"/>
              <a:t> de </a:t>
            </a:r>
            <a:r>
              <a:rPr lang="en-US" sz="2100" dirty="0" err="1"/>
              <a:t>atentar</a:t>
            </a:r>
            <a:r>
              <a:rPr lang="en-US" sz="2100" dirty="0"/>
              <a:t> contra </a:t>
            </a:r>
            <a:r>
              <a:rPr lang="en-US" sz="2100" dirty="0" err="1"/>
              <a:t>su</a:t>
            </a:r>
            <a:r>
              <a:rPr lang="en-US" sz="2100" dirty="0"/>
              <a:t> </a:t>
            </a:r>
            <a:r>
              <a:rPr lang="en-US" sz="2100" dirty="0" err="1"/>
              <a:t>dignidad</a:t>
            </a:r>
            <a:r>
              <a:rPr lang="en-US" sz="2100" dirty="0"/>
              <a:t> y de </a:t>
            </a:r>
            <a:r>
              <a:rPr lang="en-US" sz="2100" dirty="0" err="1"/>
              <a:t>crear</a:t>
            </a:r>
            <a:r>
              <a:rPr lang="en-US" sz="2100" dirty="0"/>
              <a:t> un </a:t>
            </a:r>
            <a:r>
              <a:rPr lang="en-US" sz="2100" dirty="0" err="1"/>
              <a:t>entorno</a:t>
            </a:r>
            <a:r>
              <a:rPr lang="en-US" sz="2100" dirty="0"/>
              <a:t> </a:t>
            </a:r>
            <a:r>
              <a:rPr lang="en-US" sz="2100" dirty="0" err="1"/>
              <a:t>intimidatorio</a:t>
            </a:r>
            <a:r>
              <a:rPr lang="en-US" sz="2100" dirty="0"/>
              <a:t>, </a:t>
            </a:r>
            <a:r>
              <a:rPr lang="en-US" sz="2100" dirty="0" err="1"/>
              <a:t>degradante</a:t>
            </a:r>
            <a:r>
              <a:rPr lang="en-US" sz="2100" dirty="0"/>
              <a:t> u </a:t>
            </a:r>
            <a:r>
              <a:rPr lang="en-US" sz="2100" dirty="0" err="1"/>
              <a:t>ofensivo</a:t>
            </a:r>
            <a:r>
              <a:rPr lang="en-US" sz="2100" dirty="0"/>
              <a:t> (art. 14, 9.2 CE* y art. 21 Carta de </a:t>
            </a:r>
            <a:r>
              <a:rPr lang="en-US" sz="2100" dirty="0" err="1"/>
              <a:t>Niza</a:t>
            </a:r>
            <a:r>
              <a:rPr lang="en-US" sz="2100" dirty="0"/>
              <a:t>).</a:t>
            </a:r>
          </a:p>
          <a:p>
            <a:pPr marL="0" indent="0" algn="r">
              <a:lnSpc>
                <a:spcPct val="90000"/>
              </a:lnSpc>
              <a:buNone/>
            </a:pPr>
            <a:r>
              <a:rPr lang="en-US" sz="2100" dirty="0"/>
              <a:t>*</a:t>
            </a:r>
            <a:r>
              <a:rPr lang="en-US" sz="1600" dirty="0"/>
              <a:t>CE: </a:t>
            </a:r>
            <a:r>
              <a:rPr lang="en-US" sz="1600" dirty="0" err="1"/>
              <a:t>Constitución</a:t>
            </a:r>
            <a:r>
              <a:rPr lang="en-US" sz="1600" dirty="0"/>
              <a:t> Española</a:t>
            </a:r>
          </a:p>
          <a:p>
            <a:pPr indent="-228600">
              <a:lnSpc>
                <a:spcPct val="90000"/>
              </a:lnSpc>
            </a:pPr>
            <a:endParaRPr lang="en-US" sz="21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0681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32BC2148-E6B2-4EF1-8460-57078FB9B3C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82723" y="809898"/>
            <a:ext cx="7457037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2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4. Definiciones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85E5F8-85F6-4A9E-A510-728F5725F62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83771" y="3017522"/>
            <a:ext cx="745598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114300" indent="0">
              <a:lnSpc>
                <a:spcPct val="90000"/>
              </a:lnSpc>
              <a:buNone/>
            </a:pPr>
            <a:r>
              <a:rPr lang="en-US" sz="1800" b="1" dirty="0"/>
              <a:t>4.4. </a:t>
            </a:r>
            <a:r>
              <a:rPr lang="en-US" sz="1800" b="1" dirty="0" err="1"/>
              <a:t>Tipos</a:t>
            </a:r>
            <a:r>
              <a:rPr lang="en-US" sz="1800" b="1" dirty="0"/>
              <a:t> de </a:t>
            </a:r>
            <a:r>
              <a:rPr lang="en-US" sz="1800" b="1" dirty="0" err="1"/>
              <a:t>acoso</a:t>
            </a:r>
            <a:r>
              <a:rPr lang="en-US" sz="1800" b="1" dirty="0"/>
              <a:t> sexual</a:t>
            </a:r>
          </a:p>
          <a:p>
            <a:pPr indent="-228600">
              <a:lnSpc>
                <a:spcPct val="90000"/>
              </a:lnSpc>
            </a:pPr>
            <a:endParaRPr lang="en-US" sz="1800" dirty="0"/>
          </a:p>
          <a:p>
            <a:pPr lvl="0" indent="-228600">
              <a:lnSpc>
                <a:spcPct val="90000"/>
              </a:lnSpc>
            </a:pPr>
            <a:r>
              <a:rPr lang="en-US" sz="1800" b="1" i="1" dirty="0" err="1"/>
              <a:t>Acoso</a:t>
            </a:r>
            <a:r>
              <a:rPr lang="en-US" sz="1800" b="1" i="1" dirty="0"/>
              <a:t> sexual de </a:t>
            </a:r>
            <a:r>
              <a:rPr lang="en-US" sz="1800" b="1" i="1" dirty="0" err="1"/>
              <a:t>intercambio</a:t>
            </a:r>
            <a:r>
              <a:rPr lang="en-US" sz="1800" b="1" i="1" dirty="0"/>
              <a:t> o </a:t>
            </a:r>
            <a:r>
              <a:rPr lang="en-US" sz="1800" b="1" i="1" dirty="0" err="1"/>
              <a:t>chantaje</a:t>
            </a:r>
            <a:r>
              <a:rPr lang="en-US" sz="1800" b="1" i="1" dirty="0"/>
              <a:t> sexual:</a:t>
            </a:r>
            <a:r>
              <a:rPr lang="en-US" sz="1800" i="1" dirty="0"/>
              <a:t> </a:t>
            </a:r>
            <a:r>
              <a:rPr lang="en-US" sz="1800" dirty="0" err="1"/>
              <a:t>Cuando</a:t>
            </a:r>
            <a:r>
              <a:rPr lang="en-US" sz="1800" dirty="0"/>
              <a:t> la </a:t>
            </a:r>
            <a:r>
              <a:rPr lang="en-US" sz="1800" dirty="0" err="1"/>
              <a:t>negativa</a:t>
            </a:r>
            <a:r>
              <a:rPr lang="en-US" sz="1800" dirty="0"/>
              <a:t> o la </a:t>
            </a:r>
            <a:r>
              <a:rPr lang="en-US" sz="1800" dirty="0" err="1"/>
              <a:t>sumisión</a:t>
            </a:r>
            <a:r>
              <a:rPr lang="en-US" sz="1800" dirty="0"/>
              <a:t> de una persona a </a:t>
            </a:r>
            <a:r>
              <a:rPr lang="en-US" sz="1800" dirty="0" err="1"/>
              <a:t>esta</a:t>
            </a:r>
            <a:r>
              <a:rPr lang="en-US" sz="1800" dirty="0"/>
              <a:t> </a:t>
            </a:r>
            <a:r>
              <a:rPr lang="en-US" sz="1800" dirty="0" err="1"/>
              <a:t>conducta</a:t>
            </a:r>
            <a:r>
              <a:rPr lang="en-US" sz="1800" dirty="0"/>
              <a:t> se </a:t>
            </a:r>
            <a:r>
              <a:rPr lang="en-US" sz="1800" dirty="0" err="1"/>
              <a:t>utiliza</a:t>
            </a:r>
            <a:r>
              <a:rPr lang="en-US" sz="1800" dirty="0"/>
              <a:t>, </a:t>
            </a:r>
            <a:r>
              <a:rPr lang="en-US" sz="1800" dirty="0" err="1"/>
              <a:t>implícita</a:t>
            </a:r>
            <a:r>
              <a:rPr lang="en-US" sz="1800" dirty="0"/>
              <a:t> o </a:t>
            </a:r>
            <a:r>
              <a:rPr lang="en-US" sz="1800" dirty="0" err="1"/>
              <a:t>explícitamente</a:t>
            </a:r>
            <a:r>
              <a:rPr lang="en-US" sz="1800" dirty="0"/>
              <a:t>, </a:t>
            </a:r>
            <a:r>
              <a:rPr lang="en-US" sz="1800" dirty="0" err="1"/>
              <a:t>como</a:t>
            </a:r>
            <a:r>
              <a:rPr lang="en-US" sz="1800" dirty="0"/>
              <a:t> </a:t>
            </a:r>
            <a:r>
              <a:rPr lang="en-US" sz="1800" dirty="0" err="1"/>
              <a:t>fundamento</a:t>
            </a:r>
            <a:r>
              <a:rPr lang="en-US" sz="1800" dirty="0"/>
              <a:t> de una </a:t>
            </a:r>
            <a:r>
              <a:rPr lang="en-US" sz="1800" dirty="0" err="1"/>
              <a:t>decisión</a:t>
            </a:r>
            <a:r>
              <a:rPr lang="en-US" sz="1800" dirty="0"/>
              <a:t> que </a:t>
            </a:r>
            <a:r>
              <a:rPr lang="en-US" sz="1800" dirty="0" err="1"/>
              <a:t>repercute</a:t>
            </a:r>
            <a:r>
              <a:rPr lang="en-US" sz="1800" dirty="0"/>
              <a:t> </a:t>
            </a:r>
            <a:r>
              <a:rPr lang="en-US" sz="1800" dirty="0" err="1"/>
              <a:t>sobre</a:t>
            </a:r>
            <a:r>
              <a:rPr lang="en-US" sz="1800" dirty="0"/>
              <a:t> el </a:t>
            </a:r>
            <a:r>
              <a:rPr lang="en-US" sz="1800" dirty="0" err="1"/>
              <a:t>acceso</a:t>
            </a:r>
            <a:r>
              <a:rPr lang="en-US" sz="1800" dirty="0"/>
              <a:t> de </a:t>
            </a:r>
            <a:r>
              <a:rPr lang="en-US" sz="1800" dirty="0" err="1"/>
              <a:t>esta</a:t>
            </a:r>
            <a:r>
              <a:rPr lang="en-US" sz="1800" dirty="0"/>
              <a:t> persona al </a:t>
            </a:r>
            <a:r>
              <a:rPr lang="en-US" sz="1800" dirty="0" err="1"/>
              <a:t>trabajo</a:t>
            </a:r>
            <a:r>
              <a:rPr lang="en-US" sz="1800" dirty="0"/>
              <a:t>, </a:t>
            </a:r>
            <a:r>
              <a:rPr lang="en-US" sz="1800" dirty="0" err="1"/>
              <a:t>continuidad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el </a:t>
            </a:r>
            <a:r>
              <a:rPr lang="en-US" sz="1800" dirty="0" err="1"/>
              <a:t>mismo</a:t>
            </a:r>
            <a:r>
              <a:rPr lang="en-US" sz="1800" dirty="0"/>
              <a:t>, </a:t>
            </a:r>
            <a:r>
              <a:rPr lang="en-US" sz="1800" dirty="0" err="1"/>
              <a:t>formación</a:t>
            </a:r>
            <a:r>
              <a:rPr lang="en-US" sz="1800" dirty="0"/>
              <a:t> y </a:t>
            </a:r>
            <a:r>
              <a:rPr lang="en-US" sz="1800" dirty="0" err="1"/>
              <a:t>promoción</a:t>
            </a:r>
            <a:r>
              <a:rPr lang="en-US" sz="1800" dirty="0"/>
              <a:t> </a:t>
            </a:r>
            <a:r>
              <a:rPr lang="en-US" sz="1800" dirty="0" err="1"/>
              <a:t>profesionales</a:t>
            </a:r>
            <a:r>
              <a:rPr lang="en-US" sz="1800" dirty="0"/>
              <a:t>, </a:t>
            </a:r>
            <a:r>
              <a:rPr lang="en-US" sz="1800" dirty="0" err="1"/>
              <a:t>salario</a:t>
            </a:r>
            <a:r>
              <a:rPr lang="en-US" sz="1800" dirty="0"/>
              <a:t>, etc. Este </a:t>
            </a:r>
            <a:r>
              <a:rPr lang="en-US" sz="1800" dirty="0" err="1"/>
              <a:t>implica</a:t>
            </a:r>
            <a:r>
              <a:rPr lang="en-US" sz="1800" dirty="0"/>
              <a:t> un </a:t>
            </a:r>
            <a:r>
              <a:rPr lang="en-US" sz="1800" dirty="0" err="1"/>
              <a:t>abuso</a:t>
            </a:r>
            <a:r>
              <a:rPr lang="en-US" sz="1800" dirty="0"/>
              <a:t> de </a:t>
            </a:r>
            <a:r>
              <a:rPr lang="en-US" sz="1800" dirty="0" err="1"/>
              <a:t>poder</a:t>
            </a:r>
            <a:r>
              <a:rPr lang="en-US" sz="1800" dirty="0"/>
              <a:t>.</a:t>
            </a:r>
          </a:p>
          <a:p>
            <a:pPr indent="-228600">
              <a:lnSpc>
                <a:spcPct val="90000"/>
              </a:lnSpc>
            </a:pPr>
            <a:endParaRPr lang="en-US" sz="1800" dirty="0"/>
          </a:p>
          <a:p>
            <a:pPr lvl="0" indent="-228600">
              <a:lnSpc>
                <a:spcPct val="90000"/>
              </a:lnSpc>
            </a:pPr>
            <a:r>
              <a:rPr lang="en-US" sz="1800" b="1" i="1" dirty="0" err="1"/>
              <a:t>Acoso</a:t>
            </a:r>
            <a:r>
              <a:rPr lang="en-US" sz="1800" b="1" i="1" dirty="0"/>
              <a:t> sexual </a:t>
            </a:r>
            <a:r>
              <a:rPr lang="en-US" sz="1800" b="1" i="1" dirty="0" err="1"/>
              <a:t>ambiental</a:t>
            </a:r>
            <a:r>
              <a:rPr lang="en-US" sz="1800" b="1" i="1" dirty="0"/>
              <a:t>:</a:t>
            </a:r>
            <a:r>
              <a:rPr lang="en-US" sz="1800" i="1" dirty="0"/>
              <a:t> </a:t>
            </a:r>
            <a:r>
              <a:rPr lang="en-US" sz="1800" dirty="0"/>
              <a:t>Es una </a:t>
            </a:r>
            <a:r>
              <a:rPr lang="en-US" sz="1800" dirty="0" err="1"/>
              <a:t>conducta</a:t>
            </a:r>
            <a:r>
              <a:rPr lang="en-US" sz="1800" dirty="0"/>
              <a:t> habitual que  produce un </a:t>
            </a:r>
            <a:r>
              <a:rPr lang="en-US" sz="1800" dirty="0" err="1"/>
              <a:t>entorno</a:t>
            </a:r>
            <a:r>
              <a:rPr lang="en-US" sz="1800" dirty="0"/>
              <a:t> </a:t>
            </a:r>
            <a:r>
              <a:rPr lang="en-US" sz="1800" dirty="0" err="1"/>
              <a:t>laboral</a:t>
            </a:r>
            <a:r>
              <a:rPr lang="en-US" sz="1800" dirty="0"/>
              <a:t> </a:t>
            </a:r>
            <a:r>
              <a:rPr lang="en-US" sz="1800" dirty="0" err="1"/>
              <a:t>intimidatorio</a:t>
            </a:r>
            <a:r>
              <a:rPr lang="en-US" sz="1800" dirty="0"/>
              <a:t>, </a:t>
            </a:r>
            <a:r>
              <a:rPr lang="en-US" sz="1800" dirty="0" err="1"/>
              <a:t>hostil</a:t>
            </a:r>
            <a:r>
              <a:rPr lang="en-US" sz="1800" dirty="0"/>
              <a:t>, </a:t>
            </a:r>
            <a:r>
              <a:rPr lang="en-US" sz="1800" dirty="0" err="1"/>
              <a:t>ofensivo</a:t>
            </a:r>
            <a:r>
              <a:rPr lang="en-US" sz="1800" dirty="0"/>
              <a:t> o </a:t>
            </a:r>
            <a:r>
              <a:rPr lang="en-US" sz="1800" dirty="0" err="1"/>
              <a:t>humillante</a:t>
            </a:r>
            <a:r>
              <a:rPr lang="en-US" sz="1800" dirty="0"/>
              <a:t> para la persona </a:t>
            </a:r>
            <a:r>
              <a:rPr lang="en-US" sz="1800" dirty="0" err="1"/>
              <a:t>objeto</a:t>
            </a:r>
            <a:r>
              <a:rPr lang="en-US" sz="1800" dirty="0"/>
              <a:t> del </a:t>
            </a:r>
            <a:r>
              <a:rPr lang="en-US" sz="1800" dirty="0" err="1"/>
              <a:t>mismo</a:t>
            </a:r>
            <a:r>
              <a:rPr lang="en-US" sz="1800" dirty="0"/>
              <a:t>. </a:t>
            </a:r>
          </a:p>
          <a:p>
            <a:pPr indent="-228600">
              <a:lnSpc>
                <a:spcPct val="90000"/>
              </a:lnSpc>
            </a:pPr>
            <a:endParaRPr lang="en-US" sz="18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990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DBDB2E3A-AEF8-4EDE-8ECE-40FF5265030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82723" y="809898"/>
            <a:ext cx="7457037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2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4. Definiciones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9858C4-95F4-4D9E-B655-E9BBFD2328C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14009" y="2787602"/>
            <a:ext cx="7455989" cy="3124658"/>
          </a:xfrm>
        </p:spPr>
        <p:txBody>
          <a:bodyPr vert="horz" lIns="91440" tIns="45720" rIns="91440" bIns="45720" rtlCol="0" anchor="ctr">
            <a:noAutofit/>
          </a:bodyPr>
          <a:lstStyle/>
          <a:p>
            <a:pPr indent="-228600">
              <a:lnSpc>
                <a:spcPct val="90000"/>
              </a:lnSpc>
            </a:pPr>
            <a:endParaRPr lang="en-US" sz="1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/>
              <a:t>Por </a:t>
            </a:r>
            <a:r>
              <a:rPr lang="en-US" sz="1800" dirty="0" err="1"/>
              <a:t>otra</a:t>
            </a:r>
            <a:r>
              <a:rPr lang="en-US" sz="1800" dirty="0"/>
              <a:t> </a:t>
            </a:r>
            <a:r>
              <a:rPr lang="en-US" sz="1800" dirty="0" err="1"/>
              <a:t>parte</a:t>
            </a:r>
            <a:r>
              <a:rPr lang="en-US" sz="1800" dirty="0"/>
              <a:t>,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función</a:t>
            </a:r>
            <a:r>
              <a:rPr lang="en-US" sz="1800" dirty="0"/>
              <a:t> del </a:t>
            </a:r>
            <a:r>
              <a:rPr lang="en-US" sz="1800" dirty="0" err="1"/>
              <a:t>sujeto</a:t>
            </a:r>
            <a:r>
              <a:rPr lang="en-US" sz="1800" dirty="0"/>
              <a:t> </a:t>
            </a:r>
            <a:r>
              <a:rPr lang="en-US" sz="1800" dirty="0" err="1"/>
              <a:t>activo</a:t>
            </a:r>
            <a:r>
              <a:rPr lang="en-US" sz="1800" dirty="0"/>
              <a:t> se </a:t>
            </a:r>
            <a:r>
              <a:rPr lang="en-US" sz="1800" dirty="0" err="1"/>
              <a:t>pueden</a:t>
            </a:r>
            <a:r>
              <a:rPr lang="en-US" sz="1800" dirty="0"/>
              <a:t> </a:t>
            </a:r>
            <a:r>
              <a:rPr lang="en-US" sz="1800" dirty="0" err="1"/>
              <a:t>distinguir</a:t>
            </a:r>
            <a:r>
              <a:rPr lang="en-US" sz="1800" dirty="0"/>
              <a:t> tres </a:t>
            </a:r>
            <a:r>
              <a:rPr lang="en-US" sz="1800" dirty="0" err="1"/>
              <a:t>tipos</a:t>
            </a:r>
            <a:r>
              <a:rPr lang="en-US" sz="1800" dirty="0"/>
              <a:t> de </a:t>
            </a:r>
            <a:r>
              <a:rPr lang="en-US" sz="1800" dirty="0" err="1"/>
              <a:t>acoso</a:t>
            </a:r>
            <a:r>
              <a:rPr lang="en-US" sz="1800" dirty="0"/>
              <a:t> sexual o por </a:t>
            </a:r>
            <a:r>
              <a:rPr lang="en-US" sz="1800" dirty="0" err="1"/>
              <a:t>razón</a:t>
            </a:r>
            <a:r>
              <a:rPr lang="en-US" sz="1800" dirty="0"/>
              <a:t> de </a:t>
            </a:r>
            <a:r>
              <a:rPr lang="en-US" sz="1800" dirty="0" err="1"/>
              <a:t>sexo</a:t>
            </a:r>
            <a:r>
              <a:rPr lang="en-US" sz="1800" dirty="0"/>
              <a:t>:</a:t>
            </a:r>
          </a:p>
          <a:p>
            <a:pPr indent="-228600">
              <a:lnSpc>
                <a:spcPct val="90000"/>
              </a:lnSpc>
            </a:pPr>
            <a:endParaRPr lang="en-US" sz="1800" dirty="0"/>
          </a:p>
          <a:p>
            <a:pPr lvl="0" indent="-228600">
              <a:lnSpc>
                <a:spcPct val="90000"/>
              </a:lnSpc>
            </a:pPr>
            <a:r>
              <a:rPr lang="en-US" sz="1800" b="1" i="1" dirty="0" err="1"/>
              <a:t>Acoso</a:t>
            </a:r>
            <a:r>
              <a:rPr lang="en-US" sz="1800" b="1" i="1" dirty="0"/>
              <a:t> </a:t>
            </a:r>
            <a:r>
              <a:rPr lang="en-US" sz="1800" b="1" i="1" dirty="0" err="1"/>
              <a:t>descendente</a:t>
            </a:r>
            <a:r>
              <a:rPr lang="en-US" sz="1800" b="1" i="1" dirty="0"/>
              <a:t>:</a:t>
            </a:r>
            <a:r>
              <a:rPr lang="en-US" sz="1800" dirty="0"/>
              <a:t> </a:t>
            </a:r>
            <a:r>
              <a:rPr lang="en-US" sz="1800" dirty="0" err="1"/>
              <a:t>Quien</a:t>
            </a:r>
            <a:r>
              <a:rPr lang="en-US" sz="1800" dirty="0"/>
              <a:t> lo </a:t>
            </a:r>
            <a:r>
              <a:rPr lang="en-US" sz="1800" dirty="0" err="1"/>
              <a:t>provoca</a:t>
            </a:r>
            <a:r>
              <a:rPr lang="en-US" sz="1800" dirty="0"/>
              <a:t> </a:t>
            </a:r>
            <a:r>
              <a:rPr lang="en-US" sz="1800" dirty="0" err="1"/>
              <a:t>tiene</a:t>
            </a:r>
            <a:r>
              <a:rPr lang="en-US" sz="1800" dirty="0"/>
              <a:t> </a:t>
            </a:r>
            <a:r>
              <a:rPr lang="en-US" sz="1800" dirty="0" err="1"/>
              <a:t>ascendencia</a:t>
            </a:r>
            <a:r>
              <a:rPr lang="en-US" sz="1800" dirty="0"/>
              <a:t> </a:t>
            </a:r>
            <a:r>
              <a:rPr lang="en-US" sz="1800" dirty="0" err="1"/>
              <a:t>jerárquica</a:t>
            </a:r>
            <a:r>
              <a:rPr lang="en-US" sz="1800" dirty="0"/>
              <a:t> </a:t>
            </a:r>
            <a:r>
              <a:rPr lang="en-US" sz="1800" dirty="0" err="1"/>
              <a:t>sobre</a:t>
            </a:r>
            <a:r>
              <a:rPr lang="en-US" sz="1800" dirty="0"/>
              <a:t> la </a:t>
            </a:r>
            <a:r>
              <a:rPr lang="en-US" sz="1800" dirty="0" err="1"/>
              <a:t>víctima</a:t>
            </a:r>
            <a:r>
              <a:rPr lang="en-US" sz="1800" dirty="0"/>
              <a:t> (de jefe/a </a:t>
            </a:r>
            <a:r>
              <a:rPr lang="en-US" sz="1800" dirty="0" err="1"/>
              <a:t>a</a:t>
            </a:r>
            <a:r>
              <a:rPr lang="en-US" sz="1800" dirty="0"/>
              <a:t> </a:t>
            </a:r>
            <a:r>
              <a:rPr lang="en-US" sz="1800" dirty="0" err="1"/>
              <a:t>subordinado</a:t>
            </a:r>
            <a:r>
              <a:rPr lang="en-US" sz="1800" dirty="0"/>
              <a:t>/a).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/>
              <a:t> </a:t>
            </a:r>
          </a:p>
          <a:p>
            <a:pPr lvl="0" indent="-228600">
              <a:lnSpc>
                <a:spcPct val="90000"/>
              </a:lnSpc>
            </a:pPr>
            <a:r>
              <a:rPr lang="en-US" sz="1800" b="1" i="1" dirty="0" err="1"/>
              <a:t>Acoso</a:t>
            </a:r>
            <a:r>
              <a:rPr lang="en-US" sz="1800" b="1" i="1" dirty="0"/>
              <a:t> </a:t>
            </a:r>
            <a:r>
              <a:rPr lang="en-US" sz="1800" b="1" i="1" dirty="0" err="1"/>
              <a:t>ascendente</a:t>
            </a:r>
            <a:r>
              <a:rPr lang="en-US" sz="1800" b="1" i="1" dirty="0"/>
              <a:t>:</a:t>
            </a:r>
            <a:r>
              <a:rPr lang="en-US" sz="1800" dirty="0"/>
              <a:t> </a:t>
            </a:r>
            <a:r>
              <a:rPr lang="en-US" sz="1800" dirty="0" err="1"/>
              <a:t>Cuando</a:t>
            </a:r>
            <a:r>
              <a:rPr lang="en-US" sz="1800" dirty="0"/>
              <a:t> se produce de persona </a:t>
            </a:r>
            <a:r>
              <a:rPr lang="en-US" sz="1800" dirty="0" err="1"/>
              <a:t>subordinada</a:t>
            </a:r>
            <a:r>
              <a:rPr lang="en-US" sz="1800" dirty="0"/>
              <a:t> </a:t>
            </a:r>
            <a:r>
              <a:rPr lang="en-US" sz="1800" dirty="0" err="1"/>
              <a:t>hacia</a:t>
            </a:r>
            <a:r>
              <a:rPr lang="en-US" sz="1800" dirty="0"/>
              <a:t> </a:t>
            </a:r>
            <a:r>
              <a:rPr lang="en-US" sz="1800" dirty="0" err="1"/>
              <a:t>quien</a:t>
            </a:r>
            <a:r>
              <a:rPr lang="en-US" sz="1800" dirty="0"/>
              <a:t> </a:t>
            </a:r>
            <a:r>
              <a:rPr lang="en-US" sz="1800" dirty="0" err="1"/>
              <a:t>tiene</a:t>
            </a:r>
            <a:r>
              <a:rPr lang="en-US" sz="1800" dirty="0"/>
              <a:t> </a:t>
            </a:r>
            <a:r>
              <a:rPr lang="en-US" sz="1800" dirty="0" err="1"/>
              <a:t>superioridad</a:t>
            </a:r>
            <a:r>
              <a:rPr lang="en-US" sz="1800" dirty="0"/>
              <a:t> </a:t>
            </a:r>
            <a:r>
              <a:rPr lang="en-US" sz="1800" dirty="0" err="1"/>
              <a:t>jerárquica</a:t>
            </a:r>
            <a:r>
              <a:rPr lang="en-US" sz="1800" dirty="0"/>
              <a:t>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/>
              <a:t> </a:t>
            </a:r>
          </a:p>
          <a:p>
            <a:pPr lvl="0" indent="-228600">
              <a:lnSpc>
                <a:spcPct val="90000"/>
              </a:lnSpc>
            </a:pPr>
            <a:r>
              <a:rPr lang="en-US" sz="1800" b="1" i="1" dirty="0" err="1"/>
              <a:t>Acoso</a:t>
            </a:r>
            <a:r>
              <a:rPr lang="en-US" sz="1800" b="1" i="1" dirty="0"/>
              <a:t> horizontal:</a:t>
            </a:r>
            <a:r>
              <a:rPr lang="en-US" sz="1800" dirty="0"/>
              <a:t> </a:t>
            </a:r>
            <a:r>
              <a:rPr lang="en-US" sz="1800" dirty="0" err="1"/>
              <a:t>Cuando</a:t>
            </a:r>
            <a:r>
              <a:rPr lang="en-US" sz="1800" dirty="0"/>
              <a:t> no media </a:t>
            </a:r>
            <a:r>
              <a:rPr lang="en-US" sz="1800" dirty="0" err="1"/>
              <a:t>relación</a:t>
            </a:r>
            <a:r>
              <a:rPr lang="en-US" sz="1800" dirty="0"/>
              <a:t> </a:t>
            </a:r>
            <a:r>
              <a:rPr lang="en-US" sz="1800" dirty="0" err="1"/>
              <a:t>jerárquica</a:t>
            </a:r>
            <a:r>
              <a:rPr lang="en-US" sz="1800" dirty="0"/>
              <a:t> (de </a:t>
            </a:r>
            <a:r>
              <a:rPr lang="en-US" sz="1800" dirty="0" err="1"/>
              <a:t>compañero</a:t>
            </a:r>
            <a:r>
              <a:rPr lang="en-US" sz="1800" dirty="0"/>
              <a:t>/a </a:t>
            </a:r>
            <a:r>
              <a:rPr lang="en-US" sz="1800" dirty="0" err="1"/>
              <a:t>a</a:t>
            </a:r>
            <a:r>
              <a:rPr lang="en-US" sz="1800" dirty="0"/>
              <a:t> </a:t>
            </a:r>
            <a:r>
              <a:rPr lang="en-US" sz="1800" dirty="0" err="1"/>
              <a:t>compañero</a:t>
            </a:r>
            <a:r>
              <a:rPr lang="en-US" sz="1800" dirty="0"/>
              <a:t>/a).</a:t>
            </a:r>
          </a:p>
          <a:p>
            <a:pPr indent="-228600">
              <a:lnSpc>
                <a:spcPct val="90000"/>
              </a:lnSpc>
            </a:pPr>
            <a:endParaRPr lang="en-US" sz="18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8468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9C797ED1-B5AE-43FE-B8E6-DD7565FFA09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82723" y="809898"/>
            <a:ext cx="7457037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2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4. Definiciones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E3E9B0-F9B7-45EC-93A9-DBCF1B2323E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83771" y="3017522"/>
            <a:ext cx="745598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900" b="1" dirty="0"/>
              <a:t>4.5. </a:t>
            </a:r>
            <a:r>
              <a:rPr lang="en-US" sz="1900" b="1" dirty="0" err="1"/>
              <a:t>Ciberacoso</a:t>
            </a:r>
            <a:r>
              <a:rPr lang="en-US" sz="1900" b="1" dirty="0"/>
              <a:t> sexual.</a:t>
            </a:r>
          </a:p>
          <a:p>
            <a:pPr marL="0" indent="-228600">
              <a:lnSpc>
                <a:spcPct val="90000"/>
              </a:lnSpc>
            </a:pPr>
            <a:endParaRPr lang="en-US" sz="1900" b="1" dirty="0"/>
          </a:p>
          <a:p>
            <a:pPr indent="-228600">
              <a:lnSpc>
                <a:spcPct val="90000"/>
              </a:lnSpc>
            </a:pPr>
            <a:r>
              <a:rPr lang="en-US" sz="1900" dirty="0"/>
              <a:t>Con el </a:t>
            </a:r>
            <a:r>
              <a:rPr lang="en-US" sz="1900" dirty="0" err="1"/>
              <a:t>uso</a:t>
            </a:r>
            <a:r>
              <a:rPr lang="en-US" sz="1900" dirty="0"/>
              <a:t> </a:t>
            </a:r>
            <a:r>
              <a:rPr lang="en-US" sz="1900" dirty="0" err="1"/>
              <a:t>creciente</a:t>
            </a:r>
            <a:r>
              <a:rPr lang="en-US" sz="1900" dirty="0"/>
              <a:t> de las </a:t>
            </a:r>
            <a:r>
              <a:rPr lang="en-US" sz="1900" dirty="0" err="1"/>
              <a:t>nuevas</a:t>
            </a:r>
            <a:r>
              <a:rPr lang="en-US" sz="1900" dirty="0"/>
              <a:t> </a:t>
            </a:r>
            <a:r>
              <a:rPr lang="en-US" sz="1900" dirty="0" err="1"/>
              <a:t>tecnologías</a:t>
            </a:r>
            <a:r>
              <a:rPr lang="en-US" sz="1900" dirty="0"/>
              <a:t> de la </a:t>
            </a:r>
            <a:r>
              <a:rPr lang="en-US" sz="1900" dirty="0" err="1"/>
              <a:t>información</a:t>
            </a:r>
            <a:r>
              <a:rPr lang="en-US" sz="1900" dirty="0"/>
              <a:t>, </a:t>
            </a:r>
            <a:r>
              <a:rPr lang="en-US" sz="1900" dirty="0" err="1"/>
              <a:t>cada</a:t>
            </a:r>
            <a:r>
              <a:rPr lang="en-US" sz="1900" dirty="0"/>
              <a:t> </a:t>
            </a:r>
            <a:r>
              <a:rPr lang="en-US" sz="1900" dirty="0" err="1"/>
              <a:t>vez</a:t>
            </a:r>
            <a:r>
              <a:rPr lang="en-US" sz="1900" dirty="0"/>
              <a:t> </a:t>
            </a:r>
            <a:r>
              <a:rPr lang="en-US" sz="1900" dirty="0" err="1"/>
              <a:t>existen</a:t>
            </a:r>
            <a:r>
              <a:rPr lang="en-US" sz="1900" dirty="0"/>
              <a:t> </a:t>
            </a:r>
            <a:r>
              <a:rPr lang="en-US" sz="1900" dirty="0" err="1"/>
              <a:t>más</a:t>
            </a:r>
            <a:r>
              <a:rPr lang="en-US" sz="1900" dirty="0"/>
              <a:t> </a:t>
            </a:r>
            <a:r>
              <a:rPr lang="en-US" sz="1900" dirty="0" err="1"/>
              <a:t>casos</a:t>
            </a:r>
            <a:r>
              <a:rPr lang="en-US" sz="1900" dirty="0"/>
              <a:t> de </a:t>
            </a:r>
            <a:r>
              <a:rPr lang="en-US" sz="1900" dirty="0" err="1"/>
              <a:t>acoso</a:t>
            </a:r>
            <a:r>
              <a:rPr lang="en-US" sz="1900" dirty="0"/>
              <a:t> sexual a </a:t>
            </a:r>
            <a:r>
              <a:rPr lang="en-US" sz="1900" dirty="0" err="1"/>
              <a:t>través</a:t>
            </a:r>
            <a:r>
              <a:rPr lang="en-US" sz="1900" dirty="0"/>
              <a:t> del </a:t>
            </a:r>
            <a:r>
              <a:rPr lang="en-US" sz="1900" dirty="0" err="1"/>
              <a:t>llamado</a:t>
            </a:r>
            <a:r>
              <a:rPr lang="en-US" sz="1900" dirty="0"/>
              <a:t> </a:t>
            </a:r>
            <a:r>
              <a:rPr lang="en-US" sz="1900" dirty="0" err="1"/>
              <a:t>acoso</a:t>
            </a:r>
            <a:r>
              <a:rPr lang="en-US" sz="1900" dirty="0"/>
              <a:t> digital o </a:t>
            </a:r>
            <a:r>
              <a:rPr lang="en-US" sz="1900" dirty="0" err="1"/>
              <a:t>ciberacoso</a:t>
            </a:r>
            <a:r>
              <a:rPr lang="en-US" sz="1900" dirty="0"/>
              <a:t>.</a:t>
            </a:r>
          </a:p>
          <a:p>
            <a:pPr indent="-228600">
              <a:lnSpc>
                <a:spcPct val="90000"/>
              </a:lnSpc>
            </a:pPr>
            <a:endParaRPr lang="en-US" sz="1900" dirty="0"/>
          </a:p>
          <a:p>
            <a:pPr indent="-228600">
              <a:lnSpc>
                <a:spcPct val="90000"/>
              </a:lnSpc>
            </a:pPr>
            <a:r>
              <a:rPr lang="en-US" sz="1900" dirty="0"/>
              <a:t>El </a:t>
            </a:r>
            <a:r>
              <a:rPr lang="en-US" sz="1900" dirty="0" err="1"/>
              <a:t>ciberacoso</a:t>
            </a:r>
            <a:r>
              <a:rPr lang="en-US" sz="1900" dirty="0"/>
              <a:t> sexual </a:t>
            </a:r>
            <a:r>
              <a:rPr lang="en-US" sz="1900" dirty="0" err="1"/>
              <a:t>consiste</a:t>
            </a:r>
            <a:r>
              <a:rPr lang="en-US" sz="1900" dirty="0"/>
              <a:t> </a:t>
            </a:r>
            <a:r>
              <a:rPr lang="en-US" sz="1900" dirty="0" err="1"/>
              <a:t>en</a:t>
            </a:r>
            <a:r>
              <a:rPr lang="en-US" sz="1900" dirty="0"/>
              <a:t> la </a:t>
            </a:r>
            <a:r>
              <a:rPr lang="en-US" sz="1900" dirty="0" err="1"/>
              <a:t>persecución</a:t>
            </a:r>
            <a:r>
              <a:rPr lang="en-US" sz="1900" dirty="0"/>
              <a:t> de una persona a </a:t>
            </a:r>
            <a:r>
              <a:rPr lang="en-US" sz="1900" dirty="0" err="1"/>
              <a:t>otra</a:t>
            </a:r>
            <a:r>
              <a:rPr lang="en-US" sz="1900" dirty="0"/>
              <a:t>, a </a:t>
            </a:r>
            <a:r>
              <a:rPr lang="en-US" sz="1900" dirty="0" err="1"/>
              <a:t>través</a:t>
            </a:r>
            <a:r>
              <a:rPr lang="en-US" sz="1900" dirty="0"/>
              <a:t> de </a:t>
            </a:r>
            <a:r>
              <a:rPr lang="en-US" sz="1900" dirty="0" err="1"/>
              <a:t>mensajes</a:t>
            </a:r>
            <a:r>
              <a:rPr lang="en-US" sz="1900" dirty="0"/>
              <a:t>, </a:t>
            </a:r>
            <a:r>
              <a:rPr lang="en-US" sz="1900" dirty="0" err="1"/>
              <a:t>fotografías</a:t>
            </a:r>
            <a:r>
              <a:rPr lang="en-US" sz="1900" dirty="0"/>
              <a:t> o videos de </a:t>
            </a:r>
            <a:r>
              <a:rPr lang="en-US" sz="1900" dirty="0" err="1"/>
              <a:t>carácter</a:t>
            </a:r>
            <a:r>
              <a:rPr lang="en-US" sz="1900" dirty="0"/>
              <a:t> sexual; es un </a:t>
            </a:r>
            <a:r>
              <a:rPr lang="en-US" sz="1900" dirty="0" err="1"/>
              <a:t>abuso</a:t>
            </a:r>
            <a:r>
              <a:rPr lang="en-US" sz="1900" dirty="0"/>
              <a:t> sexual virtual. Cabe </a:t>
            </a:r>
            <a:r>
              <a:rPr lang="en-US" sz="1900" dirty="0" err="1"/>
              <a:t>destacar</a:t>
            </a:r>
            <a:r>
              <a:rPr lang="en-US" sz="1900" dirty="0"/>
              <a:t> la </a:t>
            </a:r>
            <a:r>
              <a:rPr lang="en-US" sz="1900" dirty="0" err="1"/>
              <a:t>facilidad</a:t>
            </a:r>
            <a:r>
              <a:rPr lang="en-US" sz="1900" dirty="0"/>
              <a:t> que internet </a:t>
            </a:r>
            <a:r>
              <a:rPr lang="en-US" sz="1900" dirty="0" err="1"/>
              <a:t>tiene</a:t>
            </a:r>
            <a:r>
              <a:rPr lang="en-US" sz="1900" dirty="0"/>
              <a:t> para </a:t>
            </a:r>
            <a:r>
              <a:rPr lang="en-US" sz="1900" dirty="0" err="1"/>
              <a:t>alcanzar</a:t>
            </a:r>
            <a:r>
              <a:rPr lang="en-US" sz="1900" dirty="0"/>
              <a:t> a la </a:t>
            </a:r>
            <a:r>
              <a:rPr lang="en-US" sz="1900" dirty="0" err="1"/>
              <a:t>víctima</a:t>
            </a:r>
            <a:r>
              <a:rPr lang="en-US" sz="1900" dirty="0"/>
              <a:t> sin </a:t>
            </a:r>
            <a:r>
              <a:rPr lang="en-US" sz="1900" dirty="0" err="1"/>
              <a:t>necesidad</a:t>
            </a:r>
            <a:r>
              <a:rPr lang="en-US" sz="1900" dirty="0"/>
              <a:t> de </a:t>
            </a:r>
            <a:r>
              <a:rPr lang="en-US" sz="1900" dirty="0" err="1"/>
              <a:t>tener</a:t>
            </a:r>
            <a:r>
              <a:rPr lang="en-US" sz="1900" dirty="0"/>
              <a:t> </a:t>
            </a:r>
            <a:r>
              <a:rPr lang="en-US" sz="1900" dirty="0" err="1"/>
              <a:t>contacto</a:t>
            </a:r>
            <a:r>
              <a:rPr lang="en-US" sz="1900" dirty="0"/>
              <a:t> </a:t>
            </a:r>
            <a:r>
              <a:rPr lang="en-US" sz="1900" dirty="0" err="1"/>
              <a:t>físico</a:t>
            </a:r>
            <a:r>
              <a:rPr lang="en-US" sz="1900" dirty="0"/>
              <a:t> con </a:t>
            </a:r>
            <a:r>
              <a:rPr lang="en-US" sz="1900" dirty="0" err="1"/>
              <a:t>ella</a:t>
            </a:r>
            <a:r>
              <a:rPr lang="en-US" sz="1900" dirty="0"/>
              <a:t>. </a:t>
            </a:r>
          </a:p>
          <a:p>
            <a:pPr indent="-228600">
              <a:lnSpc>
                <a:spcPct val="90000"/>
              </a:lnSpc>
            </a:pPr>
            <a:endParaRPr lang="en-US" sz="19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028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8BCE8F5-2EF5-45E8-84C7-ADFBD86F652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06478" y="386930"/>
            <a:ext cx="6927525" cy="11889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5. Procedimiento de actuación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4E1743-89A5-472A-8224-9948A661077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95245" y="2599509"/>
            <a:ext cx="7865187" cy="356579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600" b="1" dirty="0"/>
              <a:t>5.1. </a:t>
            </a:r>
            <a:r>
              <a:rPr lang="en-US" sz="1600" b="1" dirty="0" err="1"/>
              <a:t>Cuestiones</a:t>
            </a:r>
            <a:r>
              <a:rPr lang="en-US" sz="1600" b="1" dirty="0"/>
              <a:t> </a:t>
            </a:r>
            <a:r>
              <a:rPr lang="en-US" sz="1600" b="1" dirty="0" err="1"/>
              <a:t>generales</a:t>
            </a:r>
            <a:endParaRPr lang="en-US" sz="1600" b="1" dirty="0"/>
          </a:p>
          <a:p>
            <a:pPr indent="-228600">
              <a:lnSpc>
                <a:spcPct val="90000"/>
              </a:lnSpc>
            </a:pPr>
            <a:endParaRPr lang="en-US" sz="1600" dirty="0"/>
          </a:p>
          <a:p>
            <a:pPr lvl="0" indent="-228600">
              <a:lnSpc>
                <a:spcPct val="90000"/>
              </a:lnSpc>
            </a:pPr>
            <a:r>
              <a:rPr lang="en-US" sz="1600" dirty="0"/>
              <a:t>La </a:t>
            </a:r>
            <a:r>
              <a:rPr lang="en-US" sz="1600" dirty="0" err="1"/>
              <a:t>aplicación</a:t>
            </a:r>
            <a:r>
              <a:rPr lang="en-US" sz="1600" dirty="0"/>
              <a:t> del </a:t>
            </a:r>
            <a:r>
              <a:rPr lang="en-US" sz="1600" dirty="0" err="1"/>
              <a:t>protocolo</a:t>
            </a:r>
            <a:r>
              <a:rPr lang="en-US" sz="1600" dirty="0"/>
              <a:t> no </a:t>
            </a:r>
            <a:r>
              <a:rPr lang="en-US" sz="1600" dirty="0" err="1"/>
              <a:t>impedirá</a:t>
            </a:r>
            <a:r>
              <a:rPr lang="en-US" sz="1600" dirty="0"/>
              <a:t> la </a:t>
            </a:r>
            <a:r>
              <a:rPr lang="en-US" sz="1600" dirty="0" err="1"/>
              <a:t>utilización</a:t>
            </a:r>
            <a:r>
              <a:rPr lang="en-US" sz="1600" dirty="0"/>
              <a:t>, de </a:t>
            </a:r>
            <a:r>
              <a:rPr lang="en-US" sz="1600" dirty="0" err="1"/>
              <a:t>manera</a:t>
            </a:r>
            <a:r>
              <a:rPr lang="en-US" sz="1600" dirty="0"/>
              <a:t> </a:t>
            </a:r>
            <a:r>
              <a:rPr lang="en-US" sz="1600" dirty="0" err="1"/>
              <a:t>paralela</a:t>
            </a:r>
            <a:r>
              <a:rPr lang="en-US" sz="1600" dirty="0"/>
              <a:t> o a posteriori, de la </a:t>
            </a:r>
            <a:r>
              <a:rPr lang="en-US" sz="1600" b="1" dirty="0" err="1"/>
              <a:t>vía</a:t>
            </a:r>
            <a:r>
              <a:rPr lang="en-US" sz="1600" b="1" dirty="0"/>
              <a:t> </a:t>
            </a:r>
            <a:r>
              <a:rPr lang="en-US" sz="1600" b="1" dirty="0" err="1"/>
              <a:t>disciplinaria</a:t>
            </a:r>
            <a:r>
              <a:rPr lang="en-US" sz="1600" b="1" dirty="0"/>
              <a:t> o judicial</a:t>
            </a:r>
            <a:r>
              <a:rPr lang="en-US" sz="1600" dirty="0"/>
              <a:t>, por </a:t>
            </a:r>
            <a:r>
              <a:rPr lang="en-US" sz="1600" dirty="0" err="1"/>
              <a:t>parte</a:t>
            </a:r>
            <a:r>
              <a:rPr lang="en-US" sz="1600" dirty="0"/>
              <a:t> de las personas </a:t>
            </a:r>
            <a:r>
              <a:rPr lang="en-US" sz="1600" dirty="0" err="1"/>
              <a:t>implicadas</a:t>
            </a:r>
            <a:r>
              <a:rPr lang="en-US" sz="1600" dirty="0"/>
              <a:t>.</a:t>
            </a:r>
            <a:br>
              <a:rPr lang="en-US" sz="1600" dirty="0"/>
            </a:br>
            <a:endParaRPr lang="en-US" sz="1600" dirty="0"/>
          </a:p>
          <a:p>
            <a:pPr lvl="0" indent="-228600">
              <a:lnSpc>
                <a:spcPct val="90000"/>
              </a:lnSpc>
            </a:pPr>
            <a:r>
              <a:rPr lang="en-US" sz="1600" dirty="0"/>
              <a:t>El </a:t>
            </a:r>
            <a:r>
              <a:rPr lang="en-US" sz="1600" dirty="0" err="1"/>
              <a:t>inicio</a:t>
            </a:r>
            <a:r>
              <a:rPr lang="en-US" sz="1600" dirty="0"/>
              <a:t> del </a:t>
            </a:r>
            <a:r>
              <a:rPr lang="en-US" sz="1600" dirty="0" err="1"/>
              <a:t>procedimiento</a:t>
            </a:r>
            <a:r>
              <a:rPr lang="en-US" sz="1600" dirty="0"/>
              <a:t> </a:t>
            </a:r>
            <a:r>
              <a:rPr lang="en-US" sz="1600" dirty="0" err="1"/>
              <a:t>deberá</a:t>
            </a:r>
            <a:r>
              <a:rPr lang="en-US" sz="1600" dirty="0"/>
              <a:t> </a:t>
            </a:r>
            <a:r>
              <a:rPr lang="en-US" sz="1600" dirty="0" err="1"/>
              <a:t>contar</a:t>
            </a:r>
            <a:r>
              <a:rPr lang="en-US" sz="1600" dirty="0"/>
              <a:t> con el </a:t>
            </a:r>
            <a:r>
              <a:rPr lang="en-US" sz="1600" b="1" dirty="0" err="1"/>
              <a:t>consentimiento</a:t>
            </a:r>
            <a:r>
              <a:rPr lang="en-US" sz="1600" b="1" dirty="0"/>
              <a:t> de la persona </a:t>
            </a:r>
            <a:r>
              <a:rPr lang="en-US" sz="1600" dirty="0" err="1"/>
              <a:t>acosada</a:t>
            </a:r>
            <a:r>
              <a:rPr lang="en-US" sz="1600" dirty="0"/>
              <a:t>, sin </a:t>
            </a:r>
            <a:r>
              <a:rPr lang="en-US" sz="1600" dirty="0" err="1"/>
              <a:t>perjuicio</a:t>
            </a:r>
            <a:r>
              <a:rPr lang="en-US" sz="1600" dirty="0"/>
              <a:t> de las </a:t>
            </a:r>
            <a:r>
              <a:rPr lang="en-US" sz="1600" dirty="0" err="1"/>
              <a:t>medidas</a:t>
            </a:r>
            <a:r>
              <a:rPr lang="en-US" sz="1600" dirty="0"/>
              <a:t> </a:t>
            </a:r>
            <a:r>
              <a:rPr lang="en-US" sz="1600" dirty="0" err="1"/>
              <a:t>preventivas</a:t>
            </a:r>
            <a:r>
              <a:rPr lang="en-US" sz="1600" dirty="0"/>
              <a:t> que </a:t>
            </a:r>
            <a:r>
              <a:rPr lang="en-US" sz="1600" dirty="0" err="1"/>
              <a:t>puedan</a:t>
            </a:r>
            <a:r>
              <a:rPr lang="en-US" sz="1600" dirty="0"/>
              <a:t> </a:t>
            </a:r>
            <a:r>
              <a:rPr lang="en-US" sz="1600" dirty="0" err="1"/>
              <a:t>adoptarse</a:t>
            </a:r>
            <a:r>
              <a:rPr lang="en-US" sz="1600" dirty="0"/>
              <a:t> de </a:t>
            </a:r>
            <a:r>
              <a:rPr lang="en-US" sz="1600" dirty="0" err="1"/>
              <a:t>oficio</a:t>
            </a:r>
            <a:r>
              <a:rPr lang="en-US" sz="1600" dirty="0"/>
              <a:t>.</a:t>
            </a:r>
          </a:p>
          <a:p>
            <a:pPr marL="0" indent="-228600">
              <a:lnSpc>
                <a:spcPct val="90000"/>
              </a:lnSpc>
            </a:pPr>
            <a:endParaRPr lang="en-US" sz="1600" dirty="0"/>
          </a:p>
          <a:p>
            <a:pPr lvl="0" indent="-228600">
              <a:lnSpc>
                <a:spcPct val="90000"/>
              </a:lnSpc>
            </a:pPr>
            <a:r>
              <a:rPr lang="en-US" sz="1600" dirty="0" err="1"/>
              <a:t>Desde</a:t>
            </a:r>
            <a:r>
              <a:rPr lang="en-US" sz="1600" dirty="0"/>
              <a:t> la </a:t>
            </a:r>
            <a:r>
              <a:rPr lang="en-US" sz="1600" dirty="0" err="1"/>
              <a:t>comunicación</a:t>
            </a:r>
            <a:r>
              <a:rPr lang="en-US" sz="1600" dirty="0"/>
              <a:t> de los </a:t>
            </a:r>
            <a:r>
              <a:rPr lang="en-US" sz="1600" dirty="0" err="1"/>
              <a:t>hechos</a:t>
            </a:r>
            <a:r>
              <a:rPr lang="en-US" sz="1600" dirty="0"/>
              <a:t> se </a:t>
            </a:r>
            <a:r>
              <a:rPr lang="en-US" sz="1600" dirty="0" err="1"/>
              <a:t>deberán</a:t>
            </a:r>
            <a:r>
              <a:rPr lang="en-US" sz="1600" dirty="0"/>
              <a:t> </a:t>
            </a:r>
            <a:r>
              <a:rPr lang="en-US" sz="1600" b="1" dirty="0" err="1"/>
              <a:t>adoptar</a:t>
            </a:r>
            <a:r>
              <a:rPr lang="en-US" sz="1600" b="1" dirty="0"/>
              <a:t> </a:t>
            </a:r>
            <a:r>
              <a:rPr lang="en-US" sz="1600" b="1" dirty="0" err="1"/>
              <a:t>medidas</a:t>
            </a:r>
            <a:r>
              <a:rPr lang="en-US" sz="1600" b="1" dirty="0"/>
              <a:t> de </a:t>
            </a:r>
            <a:r>
              <a:rPr lang="en-US" sz="1600" b="1" dirty="0" err="1"/>
              <a:t>carácter</a:t>
            </a:r>
            <a:r>
              <a:rPr lang="en-US" sz="1600" b="1" dirty="0"/>
              <a:t> </a:t>
            </a:r>
            <a:r>
              <a:rPr lang="en-US" sz="1600" b="1" dirty="0" err="1"/>
              <a:t>organizativo</a:t>
            </a:r>
            <a:r>
              <a:rPr lang="en-US" sz="1600" dirty="0"/>
              <a:t> (</a:t>
            </a:r>
            <a:r>
              <a:rPr lang="en-US" sz="1600" dirty="0" err="1"/>
              <a:t>cambio</a:t>
            </a:r>
            <a:r>
              <a:rPr lang="en-US" sz="1600" dirty="0"/>
              <a:t> de </a:t>
            </a:r>
            <a:r>
              <a:rPr lang="en-US" sz="1600" dirty="0" err="1"/>
              <a:t>puesto</a:t>
            </a:r>
            <a:r>
              <a:rPr lang="en-US" sz="1600" dirty="0"/>
              <a:t> de </a:t>
            </a:r>
            <a:r>
              <a:rPr lang="en-US" sz="1600" dirty="0" err="1"/>
              <a:t>trabajo</a:t>
            </a:r>
            <a:r>
              <a:rPr lang="en-US" sz="1600" dirty="0"/>
              <a:t>, </a:t>
            </a:r>
            <a:r>
              <a:rPr lang="en-US" sz="1600" dirty="0" err="1"/>
              <a:t>turno</a:t>
            </a:r>
            <a:r>
              <a:rPr lang="en-US" sz="1600" dirty="0"/>
              <a:t>, etc.).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 </a:t>
            </a:r>
          </a:p>
          <a:p>
            <a:pPr lvl="0" indent="-228600">
              <a:lnSpc>
                <a:spcPct val="90000"/>
              </a:lnSpc>
            </a:pP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todo</a:t>
            </a:r>
            <a:r>
              <a:rPr lang="en-US" sz="1600" dirty="0"/>
              <a:t> el </a:t>
            </a:r>
            <a:r>
              <a:rPr lang="en-US" sz="1600" dirty="0" err="1"/>
              <a:t>proceso</a:t>
            </a:r>
            <a:r>
              <a:rPr lang="en-US" sz="1600" dirty="0"/>
              <a:t> se </a:t>
            </a:r>
            <a:r>
              <a:rPr lang="en-US" sz="1600" dirty="0" err="1"/>
              <a:t>garantizará</a:t>
            </a:r>
            <a:r>
              <a:rPr lang="en-US" sz="1600" dirty="0"/>
              <a:t> el </a:t>
            </a:r>
            <a:r>
              <a:rPr lang="en-US" sz="1600" b="1" dirty="0" err="1"/>
              <a:t>acompañamiento</a:t>
            </a:r>
            <a:r>
              <a:rPr lang="en-US" sz="1600" b="1" dirty="0"/>
              <a:t> a la </a:t>
            </a:r>
            <a:r>
              <a:rPr lang="en-US" sz="1600" b="1" dirty="0" err="1"/>
              <a:t>víctima</a:t>
            </a:r>
            <a:r>
              <a:rPr lang="en-US" sz="1600" b="1" dirty="0"/>
              <a:t> con el </a:t>
            </a:r>
            <a:r>
              <a:rPr lang="en-US" sz="1600" b="1" dirty="0" err="1"/>
              <a:t>apoyo</a:t>
            </a:r>
            <a:r>
              <a:rPr lang="en-US" sz="1600" b="1" dirty="0"/>
              <a:t> y </a:t>
            </a:r>
            <a:r>
              <a:rPr lang="en-US" sz="1600" b="1" dirty="0" err="1"/>
              <a:t>asesoramiento</a:t>
            </a:r>
            <a:r>
              <a:rPr lang="en-US" sz="1600" b="1" dirty="0"/>
              <a:t> </a:t>
            </a:r>
            <a:r>
              <a:rPr lang="en-US" sz="1600" b="1" dirty="0" err="1"/>
              <a:t>jurídico</a:t>
            </a:r>
            <a:r>
              <a:rPr lang="en-US" sz="1600" b="1" dirty="0"/>
              <a:t> </a:t>
            </a:r>
            <a:r>
              <a:rPr lang="en-US" sz="1600" dirty="0" err="1"/>
              <a:t>necesario</a:t>
            </a:r>
            <a:r>
              <a:rPr lang="en-US" sz="1600" dirty="0"/>
              <a:t>.</a:t>
            </a:r>
          </a:p>
          <a:p>
            <a:pPr indent="-228600">
              <a:lnSpc>
                <a:spcPct val="9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384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4BB35DC-8D25-4F7C-92BE-91887DF372B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82723" y="809898"/>
            <a:ext cx="7457037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br>
              <a:rPr lang="en-US" sz="33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3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5.1. </a:t>
            </a:r>
            <a:r>
              <a:rPr lang="en-US" sz="33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Cuestiones</a:t>
            </a:r>
            <a:r>
              <a:rPr lang="en-US" sz="33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3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generales</a:t>
            </a:r>
            <a:r>
              <a:rPr lang="en-US" sz="33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 Cont.</a:t>
            </a:r>
            <a:br>
              <a:rPr lang="en-US" sz="33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3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A9F175-3F71-4FCB-8DC2-C904E402EEC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8650" y="3122024"/>
            <a:ext cx="7759773" cy="3219594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400050" lvl="0" indent="-285750">
              <a:lnSpc>
                <a:spcPct val="90000"/>
              </a:lnSpc>
            </a:pPr>
            <a:r>
              <a:rPr lang="en-US" sz="1600" dirty="0"/>
              <a:t>La </a:t>
            </a:r>
            <a:r>
              <a:rPr lang="en-US" sz="1600" dirty="0" err="1"/>
              <a:t>víctima</a:t>
            </a:r>
            <a:r>
              <a:rPr lang="en-US" sz="1600" dirty="0"/>
              <a:t> </a:t>
            </a:r>
            <a:r>
              <a:rPr lang="en-US" sz="1600" dirty="0" err="1"/>
              <a:t>elige</a:t>
            </a:r>
            <a:r>
              <a:rPr lang="en-US" sz="1600" dirty="0"/>
              <a:t> </a:t>
            </a:r>
            <a:r>
              <a:rPr lang="en-US" sz="1600" dirty="0" err="1"/>
              <a:t>quien</a:t>
            </a:r>
            <a:r>
              <a:rPr lang="en-US" sz="1600" dirty="0"/>
              <a:t> se </a:t>
            </a:r>
            <a:r>
              <a:rPr lang="en-US" sz="1600" b="1" dirty="0"/>
              <a:t>cambia de </a:t>
            </a:r>
            <a:r>
              <a:rPr lang="en-US" sz="1600" b="1" dirty="0" err="1"/>
              <a:t>puesto</a:t>
            </a:r>
            <a:r>
              <a:rPr lang="en-US" sz="1600" b="1" dirty="0"/>
              <a:t> </a:t>
            </a:r>
            <a:r>
              <a:rPr lang="en-US" sz="1600" dirty="0"/>
              <a:t>de </a:t>
            </a:r>
            <a:r>
              <a:rPr lang="en-US" sz="1600" dirty="0" err="1"/>
              <a:t>trabajo</a:t>
            </a:r>
            <a:r>
              <a:rPr lang="en-US" sz="1600" dirty="0"/>
              <a:t>.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en-US" sz="1600" dirty="0"/>
              <a:t> </a:t>
            </a:r>
          </a:p>
          <a:p>
            <a:pPr lvl="0" indent="-228600">
              <a:lnSpc>
                <a:spcPct val="90000"/>
              </a:lnSpc>
            </a:pPr>
            <a:r>
              <a:rPr lang="en-US" sz="1600" dirty="0"/>
              <a:t>La </a:t>
            </a:r>
            <a:r>
              <a:rPr lang="en-US" sz="1600" b="1" dirty="0" err="1"/>
              <a:t>medida</a:t>
            </a:r>
            <a:r>
              <a:rPr lang="en-US" sz="1600" b="1" dirty="0"/>
              <a:t> </a:t>
            </a:r>
            <a:r>
              <a:rPr lang="en-US" sz="1600" b="1" dirty="0" err="1"/>
              <a:t>cautelar</a:t>
            </a:r>
            <a:r>
              <a:rPr lang="en-US" sz="1600" b="1" dirty="0"/>
              <a:t> </a:t>
            </a:r>
            <a:r>
              <a:rPr lang="en-US" sz="1600" dirty="0"/>
              <a:t>de </a:t>
            </a:r>
            <a:r>
              <a:rPr lang="en-US" sz="1600" dirty="0" err="1"/>
              <a:t>suspensión</a:t>
            </a:r>
            <a:r>
              <a:rPr lang="en-US" sz="1600" dirty="0"/>
              <a:t> provisional de </a:t>
            </a:r>
            <a:r>
              <a:rPr lang="en-US" sz="1600" dirty="0" err="1"/>
              <a:t>funciones</a:t>
            </a:r>
            <a:r>
              <a:rPr lang="en-US" sz="1600" dirty="0"/>
              <a:t> se </a:t>
            </a:r>
            <a:r>
              <a:rPr lang="en-US" sz="1600" dirty="0" err="1"/>
              <a:t>podrá</a:t>
            </a:r>
            <a:r>
              <a:rPr lang="en-US" sz="1600" dirty="0"/>
              <a:t> </a:t>
            </a:r>
            <a:r>
              <a:rPr lang="en-US" sz="1600" dirty="0" err="1"/>
              <a:t>adoptar</a:t>
            </a:r>
            <a:r>
              <a:rPr lang="en-US" sz="1600" dirty="0"/>
              <a:t> una </a:t>
            </a:r>
            <a:r>
              <a:rPr lang="en-US" sz="1600" dirty="0" err="1"/>
              <a:t>vez</a:t>
            </a:r>
            <a:r>
              <a:rPr lang="en-US" sz="1600" dirty="0"/>
              <a:t> </a:t>
            </a:r>
            <a:r>
              <a:rPr lang="en-US" sz="1600" dirty="0" err="1"/>
              <a:t>iniciado</a:t>
            </a:r>
            <a:r>
              <a:rPr lang="en-US" sz="1600" dirty="0"/>
              <a:t> el </a:t>
            </a:r>
            <a:r>
              <a:rPr lang="en-US" sz="1600" dirty="0" err="1"/>
              <a:t>procedimiento</a:t>
            </a:r>
            <a:r>
              <a:rPr lang="en-US" sz="1600" dirty="0"/>
              <a:t> </a:t>
            </a:r>
            <a:r>
              <a:rPr lang="en-US" sz="1600" dirty="0" err="1"/>
              <a:t>disciplinario</a:t>
            </a:r>
            <a:r>
              <a:rPr lang="en-US" sz="1600" dirty="0"/>
              <a:t> (punto 6).</a:t>
            </a:r>
          </a:p>
          <a:p>
            <a:pPr indent="-228600">
              <a:lnSpc>
                <a:spcPct val="90000"/>
              </a:lnSpc>
            </a:pPr>
            <a:endParaRPr lang="en-US" sz="1600" dirty="0"/>
          </a:p>
          <a:p>
            <a:pPr lvl="0" indent="-228600">
              <a:lnSpc>
                <a:spcPct val="90000"/>
              </a:lnSpc>
            </a:pPr>
            <a:r>
              <a:rPr lang="en-US" sz="1600" dirty="0"/>
              <a:t>Tanto la </a:t>
            </a:r>
            <a:r>
              <a:rPr lang="en-US" sz="1600" dirty="0" err="1"/>
              <a:t>dirección</a:t>
            </a:r>
            <a:r>
              <a:rPr lang="en-US" sz="1600" dirty="0"/>
              <a:t> del </a:t>
            </a:r>
            <a:r>
              <a:rPr lang="en-US" sz="1600" dirty="0" err="1"/>
              <a:t>departamento</a:t>
            </a:r>
            <a:r>
              <a:rPr lang="en-US" sz="1600" dirty="0"/>
              <a:t> o </a:t>
            </a:r>
            <a:r>
              <a:rPr lang="en-US" sz="1600" dirty="0" err="1"/>
              <a:t>centro</a:t>
            </a:r>
            <a:r>
              <a:rPr lang="en-US" sz="1600" dirty="0"/>
              <a:t>, </a:t>
            </a:r>
            <a:r>
              <a:rPr lang="en-US" sz="1600" dirty="0" err="1"/>
              <a:t>así</a:t>
            </a:r>
            <a:r>
              <a:rPr lang="en-US" sz="1600" dirty="0"/>
              <a:t> </a:t>
            </a:r>
            <a:r>
              <a:rPr lang="en-US" sz="1600" dirty="0" err="1"/>
              <a:t>como</a:t>
            </a:r>
            <a:r>
              <a:rPr lang="en-US" sz="1600" dirty="0"/>
              <a:t> la CGIC*, </a:t>
            </a:r>
            <a:r>
              <a:rPr lang="en-US" sz="1600" dirty="0" err="1"/>
              <a:t>deberán</a:t>
            </a:r>
            <a:r>
              <a:rPr lang="en-US" sz="1600" dirty="0"/>
              <a:t> </a:t>
            </a:r>
            <a:r>
              <a:rPr lang="en-US" sz="1600" b="1" dirty="0" err="1"/>
              <a:t>proporcionar</a:t>
            </a:r>
            <a:r>
              <a:rPr lang="en-US" sz="1600" b="1" dirty="0"/>
              <a:t> </a:t>
            </a:r>
            <a:r>
              <a:rPr lang="en-US" sz="1600" b="1" dirty="0" err="1"/>
              <a:t>información</a:t>
            </a:r>
            <a:r>
              <a:rPr lang="en-US" sz="1600" b="1" dirty="0"/>
              <a:t> y </a:t>
            </a:r>
            <a:r>
              <a:rPr lang="en-US" sz="1600" b="1" dirty="0" err="1"/>
              <a:t>asesoramiento</a:t>
            </a:r>
            <a:r>
              <a:rPr lang="en-US" sz="1600" b="1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la </a:t>
            </a:r>
            <a:r>
              <a:rPr lang="en-US" sz="1600" dirty="0" err="1"/>
              <a:t>prevención</a:t>
            </a:r>
            <a:r>
              <a:rPr lang="en-US" sz="1600" dirty="0"/>
              <a:t> y </a:t>
            </a:r>
            <a:r>
              <a:rPr lang="en-US" sz="1600" dirty="0" err="1"/>
              <a:t>resolución</a:t>
            </a:r>
            <a:r>
              <a:rPr lang="en-US" sz="1600" dirty="0"/>
              <a:t> de las </a:t>
            </a:r>
            <a:r>
              <a:rPr lang="en-US" sz="1600" dirty="0" err="1"/>
              <a:t>situaciones</a:t>
            </a:r>
            <a:r>
              <a:rPr lang="en-US" sz="1600" dirty="0"/>
              <a:t> de </a:t>
            </a:r>
            <a:r>
              <a:rPr lang="en-US" sz="1600" dirty="0" err="1"/>
              <a:t>acoso</a:t>
            </a:r>
            <a:r>
              <a:rPr lang="en-US" sz="1600" dirty="0"/>
              <a:t> sexual o por </a:t>
            </a:r>
            <a:r>
              <a:rPr lang="en-US" sz="1600" dirty="0" err="1"/>
              <a:t>razón</a:t>
            </a:r>
            <a:r>
              <a:rPr lang="en-US" sz="1600" dirty="0"/>
              <a:t> de </a:t>
            </a:r>
            <a:r>
              <a:rPr lang="en-US" sz="1600" dirty="0" err="1"/>
              <a:t>sexo</a:t>
            </a:r>
            <a:r>
              <a:rPr lang="en-US" sz="1600" dirty="0"/>
              <a:t>.</a:t>
            </a:r>
          </a:p>
          <a:p>
            <a:pPr indent="-228600">
              <a:lnSpc>
                <a:spcPct val="90000"/>
              </a:lnSpc>
            </a:pPr>
            <a:endParaRPr lang="en-US" sz="1600" dirty="0"/>
          </a:p>
          <a:p>
            <a:pPr lvl="0" indent="-228600">
              <a:lnSpc>
                <a:spcPct val="90000"/>
              </a:lnSpc>
            </a:pPr>
            <a:r>
              <a:rPr lang="en-US" sz="1600" dirty="0"/>
              <a:t>Las </a:t>
            </a:r>
            <a:r>
              <a:rPr lang="en-US" sz="1600" dirty="0" err="1"/>
              <a:t>situaciones</a:t>
            </a:r>
            <a:r>
              <a:rPr lang="en-US" sz="1600" dirty="0"/>
              <a:t> de </a:t>
            </a:r>
            <a:r>
              <a:rPr lang="en-US" sz="1600" b="1" dirty="0" err="1"/>
              <a:t>incapacidad</a:t>
            </a:r>
            <a:r>
              <a:rPr lang="en-US" sz="1600" b="1" dirty="0"/>
              <a:t> temporal </a:t>
            </a:r>
            <a:r>
              <a:rPr lang="en-US" sz="1600" dirty="0" err="1"/>
              <a:t>derivadas</a:t>
            </a:r>
            <a:r>
              <a:rPr lang="en-US" sz="1600" dirty="0"/>
              <a:t> de </a:t>
            </a:r>
            <a:r>
              <a:rPr lang="en-US" sz="1600" dirty="0" err="1"/>
              <a:t>este</a:t>
            </a:r>
            <a:r>
              <a:rPr lang="en-US" sz="1600" dirty="0"/>
              <a:t> </a:t>
            </a:r>
            <a:r>
              <a:rPr lang="en-US" sz="1600" dirty="0" err="1"/>
              <a:t>contexto</a:t>
            </a:r>
            <a:r>
              <a:rPr lang="en-US" sz="1600" dirty="0"/>
              <a:t> </a:t>
            </a:r>
            <a:r>
              <a:rPr lang="en-US" sz="1600" dirty="0" err="1"/>
              <a:t>serán</a:t>
            </a:r>
            <a:r>
              <a:rPr lang="en-US" sz="1600" dirty="0"/>
              <a:t> </a:t>
            </a:r>
            <a:r>
              <a:rPr lang="en-US" sz="1600" dirty="0" err="1"/>
              <a:t>comunicadas</a:t>
            </a:r>
            <a:r>
              <a:rPr lang="en-US" sz="1600" dirty="0"/>
              <a:t> a la </a:t>
            </a:r>
            <a:r>
              <a:rPr lang="en-US" sz="1600" dirty="0" err="1"/>
              <a:t>mutua</a:t>
            </a:r>
            <a:r>
              <a:rPr lang="en-US" sz="1600" dirty="0"/>
              <a:t> </a:t>
            </a:r>
            <a:r>
              <a:rPr lang="en-US" sz="1600" dirty="0" err="1"/>
              <a:t>como</a:t>
            </a:r>
            <a:r>
              <a:rPr lang="en-US" sz="1600" dirty="0"/>
              <a:t> </a:t>
            </a:r>
            <a:r>
              <a:rPr lang="en-US" sz="1600" dirty="0" err="1"/>
              <a:t>accidente</a:t>
            </a:r>
            <a:r>
              <a:rPr lang="en-US" sz="1600" dirty="0"/>
              <a:t> de </a:t>
            </a:r>
            <a:r>
              <a:rPr lang="en-US" sz="1600" dirty="0" err="1"/>
              <a:t>trabajo</a:t>
            </a:r>
            <a:r>
              <a:rPr lang="en-US" sz="1600" dirty="0"/>
              <a:t>. </a:t>
            </a:r>
          </a:p>
          <a:p>
            <a:pPr lvl="0" indent="-228600">
              <a:lnSpc>
                <a:spcPct val="90000"/>
              </a:lnSpc>
            </a:pPr>
            <a:endParaRPr lang="en-US" sz="1600" dirty="0"/>
          </a:p>
          <a:p>
            <a:pPr indent="-228600">
              <a:lnSpc>
                <a:spcPct val="90000"/>
              </a:lnSpc>
            </a:pPr>
            <a:r>
              <a:rPr lang="en-US" sz="1600" dirty="0"/>
              <a:t>A lo largo de </a:t>
            </a:r>
            <a:r>
              <a:rPr lang="en-US" sz="1600" dirty="0" err="1"/>
              <a:t>todo</a:t>
            </a:r>
            <a:r>
              <a:rPr lang="en-US" sz="1600" dirty="0"/>
              <a:t> el </a:t>
            </a:r>
            <a:r>
              <a:rPr lang="en-US" sz="1600" dirty="0" err="1"/>
              <a:t>procedimiento</a:t>
            </a:r>
            <a:r>
              <a:rPr lang="en-US" sz="1600" dirty="0"/>
              <a:t> se </a:t>
            </a:r>
            <a:r>
              <a:rPr lang="en-US" sz="1600" dirty="0" err="1"/>
              <a:t>podrá</a:t>
            </a:r>
            <a:r>
              <a:rPr lang="en-US" sz="1600" dirty="0"/>
              <a:t> </a:t>
            </a:r>
            <a:r>
              <a:rPr lang="en-US" sz="1600" dirty="0" err="1"/>
              <a:t>contar</a:t>
            </a:r>
            <a:r>
              <a:rPr lang="en-US" sz="1600" dirty="0"/>
              <a:t> con el </a:t>
            </a:r>
            <a:r>
              <a:rPr lang="en-US" sz="1600" dirty="0" err="1"/>
              <a:t>apoyo</a:t>
            </a:r>
            <a:r>
              <a:rPr lang="en-US" sz="1600" dirty="0"/>
              <a:t> de personas con </a:t>
            </a:r>
            <a:r>
              <a:rPr lang="en-US" sz="1600" dirty="0" err="1"/>
              <a:t>conocimientos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materias</a:t>
            </a:r>
            <a:r>
              <a:rPr lang="en-US" sz="1600" dirty="0"/>
              <a:t> </a:t>
            </a:r>
            <a:r>
              <a:rPr lang="en-US" sz="1600" dirty="0" err="1"/>
              <a:t>objeto</a:t>
            </a:r>
            <a:r>
              <a:rPr lang="en-US" sz="1600" dirty="0"/>
              <a:t> de </a:t>
            </a:r>
            <a:r>
              <a:rPr lang="en-US" sz="1600" dirty="0" err="1"/>
              <a:t>este</a:t>
            </a:r>
            <a:r>
              <a:rPr lang="en-US" sz="1600" dirty="0"/>
              <a:t> </a:t>
            </a:r>
            <a:r>
              <a:rPr lang="en-US" sz="1600" dirty="0" err="1"/>
              <a:t>protocolo</a:t>
            </a:r>
            <a:r>
              <a:rPr lang="en-US" sz="1600" dirty="0"/>
              <a:t> </a:t>
            </a:r>
            <a:r>
              <a:rPr lang="en-US" sz="1600" dirty="0" err="1"/>
              <a:t>garantizando</a:t>
            </a:r>
            <a:r>
              <a:rPr lang="en-US" sz="1600" dirty="0"/>
              <a:t> la </a:t>
            </a:r>
            <a:r>
              <a:rPr lang="en-US" sz="1600" dirty="0" err="1"/>
              <a:t>imparcialidad</a:t>
            </a:r>
            <a:r>
              <a:rPr lang="en-US" sz="1600" dirty="0"/>
              <a:t>.</a:t>
            </a:r>
          </a:p>
          <a:p>
            <a:pPr indent="-228600">
              <a:lnSpc>
                <a:spcPct val="90000"/>
              </a:lnSpc>
            </a:pPr>
            <a:endParaRPr lang="en-US" sz="1600" dirty="0"/>
          </a:p>
          <a:p>
            <a:pPr marL="114300" indent="0" algn="r">
              <a:lnSpc>
                <a:spcPct val="90000"/>
              </a:lnSpc>
              <a:buNone/>
            </a:pPr>
            <a:r>
              <a:rPr lang="en-US" sz="1200" dirty="0"/>
              <a:t>*</a:t>
            </a:r>
            <a:r>
              <a:rPr lang="en-US" sz="1200" dirty="0" err="1"/>
              <a:t>Comisión</a:t>
            </a:r>
            <a:r>
              <a:rPr lang="en-US" sz="1200" dirty="0"/>
              <a:t> de </a:t>
            </a:r>
            <a:r>
              <a:rPr lang="en-US" sz="1200" dirty="0" err="1"/>
              <a:t>Gestión</a:t>
            </a:r>
            <a:r>
              <a:rPr lang="en-US" sz="1200" dirty="0"/>
              <a:t> </a:t>
            </a:r>
            <a:r>
              <a:rPr lang="en-US" sz="1200" dirty="0" err="1"/>
              <a:t>Interna</a:t>
            </a:r>
            <a:r>
              <a:rPr lang="en-US" sz="1200" dirty="0"/>
              <a:t> de </a:t>
            </a:r>
            <a:r>
              <a:rPr lang="en-US" sz="1200" dirty="0" err="1"/>
              <a:t>Conflictos</a:t>
            </a:r>
            <a:endParaRPr lang="en-US" sz="1200" dirty="0"/>
          </a:p>
          <a:p>
            <a:pPr marL="0" lvl="0" indent="-228600">
              <a:lnSpc>
                <a:spcPct val="90000"/>
              </a:lnSpc>
            </a:pPr>
            <a:endParaRPr lang="en-US" sz="1600" dirty="0"/>
          </a:p>
          <a:p>
            <a:pPr indent="-228600">
              <a:lnSpc>
                <a:spcPct val="90000"/>
              </a:lnSpc>
            </a:pPr>
            <a:endParaRPr lang="en-US" sz="16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7550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D63E3EA9-2EFF-4712-82B0-BFBD5B3BD3CD}"/>
              </a:ext>
            </a:extLst>
          </p:cNvPr>
          <p:cNvSpPr/>
          <p:nvPr/>
        </p:nvSpPr>
        <p:spPr>
          <a:xfrm>
            <a:off x="2699792" y="2924944"/>
            <a:ext cx="34135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4400" dirty="0"/>
              <a:t>Algunos datos</a:t>
            </a:r>
          </a:p>
        </p:txBody>
      </p:sp>
    </p:spTree>
    <p:extLst>
      <p:ext uri="{BB962C8B-B14F-4D97-AF65-F5344CB8AC3E}">
        <p14:creationId xmlns:p14="http://schemas.microsoft.com/office/powerpoint/2010/main" val="925104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6DBFA5B-6646-4BFA-B045-F21EC6CF580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82723" y="809898"/>
            <a:ext cx="7457037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3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5.2. Intervinientes en el procedimiento.</a:t>
            </a:r>
            <a:br>
              <a:rPr lang="en-US" sz="33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3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750E75-234E-4828-A839-7A88A0203DA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71600" y="2684791"/>
            <a:ext cx="745598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</a:pPr>
            <a:endParaRPr lang="en-US" sz="1800" dirty="0"/>
          </a:p>
          <a:p>
            <a:pPr lvl="0" indent="-228600">
              <a:lnSpc>
                <a:spcPct val="90000"/>
              </a:lnSpc>
            </a:pPr>
            <a:r>
              <a:rPr lang="en-US" sz="1800" b="1" dirty="0"/>
              <a:t>Persona/s que </a:t>
            </a:r>
            <a:r>
              <a:rPr lang="en-US" sz="1800" b="1" dirty="0" err="1"/>
              <a:t>comunican</a:t>
            </a:r>
            <a:r>
              <a:rPr lang="en-US" sz="1800" b="1" dirty="0"/>
              <a:t> los </a:t>
            </a:r>
            <a:r>
              <a:rPr lang="en-US" sz="1800" b="1" dirty="0" err="1"/>
              <a:t>hechos</a:t>
            </a:r>
            <a:endParaRPr lang="en-US" sz="1800" b="1" dirty="0"/>
          </a:p>
          <a:p>
            <a:pPr lvl="0" indent="-228600">
              <a:lnSpc>
                <a:spcPct val="90000"/>
              </a:lnSpc>
            </a:pPr>
            <a:endParaRPr lang="en-US" sz="1800" b="1" dirty="0"/>
          </a:p>
          <a:p>
            <a:pPr lvl="0" indent="-228600">
              <a:lnSpc>
                <a:spcPct val="90000"/>
              </a:lnSpc>
            </a:pPr>
            <a:r>
              <a:rPr lang="en-US" sz="1800" b="1" dirty="0" err="1"/>
              <a:t>Víctima</a:t>
            </a:r>
            <a:r>
              <a:rPr lang="en-US" sz="1800" b="1" dirty="0"/>
              <a:t>/s del </a:t>
            </a:r>
            <a:r>
              <a:rPr lang="en-US" sz="1800" b="1" dirty="0" err="1"/>
              <a:t>acoso</a:t>
            </a:r>
            <a:r>
              <a:rPr lang="en-US" sz="1800" b="1" dirty="0"/>
              <a:t> sexual o por </a:t>
            </a:r>
            <a:r>
              <a:rPr lang="en-US" sz="1800" b="1" dirty="0" err="1"/>
              <a:t>razón</a:t>
            </a:r>
            <a:r>
              <a:rPr lang="en-US" sz="1800" b="1" dirty="0"/>
              <a:t> de </a:t>
            </a:r>
            <a:r>
              <a:rPr lang="en-US" sz="1800" b="1" dirty="0" err="1"/>
              <a:t>sexo</a:t>
            </a:r>
            <a:endParaRPr lang="en-US" sz="1800" b="1" dirty="0"/>
          </a:p>
          <a:p>
            <a:pPr lvl="0" indent="-228600">
              <a:lnSpc>
                <a:spcPct val="90000"/>
              </a:lnSpc>
            </a:pPr>
            <a:endParaRPr lang="en-US" sz="1800" b="1" dirty="0"/>
          </a:p>
          <a:p>
            <a:pPr lvl="0" indent="-228600">
              <a:lnSpc>
                <a:spcPct val="90000"/>
              </a:lnSpc>
            </a:pPr>
            <a:r>
              <a:rPr lang="en-US" sz="1800" b="1" dirty="0" err="1"/>
              <a:t>Comisión</a:t>
            </a:r>
            <a:r>
              <a:rPr lang="en-US" sz="1800" b="1" dirty="0"/>
              <a:t> de </a:t>
            </a:r>
            <a:r>
              <a:rPr lang="en-US" sz="1800" b="1" dirty="0" err="1"/>
              <a:t>Gestión</a:t>
            </a:r>
            <a:r>
              <a:rPr lang="en-US" sz="1800" b="1" dirty="0"/>
              <a:t> </a:t>
            </a:r>
            <a:r>
              <a:rPr lang="en-US" sz="1800" b="1" dirty="0" err="1"/>
              <a:t>Interna</a:t>
            </a:r>
            <a:r>
              <a:rPr lang="en-US" sz="1800" b="1" dirty="0"/>
              <a:t> de </a:t>
            </a:r>
            <a:r>
              <a:rPr lang="en-US" sz="1800" b="1" dirty="0" err="1"/>
              <a:t>Conflictos</a:t>
            </a:r>
            <a:r>
              <a:rPr lang="en-US" sz="1800" b="1" dirty="0"/>
              <a:t> (CGIC</a:t>
            </a:r>
          </a:p>
          <a:p>
            <a:pPr marL="0" indent="-228600">
              <a:lnSpc>
                <a:spcPct val="90000"/>
              </a:lnSpc>
            </a:pPr>
            <a:endParaRPr lang="en-US" sz="1800" dirty="0"/>
          </a:p>
          <a:p>
            <a:pPr lvl="0" indent="-228600">
              <a:lnSpc>
                <a:spcPct val="90000"/>
              </a:lnSpc>
            </a:pPr>
            <a:r>
              <a:rPr lang="en-US" sz="1800" b="1" dirty="0" err="1"/>
              <a:t>Subcomisión</a:t>
            </a:r>
            <a:r>
              <a:rPr lang="en-US" sz="1800" b="1" dirty="0"/>
              <a:t> para la </a:t>
            </a:r>
            <a:r>
              <a:rPr lang="en-US" sz="1800" b="1" dirty="0" err="1"/>
              <a:t>actuación</a:t>
            </a:r>
            <a:r>
              <a:rPr lang="en-US" sz="1800" b="1" dirty="0"/>
              <a:t> </a:t>
            </a:r>
            <a:r>
              <a:rPr lang="en-US" sz="1800" b="1" dirty="0" err="1"/>
              <a:t>frente</a:t>
            </a:r>
            <a:r>
              <a:rPr lang="en-US" sz="1800" b="1" dirty="0"/>
              <a:t> al </a:t>
            </a:r>
            <a:r>
              <a:rPr lang="en-US" sz="1800" b="1" dirty="0" err="1"/>
              <a:t>acoso</a:t>
            </a:r>
            <a:r>
              <a:rPr lang="en-US" sz="1800" b="1" dirty="0"/>
              <a:t> sexual y por </a:t>
            </a:r>
            <a:r>
              <a:rPr lang="en-US" sz="1800" b="1" dirty="0" err="1"/>
              <a:t>razón</a:t>
            </a:r>
            <a:r>
              <a:rPr lang="en-US" sz="1800" b="1" dirty="0"/>
              <a:t> de </a:t>
            </a:r>
            <a:r>
              <a:rPr lang="en-US" sz="1800" b="1" dirty="0" err="1"/>
              <a:t>sexo</a:t>
            </a:r>
            <a:r>
              <a:rPr lang="en-US" sz="1800" dirty="0"/>
              <a:t> </a:t>
            </a:r>
          </a:p>
          <a:p>
            <a:pPr indent="-228600">
              <a:lnSpc>
                <a:spcPct val="90000"/>
              </a:lnSpc>
            </a:pPr>
            <a:endParaRPr lang="en-US" sz="1800" dirty="0"/>
          </a:p>
          <a:p>
            <a:pPr lvl="0" indent="-228600">
              <a:lnSpc>
                <a:spcPct val="90000"/>
              </a:lnSpc>
            </a:pPr>
            <a:r>
              <a:rPr lang="en-US" sz="1800" b="1" dirty="0"/>
              <a:t>Dirección de </a:t>
            </a:r>
            <a:r>
              <a:rPr lang="en-US" sz="1800" b="1" dirty="0" err="1"/>
              <a:t>Departamento</a:t>
            </a:r>
            <a:r>
              <a:rPr lang="en-US" sz="1800" b="1" dirty="0"/>
              <a:t>, Territorial, de </a:t>
            </a:r>
            <a:r>
              <a:rPr lang="en-US" sz="1800" b="1" dirty="0" err="1"/>
              <a:t>centro</a:t>
            </a:r>
            <a:r>
              <a:rPr lang="en-US" sz="1800" b="1" dirty="0"/>
              <a:t> o similar</a:t>
            </a:r>
            <a:endParaRPr lang="en-US" sz="1800" dirty="0"/>
          </a:p>
          <a:p>
            <a:pPr indent="-228600">
              <a:lnSpc>
                <a:spcPct val="90000"/>
              </a:lnSpc>
            </a:pPr>
            <a:endParaRPr lang="en-US" sz="18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46656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7C9A6AB-51CE-4500-8813-98A9E732DFD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82723" y="809898"/>
            <a:ext cx="7457037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5.3. </a:t>
            </a:r>
            <a:r>
              <a:rPr lang="en-US" sz="39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Comunicación</a:t>
            </a:r>
            <a:r>
              <a:rPr lang="en-US" sz="3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los </a:t>
            </a:r>
            <a:r>
              <a:rPr lang="en-US" sz="39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hechos</a:t>
            </a:r>
            <a:br>
              <a:rPr lang="en-US" sz="3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9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9983D1-F92F-49A5-BFBA-5CFF361C54A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83771" y="3017522"/>
            <a:ext cx="745598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114300" lvl="0" indent="0">
              <a:lnSpc>
                <a:spcPct val="90000"/>
              </a:lnSpc>
              <a:buNone/>
            </a:pPr>
            <a:r>
              <a:rPr lang="en-US" sz="2100" b="1" i="1" dirty="0" err="1"/>
              <a:t>Quien</a:t>
            </a:r>
            <a:r>
              <a:rPr lang="en-US" sz="2100" b="1" i="1" dirty="0"/>
              <a:t> </a:t>
            </a:r>
            <a:r>
              <a:rPr lang="en-US" sz="2100" b="1" i="1" dirty="0" err="1"/>
              <a:t>puede</a:t>
            </a:r>
            <a:r>
              <a:rPr lang="en-US" sz="2100" b="1" i="1" dirty="0"/>
              <a:t> </a:t>
            </a:r>
            <a:r>
              <a:rPr lang="en-US" sz="2100" b="1" i="1" dirty="0" err="1"/>
              <a:t>comunicar</a:t>
            </a:r>
            <a:r>
              <a:rPr lang="en-US" sz="2100" b="1" i="1" dirty="0"/>
              <a:t> los </a:t>
            </a:r>
            <a:r>
              <a:rPr lang="en-US" sz="2100" b="1" i="1" dirty="0" err="1"/>
              <a:t>hechos</a:t>
            </a:r>
            <a:r>
              <a:rPr lang="en-US" sz="2100" b="1" i="1" dirty="0"/>
              <a:t>.</a:t>
            </a:r>
            <a:endParaRPr lang="en-US" sz="2100" dirty="0"/>
          </a:p>
          <a:p>
            <a:pPr indent="-228600">
              <a:lnSpc>
                <a:spcPct val="90000"/>
              </a:lnSpc>
            </a:pPr>
            <a:endParaRPr lang="en-US" sz="2100" dirty="0"/>
          </a:p>
          <a:p>
            <a:pPr lvl="0" indent="-228600">
              <a:lnSpc>
                <a:spcPct val="90000"/>
              </a:lnSpc>
            </a:pPr>
            <a:r>
              <a:rPr lang="en-US" sz="2100" dirty="0"/>
              <a:t>La </a:t>
            </a:r>
            <a:r>
              <a:rPr lang="en-US" sz="2100" dirty="0" err="1"/>
              <a:t>víctima</a:t>
            </a:r>
            <a:r>
              <a:rPr lang="en-US" sz="2100" dirty="0"/>
              <a:t> del </a:t>
            </a:r>
            <a:r>
              <a:rPr lang="en-US" sz="2100" dirty="0" err="1"/>
              <a:t>acoso</a:t>
            </a:r>
            <a:r>
              <a:rPr lang="en-US" sz="2100" dirty="0"/>
              <a:t>.</a:t>
            </a:r>
          </a:p>
          <a:p>
            <a:pPr lvl="0" indent="-228600">
              <a:lnSpc>
                <a:spcPct val="90000"/>
              </a:lnSpc>
            </a:pPr>
            <a:endParaRPr lang="en-US" sz="2100" dirty="0"/>
          </a:p>
          <a:p>
            <a:pPr lvl="0" indent="-228600">
              <a:lnSpc>
                <a:spcPct val="90000"/>
              </a:lnSpc>
            </a:pPr>
            <a:r>
              <a:rPr lang="en-US" sz="2100" dirty="0" err="1"/>
              <a:t>Cualquier</a:t>
            </a:r>
            <a:r>
              <a:rPr lang="en-US" sz="2100" dirty="0"/>
              <a:t> persona que sea </a:t>
            </a:r>
            <a:r>
              <a:rPr lang="en-US" sz="2100" dirty="0" err="1"/>
              <a:t>conocedora</a:t>
            </a:r>
            <a:r>
              <a:rPr lang="en-US" sz="2100" dirty="0"/>
              <a:t> de los </a:t>
            </a:r>
            <a:r>
              <a:rPr lang="en-US" sz="2100" dirty="0" err="1"/>
              <a:t>hechos</a:t>
            </a:r>
            <a:r>
              <a:rPr lang="en-US" sz="2100" dirty="0"/>
              <a:t>, sea del </a:t>
            </a:r>
            <a:r>
              <a:rPr lang="en-US" sz="2100" dirty="0" err="1"/>
              <a:t>ámbito</a:t>
            </a:r>
            <a:r>
              <a:rPr lang="en-US" sz="2100" dirty="0"/>
              <a:t> </a:t>
            </a:r>
            <a:r>
              <a:rPr lang="en-US" sz="2100" dirty="0" err="1"/>
              <a:t>laboral</a:t>
            </a:r>
            <a:r>
              <a:rPr lang="en-US" sz="2100" dirty="0"/>
              <a:t> o personal.</a:t>
            </a:r>
          </a:p>
          <a:p>
            <a:pPr lvl="0" indent="-228600">
              <a:lnSpc>
                <a:spcPct val="90000"/>
              </a:lnSpc>
            </a:pPr>
            <a:endParaRPr lang="en-US" sz="2100" dirty="0"/>
          </a:p>
          <a:p>
            <a:pPr lvl="0" indent="-228600">
              <a:lnSpc>
                <a:spcPct val="90000"/>
              </a:lnSpc>
            </a:pPr>
            <a:r>
              <a:rPr lang="en-US" sz="2100" dirty="0" err="1"/>
              <a:t>Delegadas</a:t>
            </a:r>
            <a:r>
              <a:rPr lang="en-US" sz="2100" dirty="0"/>
              <a:t> o </a:t>
            </a:r>
            <a:r>
              <a:rPr lang="en-US" sz="2100" dirty="0" err="1"/>
              <a:t>delegados</a:t>
            </a:r>
            <a:r>
              <a:rPr lang="en-US" sz="2100" dirty="0"/>
              <a:t> </a:t>
            </a:r>
            <a:r>
              <a:rPr lang="en-US" sz="2100" dirty="0" err="1"/>
              <a:t>sindicales</a:t>
            </a:r>
            <a:r>
              <a:rPr lang="en-US" sz="2100" dirty="0"/>
              <a:t>, de personal, de </a:t>
            </a:r>
            <a:r>
              <a:rPr lang="en-US" sz="2100" dirty="0" err="1"/>
              <a:t>comité</a:t>
            </a:r>
            <a:r>
              <a:rPr lang="en-US" sz="2100" dirty="0"/>
              <a:t> de </a:t>
            </a:r>
            <a:r>
              <a:rPr lang="en-US" sz="2100" dirty="0" err="1"/>
              <a:t>empresa</a:t>
            </a:r>
            <a:r>
              <a:rPr lang="en-US" sz="2100" dirty="0"/>
              <a:t> o junta de personal o de </a:t>
            </a:r>
            <a:r>
              <a:rPr lang="en-US" sz="2100" dirty="0" err="1"/>
              <a:t>oficio</a:t>
            </a:r>
            <a:r>
              <a:rPr lang="en-US" sz="2100" dirty="0"/>
              <a:t> por la </a:t>
            </a:r>
            <a:r>
              <a:rPr lang="en-US" sz="2100" dirty="0" err="1"/>
              <a:t>dirección</a:t>
            </a:r>
            <a:r>
              <a:rPr lang="en-US" sz="2100" dirty="0"/>
              <a:t>. </a:t>
            </a:r>
          </a:p>
          <a:p>
            <a:pPr indent="-228600">
              <a:lnSpc>
                <a:spcPct val="90000"/>
              </a:lnSpc>
            </a:pPr>
            <a:endParaRPr lang="en-US" sz="21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54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487837" y="2732147"/>
            <a:ext cx="5860051" cy="395784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4646" y="922919"/>
            <a:ext cx="8333796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6685B6-AD1F-4E5F-B0CB-51CCB77AC7E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67746" y="1912598"/>
            <a:ext cx="7387313" cy="3032168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114300" lvl="0" indent="0">
              <a:lnSpc>
                <a:spcPct val="90000"/>
              </a:lnSpc>
              <a:buNone/>
            </a:pPr>
            <a:r>
              <a:rPr lang="en-US" sz="2800" b="1" i="1" dirty="0" err="1"/>
              <a:t>Presentación</a:t>
            </a:r>
            <a:r>
              <a:rPr lang="en-US" sz="2800" b="1" i="1" dirty="0"/>
              <a:t> de la </a:t>
            </a:r>
            <a:r>
              <a:rPr lang="en-US" sz="2800" b="1" i="1" dirty="0" err="1"/>
              <a:t>documentación</a:t>
            </a:r>
            <a:r>
              <a:rPr lang="en-US" sz="2800" b="1" i="1" dirty="0"/>
              <a:t>.</a:t>
            </a:r>
            <a:r>
              <a:rPr lang="en-US" sz="2800" dirty="0"/>
              <a:t> </a:t>
            </a:r>
          </a:p>
          <a:p>
            <a:pPr lvl="0" indent="-228600">
              <a:lnSpc>
                <a:spcPct val="90000"/>
              </a:lnSpc>
            </a:pPr>
            <a:endParaRPr lang="en-US" sz="1800" dirty="0"/>
          </a:p>
          <a:p>
            <a:pPr lvl="0" indent="-228600">
              <a:lnSpc>
                <a:spcPct val="90000"/>
              </a:lnSpc>
            </a:pPr>
            <a:r>
              <a:rPr lang="en-US" sz="1800" dirty="0"/>
              <a:t>Por </a:t>
            </a:r>
            <a:r>
              <a:rPr lang="en-US" sz="1800" dirty="0" err="1"/>
              <a:t>cualquiera</a:t>
            </a:r>
            <a:r>
              <a:rPr lang="en-US" sz="1800" dirty="0"/>
              <a:t> de los </a:t>
            </a:r>
            <a:r>
              <a:rPr lang="en-US" sz="1800" b="1" dirty="0" err="1"/>
              <a:t>medios</a:t>
            </a:r>
            <a:r>
              <a:rPr lang="en-US" sz="1800" b="1" dirty="0"/>
              <a:t> </a:t>
            </a:r>
            <a:r>
              <a:rPr lang="en-US" sz="1800" b="1" dirty="0" err="1"/>
              <a:t>previstos</a:t>
            </a:r>
            <a:r>
              <a:rPr lang="en-US" sz="1800" b="1" dirty="0"/>
              <a:t> </a:t>
            </a:r>
            <a:r>
              <a:rPr lang="en-US" sz="1800" b="1" dirty="0" err="1"/>
              <a:t>en</a:t>
            </a:r>
            <a:r>
              <a:rPr lang="en-US" sz="1800" b="1" dirty="0"/>
              <a:t> la </a:t>
            </a:r>
            <a:r>
              <a:rPr lang="en-US" sz="1800" b="1" dirty="0" err="1"/>
              <a:t>normativa</a:t>
            </a:r>
            <a:r>
              <a:rPr lang="en-US" sz="1800" b="1" dirty="0"/>
              <a:t> </a:t>
            </a:r>
            <a:r>
              <a:rPr lang="en-US" sz="1800" dirty="0"/>
              <a:t>de </a:t>
            </a:r>
            <a:r>
              <a:rPr lang="en-US" sz="1800" dirty="0" err="1"/>
              <a:t>procedimiento</a:t>
            </a:r>
            <a:r>
              <a:rPr lang="en-US" sz="1800" dirty="0"/>
              <a:t> </a:t>
            </a:r>
            <a:r>
              <a:rPr lang="en-US" sz="1800" dirty="0" err="1"/>
              <a:t>administrativo</a:t>
            </a:r>
            <a:r>
              <a:rPr lang="en-US" sz="1800" dirty="0"/>
              <a:t> </a:t>
            </a:r>
            <a:r>
              <a:rPr lang="en-US" sz="1800" dirty="0" err="1"/>
              <a:t>común</a:t>
            </a:r>
            <a:r>
              <a:rPr lang="en-US" sz="1800" dirty="0"/>
              <a:t>, </a:t>
            </a:r>
            <a:r>
              <a:rPr lang="en-US" sz="1800" dirty="0" err="1"/>
              <a:t>en</a:t>
            </a:r>
            <a:r>
              <a:rPr lang="en-US" sz="1800" dirty="0"/>
              <a:t> un </a:t>
            </a:r>
            <a:r>
              <a:rPr lang="en-US" sz="1800" b="1" dirty="0" err="1"/>
              <a:t>registro</a:t>
            </a:r>
            <a:r>
              <a:rPr lang="en-US" sz="1800" b="1" dirty="0"/>
              <a:t> de entrada </a:t>
            </a:r>
            <a:r>
              <a:rPr lang="en-US" sz="1800" dirty="0"/>
              <a:t>del </a:t>
            </a:r>
            <a:r>
              <a:rPr lang="en-US" sz="1800" dirty="0" err="1"/>
              <a:t>departamento</a:t>
            </a:r>
            <a:r>
              <a:rPr lang="en-US" sz="1800" dirty="0"/>
              <a:t> de </a:t>
            </a:r>
            <a:r>
              <a:rPr lang="en-US" sz="1800" dirty="0" err="1"/>
              <a:t>salud</a:t>
            </a:r>
            <a:r>
              <a:rPr lang="en-US" sz="1800" dirty="0"/>
              <a:t>, o </a:t>
            </a:r>
            <a:r>
              <a:rPr lang="en-US" sz="1800" dirty="0" err="1"/>
              <a:t>centro</a:t>
            </a:r>
            <a:r>
              <a:rPr lang="en-US" sz="1800" dirty="0"/>
              <a:t> de </a:t>
            </a:r>
            <a:r>
              <a:rPr lang="en-US" sz="1800" dirty="0" err="1"/>
              <a:t>trabajo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que la persona </a:t>
            </a:r>
            <a:r>
              <a:rPr lang="en-US" sz="1800" dirty="0" err="1"/>
              <a:t>afectada</a:t>
            </a:r>
            <a:r>
              <a:rPr lang="en-US" sz="1800" dirty="0"/>
              <a:t> </a:t>
            </a:r>
            <a:r>
              <a:rPr lang="en-US" sz="1800" dirty="0" err="1"/>
              <a:t>desarrolla</a:t>
            </a:r>
            <a:r>
              <a:rPr lang="en-US" sz="1800" dirty="0"/>
              <a:t> </a:t>
            </a:r>
            <a:r>
              <a:rPr lang="en-US" sz="1800" dirty="0" err="1"/>
              <a:t>su</a:t>
            </a:r>
            <a:r>
              <a:rPr lang="en-US" sz="1800" dirty="0"/>
              <a:t> </a:t>
            </a:r>
            <a:r>
              <a:rPr lang="en-US" sz="1800" dirty="0" err="1"/>
              <a:t>actividad</a:t>
            </a:r>
            <a:r>
              <a:rPr lang="en-US" sz="1800" dirty="0"/>
              <a:t> </a:t>
            </a:r>
            <a:r>
              <a:rPr lang="en-US" sz="1800" dirty="0" err="1"/>
              <a:t>laboral</a:t>
            </a:r>
            <a:r>
              <a:rPr lang="en-US" sz="1800" dirty="0"/>
              <a:t>. </a:t>
            </a:r>
            <a:r>
              <a:rPr lang="en-US" sz="1800" dirty="0" err="1"/>
              <a:t>También</a:t>
            </a:r>
            <a:r>
              <a:rPr lang="en-US" sz="1800" dirty="0"/>
              <a:t> se </a:t>
            </a:r>
            <a:r>
              <a:rPr lang="en-US" sz="1800" dirty="0" err="1"/>
              <a:t>podrá</a:t>
            </a:r>
            <a:r>
              <a:rPr lang="en-US" sz="1800" dirty="0"/>
              <a:t> </a:t>
            </a:r>
            <a:r>
              <a:rPr lang="en-US" sz="1800" dirty="0" err="1"/>
              <a:t>comunicar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el </a:t>
            </a:r>
            <a:r>
              <a:rPr lang="en-US" sz="1800" dirty="0" err="1"/>
              <a:t>correo</a:t>
            </a:r>
            <a:r>
              <a:rPr lang="en-US" sz="1800" dirty="0"/>
              <a:t> </a:t>
            </a:r>
            <a:r>
              <a:rPr lang="en-US" sz="1800" dirty="0" err="1"/>
              <a:t>electrónico</a:t>
            </a:r>
            <a:r>
              <a:rPr lang="en-US" sz="1800" dirty="0"/>
              <a:t>: </a:t>
            </a:r>
            <a:r>
              <a:rPr lang="en-US" sz="1800" b="1" dirty="0"/>
              <a:t>unitatdigualtatsanitat@gva.es.</a:t>
            </a:r>
          </a:p>
          <a:p>
            <a:pPr indent="-228600">
              <a:lnSpc>
                <a:spcPct val="90000"/>
              </a:lnSpc>
            </a:pPr>
            <a:endParaRPr lang="en-US" sz="1800" dirty="0"/>
          </a:p>
          <a:p>
            <a:pPr lvl="0" indent="-228600">
              <a:lnSpc>
                <a:spcPct val="90000"/>
              </a:lnSpc>
            </a:pPr>
            <a:r>
              <a:rPr lang="en-US" sz="1800" b="1" i="1" dirty="0" err="1"/>
              <a:t>Modelos</a:t>
            </a:r>
            <a:r>
              <a:rPr lang="en-US" sz="1800" b="1" i="1" dirty="0"/>
              <a:t>.</a:t>
            </a:r>
            <a:r>
              <a:rPr lang="en-US" sz="1800" dirty="0"/>
              <a:t> </a:t>
            </a:r>
            <a:r>
              <a:rPr lang="en-US" sz="1800" dirty="0" err="1"/>
              <a:t>Utilizando</a:t>
            </a:r>
            <a:r>
              <a:rPr lang="en-US" sz="1800" dirty="0"/>
              <a:t> </a:t>
            </a:r>
            <a:r>
              <a:rPr lang="en-US" sz="1800" dirty="0" err="1"/>
              <a:t>cualquier</a:t>
            </a:r>
            <a:r>
              <a:rPr lang="en-US" sz="1800" dirty="0"/>
              <a:t> </a:t>
            </a:r>
            <a:r>
              <a:rPr lang="en-US" sz="1800" b="1" dirty="0" err="1"/>
              <a:t>modelo</a:t>
            </a:r>
            <a:r>
              <a:rPr lang="en-US" sz="1800" dirty="0"/>
              <a:t> o con el </a:t>
            </a:r>
            <a:r>
              <a:rPr lang="en-US" sz="1800" dirty="0" err="1"/>
              <a:t>modelo</a:t>
            </a:r>
            <a:r>
              <a:rPr lang="en-US" sz="1800" dirty="0"/>
              <a:t> de </a:t>
            </a:r>
            <a:r>
              <a:rPr lang="en-US" sz="1800" dirty="0" err="1"/>
              <a:t>Comunicación</a:t>
            </a:r>
            <a:r>
              <a:rPr lang="en-US" sz="1800" dirty="0"/>
              <a:t> de los </a:t>
            </a:r>
            <a:r>
              <a:rPr lang="en-US" sz="1800" dirty="0" err="1"/>
              <a:t>Hechos</a:t>
            </a:r>
            <a:r>
              <a:rPr lang="en-US" sz="1800" dirty="0"/>
              <a:t> (Anexo I), al que se </a:t>
            </a:r>
            <a:r>
              <a:rPr lang="en-US" sz="1800" dirty="0" err="1"/>
              <a:t>adjuntará</a:t>
            </a:r>
            <a:r>
              <a:rPr lang="en-US" sz="1800" dirty="0"/>
              <a:t> el </a:t>
            </a:r>
            <a:r>
              <a:rPr lang="en-US" sz="1800" dirty="0" err="1"/>
              <a:t>modelo</a:t>
            </a:r>
            <a:r>
              <a:rPr lang="en-US" sz="1800" dirty="0"/>
              <a:t> para la </a:t>
            </a:r>
            <a:r>
              <a:rPr lang="en-US" sz="1800" dirty="0" err="1"/>
              <a:t>Exposición</a:t>
            </a:r>
            <a:r>
              <a:rPr lang="en-US" sz="1800" dirty="0"/>
              <a:t> de los </a:t>
            </a:r>
            <a:r>
              <a:rPr lang="en-US" sz="1800" dirty="0" err="1"/>
              <a:t>Hechos</a:t>
            </a:r>
            <a:r>
              <a:rPr lang="en-US" sz="1800" dirty="0"/>
              <a:t> (Anexo II)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b="1" dirty="0" err="1"/>
              <a:t>sobre</a:t>
            </a:r>
            <a:r>
              <a:rPr lang="en-US" sz="1800" b="1" dirty="0"/>
              <a:t> </a:t>
            </a:r>
            <a:r>
              <a:rPr lang="en-US" sz="1800" b="1" dirty="0" err="1"/>
              <a:t>cerrado</a:t>
            </a:r>
            <a:r>
              <a:rPr lang="en-US" sz="1800" dirty="0"/>
              <a:t>. </a:t>
            </a:r>
            <a:r>
              <a:rPr lang="en-US" sz="1800" dirty="0" err="1"/>
              <a:t>En</a:t>
            </a:r>
            <a:r>
              <a:rPr lang="en-US" sz="1800" dirty="0"/>
              <a:t> el </a:t>
            </a:r>
            <a:r>
              <a:rPr lang="en-US" sz="1800" dirty="0" err="1"/>
              <a:t>sobre</a:t>
            </a:r>
            <a:r>
              <a:rPr lang="en-US" sz="1800" dirty="0"/>
              <a:t> </a:t>
            </a:r>
            <a:r>
              <a:rPr lang="en-US" sz="1800" dirty="0" err="1"/>
              <a:t>figurará</a:t>
            </a:r>
            <a:r>
              <a:rPr lang="en-US" sz="1800" dirty="0"/>
              <a:t> el </a:t>
            </a:r>
            <a:r>
              <a:rPr lang="en-US" sz="1800" dirty="0" err="1"/>
              <a:t>término</a:t>
            </a:r>
            <a:r>
              <a:rPr lang="en-US" sz="1800" dirty="0"/>
              <a:t> “</a:t>
            </a:r>
            <a:r>
              <a:rPr lang="en-US" sz="1800" dirty="0" err="1"/>
              <a:t>Confidencial</a:t>
            </a:r>
            <a:r>
              <a:rPr lang="en-US" sz="1800" dirty="0"/>
              <a:t>” y se </a:t>
            </a:r>
            <a:r>
              <a:rPr lang="en-US" sz="1800" b="1" dirty="0" err="1"/>
              <a:t>dirigirá</a:t>
            </a:r>
            <a:r>
              <a:rPr lang="en-US" sz="1800" b="1" dirty="0"/>
              <a:t> a la </a:t>
            </a:r>
            <a:r>
              <a:rPr lang="en-US" sz="1800" b="1" dirty="0" err="1"/>
              <a:t>presidencia</a:t>
            </a:r>
            <a:r>
              <a:rPr lang="en-US" sz="1800" b="1" dirty="0"/>
              <a:t> </a:t>
            </a:r>
            <a:r>
              <a:rPr lang="en-US" sz="1800" dirty="0"/>
              <a:t>de la CGIC de </a:t>
            </a:r>
            <a:r>
              <a:rPr lang="en-US" sz="1800" dirty="0" err="1"/>
              <a:t>su</a:t>
            </a:r>
            <a:r>
              <a:rPr lang="en-US" sz="1800" dirty="0"/>
              <a:t> </a:t>
            </a:r>
            <a:r>
              <a:rPr lang="en-US" sz="1800" dirty="0" err="1"/>
              <a:t>departamento</a:t>
            </a:r>
            <a:r>
              <a:rPr lang="en-US" sz="1800" dirty="0"/>
              <a:t>  de </a:t>
            </a:r>
            <a:r>
              <a:rPr lang="en-US" sz="1800" dirty="0" err="1"/>
              <a:t>salud</a:t>
            </a:r>
            <a:r>
              <a:rPr lang="en-US" sz="1800" dirty="0"/>
              <a:t>.</a:t>
            </a:r>
          </a:p>
          <a:p>
            <a:pPr lvl="0" indent="-228600">
              <a:lnSpc>
                <a:spcPct val="90000"/>
              </a:lnSpc>
            </a:pPr>
            <a:endParaRPr lang="en-US" sz="1800" dirty="0"/>
          </a:p>
          <a:p>
            <a:pPr lvl="0" indent="-228600">
              <a:lnSpc>
                <a:spcPct val="90000"/>
              </a:lnSpc>
              <a:spcAft>
                <a:spcPts val="600"/>
              </a:spcAft>
            </a:pPr>
            <a:r>
              <a:rPr lang="en-US" sz="1800" b="1" i="1" dirty="0" err="1"/>
              <a:t>Remisión</a:t>
            </a:r>
            <a:r>
              <a:rPr lang="en-US" sz="1800" b="1" i="1" dirty="0"/>
              <a:t> a la </a:t>
            </a:r>
            <a:r>
              <a:rPr lang="en-US" sz="1800" b="1" i="1" dirty="0" err="1"/>
              <a:t>presidencia</a:t>
            </a:r>
            <a:r>
              <a:rPr lang="en-US" sz="1800" b="1" i="1" dirty="0"/>
              <a:t> de la CGIC.</a:t>
            </a:r>
            <a:r>
              <a:rPr lang="en-US" sz="1800" dirty="0"/>
              <a:t> </a:t>
            </a:r>
            <a:r>
              <a:rPr lang="en-US" sz="1800" dirty="0" err="1"/>
              <a:t>Desde</a:t>
            </a:r>
            <a:r>
              <a:rPr lang="en-US" sz="1800" dirty="0"/>
              <a:t> la entrada </a:t>
            </a:r>
            <a:r>
              <a:rPr lang="en-US" sz="1800" dirty="0" err="1"/>
              <a:t>en</a:t>
            </a:r>
            <a:r>
              <a:rPr lang="en-US" sz="1800" dirty="0"/>
              <a:t> el </a:t>
            </a:r>
            <a:r>
              <a:rPr lang="en-US" sz="1800" dirty="0" err="1"/>
              <a:t>registro</a:t>
            </a:r>
            <a:r>
              <a:rPr lang="en-US" sz="1800" dirty="0"/>
              <a:t> del </a:t>
            </a:r>
            <a:r>
              <a:rPr lang="en-US" sz="1800" dirty="0" err="1"/>
              <a:t>departamento</a:t>
            </a:r>
            <a:r>
              <a:rPr lang="en-US" sz="1800" dirty="0"/>
              <a:t> o </a:t>
            </a:r>
            <a:r>
              <a:rPr lang="en-US" sz="1800" dirty="0" err="1"/>
              <a:t>centro</a:t>
            </a:r>
            <a:r>
              <a:rPr lang="en-US" sz="1800" dirty="0"/>
              <a:t> de </a:t>
            </a:r>
            <a:r>
              <a:rPr lang="en-US" sz="1800" dirty="0" err="1"/>
              <a:t>trabajo</a:t>
            </a:r>
            <a:r>
              <a:rPr lang="en-US" sz="1800" dirty="0"/>
              <a:t>, se </a:t>
            </a:r>
            <a:r>
              <a:rPr lang="en-US" sz="1800" dirty="0" err="1"/>
              <a:t>remitirá</a:t>
            </a:r>
            <a:r>
              <a:rPr lang="en-US" sz="1800" dirty="0"/>
              <a:t> con </a:t>
            </a:r>
            <a:r>
              <a:rPr lang="en-US" sz="1800" dirty="0" err="1"/>
              <a:t>carácter</a:t>
            </a:r>
            <a:r>
              <a:rPr lang="en-US" sz="1800" dirty="0"/>
              <a:t> de </a:t>
            </a:r>
            <a:r>
              <a:rPr lang="en-US" sz="1800" dirty="0" err="1"/>
              <a:t>urgencia</a:t>
            </a:r>
            <a:r>
              <a:rPr lang="en-US" sz="1800" dirty="0"/>
              <a:t>, </a:t>
            </a:r>
            <a:r>
              <a:rPr lang="en-US" sz="1800" dirty="0" err="1"/>
              <a:t>en</a:t>
            </a:r>
            <a:r>
              <a:rPr lang="en-US" sz="1800" dirty="0"/>
              <a:t> un </a:t>
            </a:r>
            <a:r>
              <a:rPr lang="en-US" sz="1800" dirty="0" err="1"/>
              <a:t>plazo</a:t>
            </a:r>
            <a:r>
              <a:rPr lang="en-US" sz="1800" dirty="0"/>
              <a:t> </a:t>
            </a:r>
            <a:r>
              <a:rPr lang="en-US" sz="1800" dirty="0" err="1"/>
              <a:t>máximo</a:t>
            </a:r>
            <a:r>
              <a:rPr lang="en-US" sz="1800" dirty="0"/>
              <a:t> de </a:t>
            </a:r>
            <a:r>
              <a:rPr lang="en-US" sz="1800" b="1" dirty="0"/>
              <a:t>2 </a:t>
            </a:r>
            <a:r>
              <a:rPr lang="en-US" sz="1800" b="1" dirty="0" err="1"/>
              <a:t>días</a:t>
            </a:r>
            <a:r>
              <a:rPr lang="en-US" sz="1800" b="1" dirty="0"/>
              <a:t> </a:t>
            </a:r>
            <a:r>
              <a:rPr lang="en-US" sz="1800" b="1" dirty="0" err="1"/>
              <a:t>hábiles</a:t>
            </a:r>
            <a:r>
              <a:rPr lang="en-US" sz="1800" dirty="0"/>
              <a:t> a la </a:t>
            </a:r>
            <a:r>
              <a:rPr lang="en-US" sz="1800" dirty="0" err="1"/>
              <a:t>Presidencia</a:t>
            </a:r>
            <a:r>
              <a:rPr lang="en-US" sz="1800" dirty="0"/>
              <a:t> de la CGIC.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800" dirty="0"/>
          </a:p>
          <a:p>
            <a:pPr lvl="0" indent="-228600">
              <a:lnSpc>
                <a:spcPct val="90000"/>
              </a:lnSpc>
              <a:spcAft>
                <a:spcPts val="600"/>
              </a:spcAft>
            </a:pPr>
            <a:r>
              <a:rPr lang="en-US" sz="1800" b="1" i="1" dirty="0" err="1"/>
              <a:t>Comunicación</a:t>
            </a:r>
            <a:r>
              <a:rPr lang="en-US" sz="1800" b="1" i="1" dirty="0"/>
              <a:t>.</a:t>
            </a:r>
            <a:r>
              <a:rPr lang="en-US" sz="1800" dirty="0"/>
              <a:t> Una </a:t>
            </a:r>
            <a:r>
              <a:rPr lang="en-US" sz="1800" dirty="0" err="1"/>
              <a:t>vez</a:t>
            </a:r>
            <a:r>
              <a:rPr lang="en-US" sz="1800" dirty="0"/>
              <a:t> </a:t>
            </a:r>
            <a:r>
              <a:rPr lang="en-US" sz="1800" dirty="0" err="1"/>
              <a:t>recibido</a:t>
            </a:r>
            <a:r>
              <a:rPr lang="en-US" sz="1800" dirty="0"/>
              <a:t> por la </a:t>
            </a:r>
            <a:r>
              <a:rPr lang="en-US" sz="1800" dirty="0" err="1"/>
              <a:t>Presidencia</a:t>
            </a:r>
            <a:r>
              <a:rPr lang="en-US" sz="1800" dirty="0"/>
              <a:t> de la CGIC y a </a:t>
            </a:r>
            <a:r>
              <a:rPr lang="en-US" sz="1800" dirty="0" err="1"/>
              <a:t>través</a:t>
            </a:r>
            <a:r>
              <a:rPr lang="en-US" sz="1800" dirty="0"/>
              <a:t> del medio </a:t>
            </a:r>
            <a:r>
              <a:rPr lang="en-US" sz="1800" dirty="0" err="1"/>
              <a:t>elegido</a:t>
            </a:r>
            <a:r>
              <a:rPr lang="en-US" sz="1800" dirty="0"/>
              <a:t> (</a:t>
            </a:r>
            <a:r>
              <a:rPr lang="en-US" sz="1800" dirty="0" err="1"/>
              <a:t>teléfono</a:t>
            </a:r>
            <a:r>
              <a:rPr lang="en-US" sz="1800" dirty="0"/>
              <a:t>, </a:t>
            </a:r>
            <a:r>
              <a:rPr lang="en-US" sz="1800" dirty="0" err="1"/>
              <a:t>correo</a:t>
            </a:r>
            <a:r>
              <a:rPr lang="en-US" sz="1800" dirty="0"/>
              <a:t> </a:t>
            </a:r>
            <a:r>
              <a:rPr lang="en-US" sz="1800" dirty="0" err="1"/>
              <a:t>electrónico</a:t>
            </a:r>
            <a:r>
              <a:rPr lang="en-US" sz="1800" dirty="0"/>
              <a:t>), </a:t>
            </a:r>
            <a:r>
              <a:rPr lang="en-US" sz="1800" b="1" dirty="0"/>
              <a:t>se </a:t>
            </a:r>
            <a:r>
              <a:rPr lang="en-US" sz="1800" b="1" dirty="0" err="1"/>
              <a:t>comunicará</a:t>
            </a:r>
            <a:r>
              <a:rPr lang="en-US" sz="1800" b="1" dirty="0"/>
              <a:t> a la persona </a:t>
            </a:r>
            <a:r>
              <a:rPr lang="en-US" sz="1800" b="1" dirty="0" err="1"/>
              <a:t>interesada</a:t>
            </a:r>
            <a:r>
              <a:rPr lang="en-US" sz="1800" b="1" dirty="0"/>
              <a:t> </a:t>
            </a:r>
            <a:r>
              <a:rPr lang="en-US" sz="1800" dirty="0"/>
              <a:t>la </a:t>
            </a:r>
            <a:r>
              <a:rPr lang="en-US" sz="1800" dirty="0" err="1"/>
              <a:t>recepción</a:t>
            </a:r>
            <a:r>
              <a:rPr lang="en-US" sz="1800" dirty="0"/>
              <a:t> de la </a:t>
            </a:r>
            <a:r>
              <a:rPr lang="en-US" sz="1800" dirty="0" err="1"/>
              <a:t>documentación</a:t>
            </a:r>
            <a:r>
              <a:rPr lang="en-US" sz="1800" dirty="0"/>
              <a:t> y el </a:t>
            </a:r>
            <a:r>
              <a:rPr lang="en-US" sz="1800" dirty="0" err="1"/>
              <a:t>inicio</a:t>
            </a:r>
            <a:r>
              <a:rPr lang="en-US" sz="1800" dirty="0"/>
              <a:t> del </a:t>
            </a:r>
            <a:r>
              <a:rPr lang="en-US" sz="1800" dirty="0" err="1"/>
              <a:t>procedimiento</a:t>
            </a:r>
            <a:r>
              <a:rPr lang="en-US" sz="1800" dirty="0"/>
              <a:t>.</a:t>
            </a:r>
          </a:p>
          <a:p>
            <a:pPr marL="0" indent="-228600">
              <a:lnSpc>
                <a:spcPct val="90000"/>
              </a:lnSpc>
            </a:pPr>
            <a:endParaRPr lang="en-US" sz="1800" dirty="0"/>
          </a:p>
          <a:p>
            <a:pPr indent="-228600">
              <a:lnSpc>
                <a:spcPct val="9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115566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A3AE877-882F-4A47-A311-6759052C29B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82723" y="809898"/>
            <a:ext cx="7389677" cy="108015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>
              <a:lnSpc>
                <a:spcPct val="90000"/>
              </a:lnSpc>
            </a:pPr>
            <a: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5.4. </a:t>
            </a:r>
            <a:r>
              <a:rPr lang="en-US" sz="36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Investigación</a:t>
            </a:r>
            <a: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los </a:t>
            </a:r>
            <a:r>
              <a:rPr lang="en-US" sz="36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hechos</a:t>
            </a:r>
            <a: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 </a:t>
            </a:r>
            <a:br>
              <a:rPr lang="en-US" sz="2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 </a:t>
            </a:r>
            <a:r>
              <a:rPr lang="en-US" sz="27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Plazo</a:t>
            </a:r>
            <a:r>
              <a:rPr lang="en-US" sz="27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7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máximo</a:t>
            </a:r>
            <a:r>
              <a:rPr lang="en-US" sz="27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27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resolución</a:t>
            </a:r>
            <a:r>
              <a:rPr lang="en-US" sz="27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15 </a:t>
            </a:r>
            <a:r>
              <a:rPr lang="en-US" sz="27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días</a:t>
            </a:r>
            <a:r>
              <a:rPr lang="en-US" sz="27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7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hábiles</a:t>
            </a:r>
            <a:r>
              <a:rPr lang="en-US" sz="27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2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9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4B45E0-3F3E-4F7D-A07F-6BF902DDE15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49566" y="2736041"/>
            <a:ext cx="7455989" cy="3634110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0" indent="-228600">
              <a:lnSpc>
                <a:spcPct val="90000"/>
              </a:lnSpc>
            </a:pPr>
            <a:endParaRPr lang="en-US" sz="1800" b="1" i="1" dirty="0"/>
          </a:p>
          <a:p>
            <a:pPr lvl="0" indent="-228600">
              <a:lnSpc>
                <a:spcPct val="90000"/>
              </a:lnSpc>
            </a:pPr>
            <a:r>
              <a:rPr lang="en-US" sz="1800" b="1" i="1" dirty="0" err="1"/>
              <a:t>Recepción</a:t>
            </a:r>
            <a:r>
              <a:rPr lang="en-US" sz="1800" b="1" i="1" dirty="0"/>
              <a:t> y </a:t>
            </a:r>
            <a:r>
              <a:rPr lang="en-US" sz="1800" b="1" i="1" dirty="0" err="1"/>
              <a:t>convocatoria</a:t>
            </a:r>
            <a:r>
              <a:rPr lang="en-US" sz="1800" dirty="0"/>
              <a:t>. La </a:t>
            </a:r>
            <a:r>
              <a:rPr lang="en-US" sz="1800" dirty="0" err="1"/>
              <a:t>Presidencia</a:t>
            </a:r>
            <a:r>
              <a:rPr lang="en-US" sz="1800" dirty="0"/>
              <a:t> de la CGIC </a:t>
            </a:r>
            <a:r>
              <a:rPr lang="en-US" sz="1800" dirty="0" err="1"/>
              <a:t>tras</a:t>
            </a:r>
            <a:r>
              <a:rPr lang="en-US" sz="1800" dirty="0"/>
              <a:t> la </a:t>
            </a:r>
            <a:r>
              <a:rPr lang="en-US" sz="1800" dirty="0" err="1"/>
              <a:t>recepción</a:t>
            </a:r>
            <a:r>
              <a:rPr lang="en-US" sz="1800" dirty="0"/>
              <a:t> de la </a:t>
            </a:r>
            <a:r>
              <a:rPr lang="en-US" sz="1800" dirty="0" err="1"/>
              <a:t>solicitud</a:t>
            </a:r>
            <a:r>
              <a:rPr lang="en-US" sz="1800" dirty="0"/>
              <a:t> y la </a:t>
            </a:r>
            <a:r>
              <a:rPr lang="en-US" sz="1800" dirty="0" err="1"/>
              <a:t>valoración</a:t>
            </a:r>
            <a:r>
              <a:rPr lang="en-US" sz="1800" dirty="0"/>
              <a:t> </a:t>
            </a:r>
            <a:r>
              <a:rPr lang="en-US" sz="1800" dirty="0" err="1"/>
              <a:t>inicial</a:t>
            </a:r>
            <a:r>
              <a:rPr lang="en-US" sz="1800" dirty="0"/>
              <a:t> de los </a:t>
            </a:r>
            <a:r>
              <a:rPr lang="en-US" sz="1800" dirty="0" err="1"/>
              <a:t>hechos</a:t>
            </a:r>
            <a:r>
              <a:rPr lang="en-US" sz="1800" dirty="0"/>
              <a:t> </a:t>
            </a:r>
            <a:r>
              <a:rPr lang="en-US" sz="1800" dirty="0" err="1"/>
              <a:t>inicia</a:t>
            </a:r>
            <a:r>
              <a:rPr lang="en-US" sz="1800" dirty="0"/>
              <a:t> las </a:t>
            </a:r>
            <a:r>
              <a:rPr lang="en-US" sz="1800" dirty="0" err="1"/>
              <a:t>actuaciones</a:t>
            </a:r>
            <a:r>
              <a:rPr lang="en-US" sz="1800" dirty="0"/>
              <a:t> con la </a:t>
            </a:r>
            <a:r>
              <a:rPr lang="en-US" sz="1800" dirty="0" err="1"/>
              <a:t>convocatoria</a:t>
            </a:r>
            <a:r>
              <a:rPr lang="en-US" sz="1800" dirty="0"/>
              <a:t> de la </a:t>
            </a:r>
            <a:r>
              <a:rPr lang="en-US" sz="1800" b="1" dirty="0" err="1"/>
              <a:t>Subcomisión</a:t>
            </a:r>
            <a:r>
              <a:rPr lang="en-US" sz="1800" b="1" dirty="0"/>
              <a:t> para la </a:t>
            </a:r>
            <a:r>
              <a:rPr lang="en-US" sz="1800" b="1" dirty="0" err="1"/>
              <a:t>actuación</a:t>
            </a:r>
            <a:r>
              <a:rPr lang="en-US" sz="1800" b="1" dirty="0"/>
              <a:t> </a:t>
            </a:r>
            <a:r>
              <a:rPr lang="en-US" sz="1800" b="1" dirty="0" err="1"/>
              <a:t>frente</a:t>
            </a:r>
            <a:r>
              <a:rPr lang="en-US" sz="1800" b="1" dirty="0"/>
              <a:t> al </a:t>
            </a:r>
            <a:r>
              <a:rPr lang="en-US" sz="1800" b="1" dirty="0" err="1"/>
              <a:t>acoso</a:t>
            </a:r>
            <a:r>
              <a:rPr lang="en-US" sz="1800" b="1" dirty="0"/>
              <a:t> sexual y por </a:t>
            </a:r>
            <a:r>
              <a:rPr lang="en-US" sz="1800" b="1" dirty="0" err="1"/>
              <a:t>razón</a:t>
            </a:r>
            <a:r>
              <a:rPr lang="en-US" sz="1800" b="1" dirty="0"/>
              <a:t> de </a:t>
            </a:r>
            <a:r>
              <a:rPr lang="en-US" sz="1800" b="1" dirty="0" err="1"/>
              <a:t>sexo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el </a:t>
            </a:r>
            <a:r>
              <a:rPr lang="en-US" sz="1800" dirty="0" err="1"/>
              <a:t>plazo</a:t>
            </a:r>
            <a:r>
              <a:rPr lang="en-US" sz="1800" dirty="0"/>
              <a:t> de </a:t>
            </a:r>
            <a:r>
              <a:rPr lang="en-US" sz="1800" b="1" dirty="0"/>
              <a:t>5 </a:t>
            </a:r>
            <a:r>
              <a:rPr lang="en-US" sz="1800" b="1" dirty="0" err="1"/>
              <a:t>días</a:t>
            </a:r>
            <a:r>
              <a:rPr lang="en-US" sz="1800" dirty="0"/>
              <a:t> </a:t>
            </a:r>
            <a:r>
              <a:rPr lang="en-US" sz="1800" b="1" dirty="0" err="1"/>
              <a:t>hábiles</a:t>
            </a:r>
            <a:r>
              <a:rPr lang="en-US" sz="1800" dirty="0"/>
              <a:t>. Se le </a:t>
            </a:r>
            <a:r>
              <a:rPr lang="en-US" sz="1800" dirty="0" err="1"/>
              <a:t>asignará</a:t>
            </a:r>
            <a:r>
              <a:rPr lang="en-US" sz="1800" dirty="0"/>
              <a:t> un </a:t>
            </a:r>
            <a:r>
              <a:rPr lang="en-US" sz="1800" dirty="0" err="1"/>
              <a:t>código</a:t>
            </a:r>
            <a:r>
              <a:rPr lang="en-US" sz="1800" dirty="0"/>
              <a:t> </a:t>
            </a:r>
            <a:r>
              <a:rPr lang="en-US" sz="1800" dirty="0" err="1"/>
              <a:t>numérico</a:t>
            </a:r>
            <a:r>
              <a:rPr lang="en-US" sz="1800" dirty="0"/>
              <a:t> al </a:t>
            </a:r>
            <a:r>
              <a:rPr lang="en-US" sz="1800" dirty="0" err="1"/>
              <a:t>expediente</a:t>
            </a:r>
            <a:r>
              <a:rPr lang="en-US" sz="1800" dirty="0"/>
              <a:t>.</a:t>
            </a:r>
          </a:p>
          <a:p>
            <a:pPr marL="0" indent="-228600">
              <a:lnSpc>
                <a:spcPct val="90000"/>
              </a:lnSpc>
            </a:pPr>
            <a:endParaRPr lang="en-US" sz="1800" dirty="0"/>
          </a:p>
          <a:p>
            <a:pPr lvl="0" indent="-228600">
              <a:lnSpc>
                <a:spcPct val="90000"/>
              </a:lnSpc>
            </a:pPr>
            <a:r>
              <a:rPr lang="en-US" sz="1800" b="1" i="1" dirty="0" err="1"/>
              <a:t>Consentimiento</a:t>
            </a:r>
            <a:r>
              <a:rPr lang="en-US" sz="1800" b="1" i="1" dirty="0"/>
              <a:t> de la </a:t>
            </a:r>
            <a:r>
              <a:rPr lang="en-US" sz="1800" b="1" i="1" dirty="0" err="1"/>
              <a:t>víctima</a:t>
            </a:r>
            <a:r>
              <a:rPr lang="en-US" sz="1800" b="1" i="1" dirty="0"/>
              <a:t> para </a:t>
            </a:r>
            <a:r>
              <a:rPr lang="en-US" sz="1800" b="1" i="1" dirty="0" err="1"/>
              <a:t>actuar</a:t>
            </a:r>
            <a:r>
              <a:rPr lang="en-US" sz="1800" b="1" i="1" dirty="0"/>
              <a:t>. </a:t>
            </a:r>
            <a:r>
              <a:rPr lang="en-US" sz="1800" dirty="0"/>
              <a:t>Se </a:t>
            </a:r>
            <a:r>
              <a:rPr lang="en-US" sz="1800" dirty="0" err="1"/>
              <a:t>deberá</a:t>
            </a:r>
            <a:r>
              <a:rPr lang="en-US" sz="1800" dirty="0"/>
              <a:t> </a:t>
            </a:r>
            <a:r>
              <a:rPr lang="en-US" sz="1800" dirty="0" err="1"/>
              <a:t>contar</a:t>
            </a:r>
            <a:r>
              <a:rPr lang="en-US" sz="1800" dirty="0"/>
              <a:t> con el </a:t>
            </a:r>
            <a:r>
              <a:rPr lang="en-US" sz="1800" dirty="0" err="1"/>
              <a:t>consentimiento</a:t>
            </a:r>
            <a:r>
              <a:rPr lang="en-US" sz="1800" dirty="0"/>
              <a:t> por </a:t>
            </a:r>
            <a:r>
              <a:rPr lang="en-US" sz="1800" dirty="0" err="1"/>
              <a:t>escrito</a:t>
            </a:r>
            <a:r>
              <a:rPr lang="en-US" sz="1800" dirty="0"/>
              <a:t> de la </a:t>
            </a:r>
            <a:r>
              <a:rPr lang="en-US" sz="1800" dirty="0" err="1"/>
              <a:t>víctima</a:t>
            </a:r>
            <a:r>
              <a:rPr lang="en-US" sz="1800" dirty="0"/>
              <a:t> para </a:t>
            </a:r>
            <a:r>
              <a:rPr lang="en-US" sz="1800" dirty="0" err="1"/>
              <a:t>iniciar</a:t>
            </a:r>
            <a:r>
              <a:rPr lang="en-US" sz="1800" dirty="0"/>
              <a:t> la </a:t>
            </a:r>
            <a:r>
              <a:rPr lang="en-US" sz="1800" dirty="0" err="1"/>
              <a:t>investigación</a:t>
            </a:r>
            <a:r>
              <a:rPr lang="en-US" sz="1800" dirty="0"/>
              <a:t> de los </a:t>
            </a:r>
            <a:r>
              <a:rPr lang="en-US" sz="1800" dirty="0" err="1"/>
              <a:t>hechos</a:t>
            </a:r>
            <a:r>
              <a:rPr lang="en-US" sz="1800" dirty="0"/>
              <a:t>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estos</a:t>
            </a:r>
            <a:r>
              <a:rPr lang="en-US" sz="1800" dirty="0"/>
              <a:t> los ha </a:t>
            </a:r>
            <a:r>
              <a:rPr lang="en-US" sz="1800" dirty="0" err="1"/>
              <a:t>comunicado</a:t>
            </a:r>
            <a:r>
              <a:rPr lang="en-US" sz="1800" dirty="0"/>
              <a:t> </a:t>
            </a:r>
            <a:r>
              <a:rPr lang="en-US" sz="1800" dirty="0" err="1"/>
              <a:t>otra</a:t>
            </a:r>
            <a:r>
              <a:rPr lang="en-US" sz="1800" dirty="0"/>
              <a:t> persona.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/>
              <a:t> </a:t>
            </a:r>
          </a:p>
          <a:p>
            <a:pPr lvl="0" indent="-228600">
              <a:lnSpc>
                <a:spcPct val="90000"/>
              </a:lnSpc>
            </a:pPr>
            <a:r>
              <a:rPr lang="en-US" sz="1800" b="1" i="1" dirty="0" err="1"/>
              <a:t>Entrevistas</a:t>
            </a:r>
            <a:r>
              <a:rPr lang="en-US" sz="1800" b="1" i="1" dirty="0"/>
              <a:t>.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el </a:t>
            </a:r>
            <a:r>
              <a:rPr lang="en-US" sz="1800" dirty="0" err="1"/>
              <a:t>plazo</a:t>
            </a:r>
            <a:r>
              <a:rPr lang="en-US" sz="1800" dirty="0"/>
              <a:t> </a:t>
            </a:r>
            <a:r>
              <a:rPr lang="en-US" sz="1800" dirty="0" err="1"/>
              <a:t>máximo</a:t>
            </a:r>
            <a:r>
              <a:rPr lang="en-US" sz="1800" dirty="0"/>
              <a:t> de </a:t>
            </a:r>
            <a:r>
              <a:rPr lang="en-US" sz="1800" b="1" dirty="0"/>
              <a:t>4 </a:t>
            </a:r>
            <a:r>
              <a:rPr lang="en-US" sz="1800" b="1" dirty="0" err="1"/>
              <a:t>días</a:t>
            </a:r>
            <a:r>
              <a:rPr lang="en-US" sz="1800" dirty="0"/>
              <a:t> </a:t>
            </a:r>
            <a:r>
              <a:rPr lang="en-US" sz="1800" b="1" dirty="0" err="1"/>
              <a:t>hábiles</a:t>
            </a:r>
            <a:r>
              <a:rPr lang="en-US" sz="1800" dirty="0"/>
              <a:t> se </a:t>
            </a:r>
            <a:r>
              <a:rPr lang="en-US" sz="1800" dirty="0" err="1"/>
              <a:t>procederá</a:t>
            </a:r>
            <a:r>
              <a:rPr lang="en-US" sz="1800" dirty="0"/>
              <a:t> a </a:t>
            </a:r>
            <a:r>
              <a:rPr lang="en-US" sz="1800" dirty="0" err="1"/>
              <a:t>entrevistarse</a:t>
            </a:r>
            <a:r>
              <a:rPr lang="en-US" sz="1800" dirty="0"/>
              <a:t> con la persona </a:t>
            </a:r>
            <a:r>
              <a:rPr lang="en-US" sz="1800" dirty="0" err="1"/>
              <a:t>afectada</a:t>
            </a:r>
            <a:r>
              <a:rPr lang="en-US" sz="1800" dirty="0"/>
              <a:t> y </a:t>
            </a:r>
            <a:r>
              <a:rPr lang="en-US" sz="1800" dirty="0" err="1"/>
              <a:t>posteriormente</a:t>
            </a:r>
            <a:r>
              <a:rPr lang="en-US" sz="1800" dirty="0"/>
              <a:t> con la persona </a:t>
            </a:r>
            <a:r>
              <a:rPr lang="en-US" sz="1800" dirty="0" err="1"/>
              <a:t>denunciada</a:t>
            </a:r>
            <a:r>
              <a:rPr lang="en-US" sz="1800" dirty="0"/>
              <a:t>, </a:t>
            </a:r>
            <a:r>
              <a:rPr lang="en-US" sz="1800" dirty="0" err="1"/>
              <a:t>así</a:t>
            </a:r>
            <a:r>
              <a:rPr lang="en-US" sz="1800" dirty="0"/>
              <a:t> </a:t>
            </a:r>
            <a:r>
              <a:rPr lang="en-US" sz="1800" dirty="0" err="1"/>
              <a:t>como</a:t>
            </a:r>
            <a:r>
              <a:rPr lang="en-US" sz="1800" dirty="0"/>
              <a:t> </a:t>
            </a:r>
            <a:r>
              <a:rPr lang="en-US" sz="1800" dirty="0" err="1"/>
              <a:t>otras</a:t>
            </a:r>
            <a:r>
              <a:rPr lang="en-US" sz="1800" dirty="0"/>
              <a:t> personas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calidad</a:t>
            </a:r>
            <a:r>
              <a:rPr lang="en-US" sz="1800" dirty="0"/>
              <a:t> de </a:t>
            </a:r>
            <a:r>
              <a:rPr lang="en-US" sz="1800" dirty="0" err="1"/>
              <a:t>testigos</a:t>
            </a:r>
            <a:r>
              <a:rPr lang="en-US" sz="1800" dirty="0"/>
              <a:t>. </a:t>
            </a:r>
            <a:r>
              <a:rPr lang="en-US" sz="1800" dirty="0" err="1"/>
              <a:t>Valorados</a:t>
            </a:r>
            <a:r>
              <a:rPr lang="en-US" sz="1800" dirty="0"/>
              <a:t> los </a:t>
            </a:r>
            <a:r>
              <a:rPr lang="en-US" sz="1800" dirty="0" err="1"/>
              <a:t>hechos</a:t>
            </a:r>
            <a:r>
              <a:rPr lang="en-US" sz="1800" dirty="0"/>
              <a:t>, se </a:t>
            </a:r>
            <a:r>
              <a:rPr lang="en-US" sz="1800" dirty="0" err="1"/>
              <a:t>intentará</a:t>
            </a:r>
            <a:r>
              <a:rPr lang="en-US" sz="1800" dirty="0"/>
              <a:t> la </a:t>
            </a:r>
            <a:r>
              <a:rPr lang="en-US" sz="1800" dirty="0" err="1"/>
              <a:t>resolución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esta</a:t>
            </a:r>
            <a:r>
              <a:rPr lang="en-US" sz="1800" dirty="0"/>
              <a:t> </a:t>
            </a:r>
            <a:r>
              <a:rPr lang="en-US" sz="1800" dirty="0" err="1"/>
              <a:t>fase</a:t>
            </a:r>
            <a:r>
              <a:rPr lang="en-US" sz="1800" dirty="0"/>
              <a:t> del </a:t>
            </a:r>
            <a:r>
              <a:rPr lang="en-US" sz="1800" dirty="0" err="1"/>
              <a:t>procedimiento</a:t>
            </a:r>
            <a:r>
              <a:rPr lang="en-US" sz="1800" dirty="0"/>
              <a:t>.</a:t>
            </a:r>
          </a:p>
          <a:p>
            <a:pPr marL="0" indent="-228600">
              <a:lnSpc>
                <a:spcPct val="90000"/>
              </a:lnSpc>
            </a:pPr>
            <a:endParaRPr lang="en-US" sz="1800" dirty="0"/>
          </a:p>
          <a:p>
            <a:pPr indent="-228600">
              <a:lnSpc>
                <a:spcPct val="90000"/>
              </a:lnSpc>
            </a:pPr>
            <a:endParaRPr lang="en-US" sz="18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8548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487837" y="2732147"/>
            <a:ext cx="5860051" cy="395784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4646" y="922919"/>
            <a:ext cx="8333796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C6DCFE-AE49-4AE4-99EF-23857B40428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308586" y="548680"/>
            <a:ext cx="7166667" cy="5386401"/>
          </a:xfrm>
        </p:spPr>
        <p:txBody>
          <a:bodyPr vert="horz" lIns="91440" tIns="45720" rIns="91440" bIns="45720" rtlCol="0" anchor="ctr">
            <a:noAutofit/>
          </a:bodyPr>
          <a:lstStyle/>
          <a:p>
            <a:pPr indent="-228600">
              <a:lnSpc>
                <a:spcPct val="90000"/>
              </a:lnSpc>
            </a:pPr>
            <a:endParaRPr lang="en-US" sz="1600" b="1" i="1" dirty="0"/>
          </a:p>
          <a:p>
            <a:pPr marL="114300" indent="0">
              <a:lnSpc>
                <a:spcPct val="90000"/>
              </a:lnSpc>
              <a:buNone/>
            </a:pPr>
            <a:endParaRPr lang="en-US" sz="1600" b="1" i="1" dirty="0"/>
          </a:p>
          <a:p>
            <a:pPr indent="-228600">
              <a:lnSpc>
                <a:spcPct val="90000"/>
              </a:lnSpc>
            </a:pPr>
            <a:r>
              <a:rPr lang="en-US" sz="1600" b="1" i="1" dirty="0" err="1"/>
              <a:t>Medidas</a:t>
            </a:r>
            <a:r>
              <a:rPr lang="en-US" sz="1600" b="1" i="1" dirty="0"/>
              <a:t> a </a:t>
            </a:r>
            <a:r>
              <a:rPr lang="en-US" sz="1600" b="1" i="1" dirty="0" err="1"/>
              <a:t>adoptar</a:t>
            </a:r>
            <a:r>
              <a:rPr lang="en-US" sz="1600" b="1" i="1" dirty="0"/>
              <a:t>.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el </a:t>
            </a:r>
            <a:r>
              <a:rPr lang="en-US" sz="1600" dirty="0" err="1"/>
              <a:t>informe</a:t>
            </a:r>
            <a:r>
              <a:rPr lang="en-US" sz="1600" dirty="0"/>
              <a:t> de </a:t>
            </a:r>
            <a:r>
              <a:rPr lang="en-US" sz="1600" dirty="0" err="1"/>
              <a:t>conclusiones</a:t>
            </a:r>
            <a:r>
              <a:rPr lang="en-US" sz="1600" dirty="0"/>
              <a:t> se </a:t>
            </a:r>
            <a:r>
              <a:rPr lang="en-US" sz="1600" dirty="0" err="1"/>
              <a:t>propondrá</a:t>
            </a:r>
            <a:r>
              <a:rPr lang="en-US" sz="1600" dirty="0"/>
              <a:t> a la </a:t>
            </a:r>
            <a:r>
              <a:rPr lang="en-US" sz="1600" dirty="0" err="1"/>
              <a:t>dirección</a:t>
            </a:r>
            <a:r>
              <a:rPr lang="en-US" sz="1600" dirty="0"/>
              <a:t> del </a:t>
            </a:r>
            <a:r>
              <a:rPr lang="en-US" sz="1600" dirty="0" err="1"/>
              <a:t>centro</a:t>
            </a:r>
            <a:r>
              <a:rPr lang="en-US" sz="1600" dirty="0"/>
              <a:t> </a:t>
            </a:r>
            <a:r>
              <a:rPr lang="en-US" sz="1600" dirty="0" err="1"/>
              <a:t>medidas</a:t>
            </a:r>
            <a:r>
              <a:rPr lang="en-US" sz="1600" dirty="0"/>
              <a:t> de </a:t>
            </a:r>
            <a:r>
              <a:rPr lang="en-US" sz="1600" dirty="0" err="1"/>
              <a:t>carácter</a:t>
            </a:r>
            <a:r>
              <a:rPr lang="en-US" sz="1600" dirty="0"/>
              <a:t> </a:t>
            </a:r>
            <a:r>
              <a:rPr lang="en-US" sz="1600" dirty="0" err="1"/>
              <a:t>organizativo</a:t>
            </a:r>
            <a:r>
              <a:rPr lang="en-US" sz="1600" dirty="0"/>
              <a:t>, (</a:t>
            </a:r>
            <a:r>
              <a:rPr lang="en-US" sz="1600" dirty="0" err="1"/>
              <a:t>reordenación</a:t>
            </a:r>
            <a:r>
              <a:rPr lang="en-US" sz="1600" dirty="0"/>
              <a:t> del </a:t>
            </a:r>
            <a:r>
              <a:rPr lang="en-US" sz="1600" dirty="0" err="1"/>
              <a:t>tiempo</a:t>
            </a:r>
            <a:r>
              <a:rPr lang="en-US" sz="1600" dirty="0"/>
              <a:t> de </a:t>
            </a:r>
            <a:r>
              <a:rPr lang="en-US" sz="1600" dirty="0" err="1"/>
              <a:t>trabajo</a:t>
            </a:r>
            <a:r>
              <a:rPr lang="en-US" sz="1600" dirty="0"/>
              <a:t>, el </a:t>
            </a:r>
            <a:r>
              <a:rPr lang="en-US" sz="1600" dirty="0" err="1"/>
              <a:t>cambio</a:t>
            </a:r>
            <a:r>
              <a:rPr lang="en-US" sz="1600" dirty="0"/>
              <a:t> de </a:t>
            </a:r>
            <a:r>
              <a:rPr lang="en-US" sz="1600" dirty="0" err="1"/>
              <a:t>puesto</a:t>
            </a:r>
            <a:r>
              <a:rPr lang="en-US" sz="1600" dirty="0"/>
              <a:t> de </a:t>
            </a:r>
            <a:r>
              <a:rPr lang="en-US" sz="1600" dirty="0" err="1"/>
              <a:t>trabajo</a:t>
            </a:r>
            <a:r>
              <a:rPr lang="en-US" sz="1600" dirty="0"/>
              <a:t>, etc. </a:t>
            </a:r>
          </a:p>
          <a:p>
            <a:pPr lvl="0" indent="-228600">
              <a:lnSpc>
                <a:spcPct val="90000"/>
              </a:lnSpc>
            </a:pPr>
            <a:endParaRPr lang="en-US" sz="1600" b="1" i="1" dirty="0"/>
          </a:p>
          <a:p>
            <a:pPr lvl="0" indent="-228600">
              <a:lnSpc>
                <a:spcPct val="90000"/>
              </a:lnSpc>
            </a:pPr>
            <a:r>
              <a:rPr lang="en-US" sz="1600" b="1" i="1" dirty="0"/>
              <a:t>Custodia de la </a:t>
            </a:r>
            <a:r>
              <a:rPr lang="en-US" sz="1600" b="1" i="1" dirty="0" err="1"/>
              <a:t>documentación</a:t>
            </a:r>
            <a:r>
              <a:rPr lang="en-US" sz="1600" b="1" i="1" dirty="0"/>
              <a:t>.</a:t>
            </a:r>
            <a:r>
              <a:rPr lang="en-US" sz="1600" dirty="0"/>
              <a:t> La </a:t>
            </a:r>
            <a:r>
              <a:rPr lang="en-US" sz="1600" dirty="0" err="1"/>
              <a:t>documentación</a:t>
            </a:r>
            <a:r>
              <a:rPr lang="en-US" sz="1600" dirty="0"/>
              <a:t> del </a:t>
            </a:r>
            <a:r>
              <a:rPr lang="en-US" sz="1600" dirty="0" err="1"/>
              <a:t>procedimiento</a:t>
            </a:r>
            <a:r>
              <a:rPr lang="en-US" sz="1600" dirty="0"/>
              <a:t> </a:t>
            </a:r>
            <a:r>
              <a:rPr lang="en-US" sz="1600" dirty="0" err="1"/>
              <a:t>quedará</a:t>
            </a:r>
            <a:r>
              <a:rPr lang="en-US" sz="1600" dirty="0"/>
              <a:t> bajo custodia de la </a:t>
            </a:r>
            <a:r>
              <a:rPr lang="en-US" sz="1600" dirty="0" err="1"/>
              <a:t>presidencia</a:t>
            </a:r>
            <a:r>
              <a:rPr lang="en-US" sz="1600" dirty="0"/>
              <a:t> de la CGIC.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 </a:t>
            </a:r>
          </a:p>
          <a:p>
            <a:pPr lvl="0" indent="-228600">
              <a:lnSpc>
                <a:spcPct val="90000"/>
              </a:lnSpc>
            </a:pPr>
            <a:r>
              <a:rPr lang="en-US" sz="1600" b="1" i="1" dirty="0" err="1"/>
              <a:t>Finalización</a:t>
            </a:r>
            <a:r>
              <a:rPr lang="en-US" sz="1600" b="1" i="1" dirty="0"/>
              <a:t>.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el </a:t>
            </a:r>
            <a:r>
              <a:rPr lang="en-US" sz="1600" dirty="0" err="1"/>
              <a:t>plazo</a:t>
            </a:r>
            <a:r>
              <a:rPr lang="en-US" sz="1600" dirty="0"/>
              <a:t> </a:t>
            </a:r>
            <a:r>
              <a:rPr lang="en-US" sz="1600" b="1" dirty="0" err="1"/>
              <a:t>máximo</a:t>
            </a:r>
            <a:r>
              <a:rPr lang="en-US" sz="1600" b="1" dirty="0"/>
              <a:t> de 15 </a:t>
            </a:r>
            <a:r>
              <a:rPr lang="en-US" sz="1600" b="1" dirty="0" err="1"/>
              <a:t>días</a:t>
            </a:r>
            <a:r>
              <a:rPr lang="en-US" sz="1600" b="1" dirty="0"/>
              <a:t> </a:t>
            </a:r>
            <a:r>
              <a:rPr lang="en-US" sz="1600" b="1" dirty="0" err="1"/>
              <a:t>hábiles</a:t>
            </a:r>
            <a:r>
              <a:rPr lang="en-US" sz="1600" b="1" dirty="0"/>
              <a:t> </a:t>
            </a:r>
            <a:r>
              <a:rPr lang="en-US" sz="1600" dirty="0" err="1"/>
              <a:t>desde</a:t>
            </a:r>
            <a:r>
              <a:rPr lang="en-US" sz="1600" dirty="0"/>
              <a:t> que se </a:t>
            </a:r>
            <a:r>
              <a:rPr lang="en-US" sz="1600" dirty="0" err="1"/>
              <a:t>comunican</a:t>
            </a:r>
            <a:r>
              <a:rPr lang="en-US" sz="1600" dirty="0"/>
              <a:t> los </a:t>
            </a:r>
            <a:r>
              <a:rPr lang="en-US" sz="1600" dirty="0" err="1"/>
              <a:t>hechos</a:t>
            </a:r>
            <a:r>
              <a:rPr lang="en-US" sz="1600" dirty="0"/>
              <a:t>, se </a:t>
            </a:r>
            <a:r>
              <a:rPr lang="en-US" sz="1600" dirty="0" err="1"/>
              <a:t>dará</a:t>
            </a:r>
            <a:r>
              <a:rPr lang="en-US" sz="1600" dirty="0"/>
              <a:t> por </a:t>
            </a:r>
            <a:r>
              <a:rPr lang="en-US" sz="1600" dirty="0" err="1"/>
              <a:t>finalizada</a:t>
            </a:r>
            <a:r>
              <a:rPr lang="en-US" sz="1600" dirty="0"/>
              <a:t> la </a:t>
            </a:r>
            <a:r>
              <a:rPr lang="en-US" sz="1600" dirty="0" err="1"/>
              <a:t>fase</a:t>
            </a:r>
            <a:r>
              <a:rPr lang="en-US" sz="1600" dirty="0"/>
              <a:t> de </a:t>
            </a:r>
            <a:r>
              <a:rPr lang="en-US" sz="1600" dirty="0" err="1"/>
              <a:t>investigación</a:t>
            </a:r>
            <a:r>
              <a:rPr lang="en-US" sz="1600" dirty="0"/>
              <a:t> </a:t>
            </a:r>
            <a:r>
              <a:rPr lang="en-US" sz="1600" dirty="0" err="1"/>
              <a:t>mediante</a:t>
            </a:r>
            <a:r>
              <a:rPr lang="en-US" sz="1600" dirty="0"/>
              <a:t> la </a:t>
            </a:r>
            <a:r>
              <a:rPr lang="en-US" sz="1600" b="1" dirty="0" err="1"/>
              <a:t>redacción</a:t>
            </a:r>
            <a:r>
              <a:rPr lang="en-US" sz="1600" b="1" dirty="0"/>
              <a:t> de un </a:t>
            </a:r>
            <a:r>
              <a:rPr lang="en-US" sz="1600" b="1" dirty="0" err="1"/>
              <a:t>informe</a:t>
            </a:r>
            <a:r>
              <a:rPr lang="en-US" sz="1600" b="1" dirty="0"/>
              <a:t> con las </a:t>
            </a:r>
            <a:r>
              <a:rPr lang="en-US" sz="1600" b="1" dirty="0" err="1"/>
              <a:t>conclusiones</a:t>
            </a:r>
            <a:r>
              <a:rPr lang="en-US" sz="1600" b="1" dirty="0"/>
              <a:t> </a:t>
            </a:r>
            <a:r>
              <a:rPr lang="en-US" sz="1600" dirty="0" err="1"/>
              <a:t>alcanzadas</a:t>
            </a:r>
            <a:r>
              <a:rPr lang="en-US" sz="1600" dirty="0"/>
              <a:t>, el </a:t>
            </a:r>
            <a:r>
              <a:rPr lang="en-US" sz="1600" dirty="0" err="1"/>
              <a:t>establecimiento</a:t>
            </a:r>
            <a:r>
              <a:rPr lang="en-US" sz="1600" dirty="0"/>
              <a:t> de </a:t>
            </a:r>
            <a:r>
              <a:rPr lang="en-US" sz="1600" dirty="0" err="1"/>
              <a:t>recomendaciones</a:t>
            </a:r>
            <a:r>
              <a:rPr lang="en-US" sz="1600" dirty="0"/>
              <a:t> o el </a:t>
            </a:r>
            <a:r>
              <a:rPr lang="en-US" sz="1600" dirty="0" err="1"/>
              <a:t>archivo</a:t>
            </a:r>
            <a:r>
              <a:rPr lang="en-US" sz="1600" dirty="0"/>
              <a:t> del </a:t>
            </a:r>
            <a:r>
              <a:rPr lang="en-US" sz="1600" dirty="0" err="1"/>
              <a:t>caso</a:t>
            </a:r>
            <a:r>
              <a:rPr lang="en-US" sz="1600" dirty="0"/>
              <a:t> </a:t>
            </a:r>
            <a:r>
              <a:rPr lang="en-US" sz="1600" dirty="0" err="1"/>
              <a:t>dando</a:t>
            </a:r>
            <a:r>
              <a:rPr lang="en-US" sz="1600" dirty="0"/>
              <a:t> </a:t>
            </a:r>
            <a:r>
              <a:rPr lang="en-US" sz="1600" dirty="0" err="1"/>
              <a:t>traslado</a:t>
            </a:r>
            <a:r>
              <a:rPr lang="en-US" sz="1600" dirty="0"/>
              <a:t> a las </a:t>
            </a:r>
            <a:r>
              <a:rPr lang="en-US" sz="1600" dirty="0" err="1"/>
              <a:t>partes</a:t>
            </a:r>
            <a:r>
              <a:rPr lang="en-US" sz="1600" dirty="0"/>
              <a:t>.</a:t>
            </a:r>
          </a:p>
          <a:p>
            <a:pPr indent="-228600">
              <a:lnSpc>
                <a:spcPct val="90000"/>
              </a:lnSpc>
            </a:pPr>
            <a:endParaRPr lang="en-US" sz="1600" dirty="0"/>
          </a:p>
          <a:p>
            <a:pPr lvl="0" indent="-228600">
              <a:lnSpc>
                <a:spcPct val="90000"/>
              </a:lnSpc>
            </a:pPr>
            <a:r>
              <a:rPr lang="en-US" sz="1600" b="1" i="1" dirty="0" err="1"/>
              <a:t>Notificación</a:t>
            </a:r>
            <a:r>
              <a:rPr lang="en-US" sz="1600" b="1" i="1" dirty="0"/>
              <a:t>. </a:t>
            </a:r>
            <a:r>
              <a:rPr lang="en-US" sz="1600" dirty="0"/>
              <a:t>La </a:t>
            </a:r>
            <a:r>
              <a:rPr lang="en-US" sz="1600" dirty="0" err="1"/>
              <a:t>decisión</a:t>
            </a:r>
            <a:r>
              <a:rPr lang="en-US" sz="1600" dirty="0"/>
              <a:t> </a:t>
            </a:r>
            <a:r>
              <a:rPr lang="en-US" sz="1600" dirty="0" err="1"/>
              <a:t>adoptada</a:t>
            </a:r>
            <a:r>
              <a:rPr lang="en-US" sz="1600" dirty="0"/>
              <a:t> se </a:t>
            </a:r>
            <a:r>
              <a:rPr lang="en-US" sz="1600" dirty="0" err="1"/>
              <a:t>notificará</a:t>
            </a:r>
            <a:r>
              <a:rPr lang="en-US" sz="1600" dirty="0"/>
              <a:t> </a:t>
            </a:r>
            <a:r>
              <a:rPr lang="en-US" sz="1600" b="1" dirty="0"/>
              <a:t>a la persona </a:t>
            </a:r>
            <a:r>
              <a:rPr lang="en-US" sz="1600" b="1" dirty="0" err="1"/>
              <a:t>interesada</a:t>
            </a:r>
            <a:r>
              <a:rPr lang="en-US" sz="1600" b="1" dirty="0"/>
              <a:t> </a:t>
            </a:r>
            <a:r>
              <a:rPr lang="en-US" sz="1600" dirty="0"/>
              <a:t>y,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su</a:t>
            </a:r>
            <a:r>
              <a:rPr lang="en-US" sz="1600" dirty="0"/>
              <a:t> </a:t>
            </a:r>
            <a:r>
              <a:rPr lang="en-US" sz="1600" dirty="0" err="1"/>
              <a:t>caso</a:t>
            </a:r>
            <a:r>
              <a:rPr lang="en-US" sz="1600" dirty="0"/>
              <a:t>, a la persona que </a:t>
            </a:r>
            <a:r>
              <a:rPr lang="en-US" sz="1600" dirty="0" err="1"/>
              <a:t>haya</a:t>
            </a:r>
            <a:r>
              <a:rPr lang="en-US" sz="1600" dirty="0"/>
              <a:t> </a:t>
            </a:r>
            <a:r>
              <a:rPr lang="en-US" sz="1600" dirty="0" err="1"/>
              <a:t>comunicado</a:t>
            </a:r>
            <a:r>
              <a:rPr lang="en-US" sz="1600" dirty="0"/>
              <a:t> los </a:t>
            </a:r>
            <a:r>
              <a:rPr lang="en-US" sz="1600" dirty="0" err="1"/>
              <a:t>hechos</a:t>
            </a:r>
            <a:r>
              <a:rPr lang="en-US" sz="1600" dirty="0"/>
              <a:t>, </a:t>
            </a:r>
            <a:r>
              <a:rPr lang="en-US" sz="1600" dirty="0" err="1"/>
              <a:t>así</a:t>
            </a:r>
            <a:r>
              <a:rPr lang="en-US" sz="1600" dirty="0"/>
              <a:t> </a:t>
            </a:r>
            <a:r>
              <a:rPr lang="en-US" sz="1600" dirty="0" err="1"/>
              <a:t>como</a:t>
            </a:r>
            <a:r>
              <a:rPr lang="en-US" sz="1600" dirty="0"/>
              <a:t> a la persona </a:t>
            </a:r>
            <a:r>
              <a:rPr lang="en-US" sz="1600" dirty="0" err="1"/>
              <a:t>inculpada</a:t>
            </a:r>
            <a:r>
              <a:rPr lang="en-US" sz="1600" dirty="0"/>
              <a:t>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 </a:t>
            </a:r>
          </a:p>
          <a:p>
            <a:pPr lvl="0" indent="-228600">
              <a:lnSpc>
                <a:spcPct val="90000"/>
              </a:lnSpc>
            </a:pPr>
            <a:r>
              <a:rPr lang="en-US" sz="1600" b="1" i="1" dirty="0" err="1"/>
              <a:t>Inicio</a:t>
            </a:r>
            <a:r>
              <a:rPr lang="en-US" sz="1600" b="1" i="1" dirty="0"/>
              <a:t> del </a:t>
            </a:r>
            <a:r>
              <a:rPr lang="en-US" sz="1600" b="1" i="1" dirty="0" err="1"/>
              <a:t>procedimiento</a:t>
            </a:r>
            <a:r>
              <a:rPr lang="en-US" sz="1600" b="1" i="1" dirty="0"/>
              <a:t> </a:t>
            </a:r>
            <a:r>
              <a:rPr lang="en-US" sz="1600" b="1" i="1" dirty="0" err="1"/>
              <a:t>disciplinario</a:t>
            </a:r>
            <a:r>
              <a:rPr lang="en-US" sz="1600" b="1" i="1" dirty="0"/>
              <a:t>: </a:t>
            </a:r>
            <a:r>
              <a:rPr lang="en-US" sz="1600" dirty="0"/>
              <a:t>Si de las </a:t>
            </a:r>
            <a:r>
              <a:rPr lang="en-US" sz="1600" dirty="0" err="1"/>
              <a:t>conclusiones</a:t>
            </a:r>
            <a:r>
              <a:rPr lang="en-US" sz="1600" dirty="0"/>
              <a:t> </a:t>
            </a:r>
            <a:r>
              <a:rPr lang="en-US" sz="1600" dirty="0" err="1"/>
              <a:t>alcanzadas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el </a:t>
            </a:r>
            <a:r>
              <a:rPr lang="en-US" sz="1600" dirty="0" err="1"/>
              <a:t>informe</a:t>
            </a:r>
            <a:r>
              <a:rPr lang="en-US" sz="1600" dirty="0"/>
              <a:t> se deduce la </a:t>
            </a:r>
            <a:r>
              <a:rPr lang="en-US" sz="1600" dirty="0" err="1"/>
              <a:t>pertinencia</a:t>
            </a:r>
            <a:r>
              <a:rPr lang="en-US" sz="1600" dirty="0"/>
              <a:t> de </a:t>
            </a:r>
            <a:r>
              <a:rPr lang="en-US" sz="1600" dirty="0" err="1"/>
              <a:t>iniciar</a:t>
            </a:r>
            <a:r>
              <a:rPr lang="en-US" sz="1600" dirty="0"/>
              <a:t> un </a:t>
            </a:r>
            <a:r>
              <a:rPr lang="en-US" sz="1600" dirty="0" err="1"/>
              <a:t>procedimiento</a:t>
            </a:r>
            <a:r>
              <a:rPr lang="en-US" sz="1600" dirty="0"/>
              <a:t> </a:t>
            </a:r>
            <a:r>
              <a:rPr lang="en-US" sz="1600" dirty="0" err="1"/>
              <a:t>disciplinario</a:t>
            </a:r>
            <a:r>
              <a:rPr lang="en-US" sz="1600" dirty="0"/>
              <a:t>, se </a:t>
            </a:r>
            <a:r>
              <a:rPr lang="en-US" sz="1600" dirty="0" err="1"/>
              <a:t>propondrá</a:t>
            </a:r>
            <a:r>
              <a:rPr lang="en-US" sz="1600" dirty="0"/>
              <a:t> </a:t>
            </a:r>
            <a:r>
              <a:rPr lang="en-US" sz="1600" dirty="0" err="1"/>
              <a:t>su</a:t>
            </a:r>
            <a:r>
              <a:rPr lang="en-US" sz="1600" dirty="0"/>
              <a:t> </a:t>
            </a:r>
            <a:r>
              <a:rPr lang="en-US" sz="1600" dirty="0" err="1"/>
              <a:t>apertura</a:t>
            </a:r>
            <a:r>
              <a:rPr lang="en-US" sz="1600" dirty="0"/>
              <a:t> a la </a:t>
            </a:r>
            <a:r>
              <a:rPr lang="en-US" sz="1600" dirty="0" err="1"/>
              <a:t>Gerencia</a:t>
            </a:r>
            <a:r>
              <a:rPr lang="en-US" sz="1600" dirty="0"/>
              <a:t>/Dirección del </a:t>
            </a:r>
            <a:r>
              <a:rPr lang="en-US" sz="1600" dirty="0" err="1"/>
              <a:t>centro</a:t>
            </a:r>
            <a:r>
              <a:rPr lang="en-US" sz="1600" dirty="0"/>
              <a:t>. </a:t>
            </a:r>
          </a:p>
          <a:p>
            <a:pPr indent="-228600">
              <a:lnSpc>
                <a:spcPct val="90000"/>
              </a:lnSpc>
            </a:pPr>
            <a:endParaRPr lang="en-US" sz="1600" dirty="0"/>
          </a:p>
          <a:p>
            <a:pPr indent="-228600">
              <a:lnSpc>
                <a:spcPct val="90000"/>
              </a:lnSpc>
            </a:pPr>
            <a:r>
              <a:rPr lang="en-US" sz="1600" dirty="0"/>
              <a:t>El </a:t>
            </a:r>
            <a:r>
              <a:rPr lang="en-US" sz="1600" b="1" dirty="0"/>
              <a:t>Informe </a:t>
            </a:r>
            <a:r>
              <a:rPr lang="en-US" sz="1600" b="1" dirty="0" err="1"/>
              <a:t>contendrá</a:t>
            </a:r>
            <a:r>
              <a:rPr lang="en-US" sz="1600" b="1" dirty="0"/>
              <a:t>: </a:t>
            </a:r>
            <a:r>
              <a:rPr lang="en-US" sz="1600" dirty="0" err="1"/>
              <a:t>resumen</a:t>
            </a:r>
            <a:r>
              <a:rPr lang="en-US" sz="1600" dirty="0"/>
              <a:t> de las </a:t>
            </a:r>
            <a:r>
              <a:rPr lang="en-US" sz="1600" dirty="0" err="1"/>
              <a:t>circunstancias</a:t>
            </a:r>
            <a:r>
              <a:rPr lang="en-US" sz="1600" dirty="0"/>
              <a:t> del </a:t>
            </a:r>
            <a:r>
              <a:rPr lang="en-US" sz="1600" dirty="0" err="1"/>
              <a:t>caso</a:t>
            </a:r>
            <a:r>
              <a:rPr lang="en-US" sz="1600" dirty="0"/>
              <a:t>, </a:t>
            </a:r>
            <a:r>
              <a:rPr lang="en-US" sz="1600" dirty="0" err="1"/>
              <a:t>conclusiones</a:t>
            </a:r>
            <a:r>
              <a:rPr lang="en-US" sz="1600" dirty="0"/>
              <a:t> y </a:t>
            </a:r>
            <a:r>
              <a:rPr lang="en-US" sz="1600" dirty="0" err="1"/>
              <a:t>medidas</a:t>
            </a:r>
            <a:r>
              <a:rPr lang="en-US" sz="1600" dirty="0"/>
              <a:t> que se </a:t>
            </a:r>
            <a:r>
              <a:rPr lang="en-US" sz="1600" dirty="0" err="1"/>
              <a:t>proponen</a:t>
            </a:r>
            <a:r>
              <a:rPr lang="en-US" sz="1600" dirty="0"/>
              <a:t>.</a:t>
            </a:r>
          </a:p>
          <a:p>
            <a:pPr indent="-228600">
              <a:lnSpc>
                <a:spcPct val="9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683330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AAA3F5A-4666-4BDC-B2F7-40F59BBD3FE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17375" y="474766"/>
            <a:ext cx="7457037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5.5. </a:t>
            </a:r>
            <a:r>
              <a:rPr lang="en-US" sz="4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Circunstancias</a:t>
            </a:r>
            <a:r>
              <a:rPr lang="en-US" sz="4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agravantes</a:t>
            </a:r>
            <a:br>
              <a:rPr lang="en-US" sz="4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21EA64-A493-4C03-A6CA-173854B24EC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17375" y="1890057"/>
            <a:ext cx="7604653" cy="4392482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600" b="1" dirty="0"/>
              <a:t> </a:t>
            </a: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800" b="1" dirty="0"/>
              <a:t>A </a:t>
            </a:r>
            <a:r>
              <a:rPr lang="en-US" sz="1800" b="1" dirty="0" err="1"/>
              <a:t>título</a:t>
            </a:r>
            <a:r>
              <a:rPr lang="en-US" sz="1800" b="1" dirty="0"/>
              <a:t> </a:t>
            </a:r>
            <a:r>
              <a:rPr lang="en-US" sz="1800" b="1" dirty="0" err="1"/>
              <a:t>orientativo</a:t>
            </a:r>
            <a:r>
              <a:rPr lang="en-US" sz="1800" b="1" dirty="0"/>
              <a:t> </a:t>
            </a:r>
            <a:r>
              <a:rPr lang="en-US" sz="1800" b="1" dirty="0" err="1"/>
              <a:t>serán</a:t>
            </a:r>
            <a:r>
              <a:rPr lang="en-US" sz="1800" b="1" dirty="0"/>
              <a:t>, entre </a:t>
            </a:r>
            <a:r>
              <a:rPr lang="en-US" sz="1800" b="1" dirty="0" err="1"/>
              <a:t>otras</a:t>
            </a:r>
            <a:r>
              <a:rPr lang="en-US" sz="1800" b="1" dirty="0"/>
              <a:t>:</a:t>
            </a:r>
          </a:p>
          <a:p>
            <a:pPr indent="-228600">
              <a:lnSpc>
                <a:spcPct val="90000"/>
              </a:lnSpc>
            </a:pPr>
            <a:endParaRPr lang="en-US" sz="1600" dirty="0"/>
          </a:p>
          <a:p>
            <a:pPr lvl="0" indent="-228600">
              <a:lnSpc>
                <a:spcPct val="90000"/>
              </a:lnSpc>
            </a:pPr>
            <a:r>
              <a:rPr lang="en-US" sz="1600" dirty="0"/>
              <a:t>Que se </a:t>
            </a:r>
            <a:r>
              <a:rPr lang="en-US" sz="1600" dirty="0" err="1"/>
              <a:t>trate</a:t>
            </a:r>
            <a:r>
              <a:rPr lang="en-US" sz="1600" dirty="0"/>
              <a:t> de un </a:t>
            </a:r>
            <a:r>
              <a:rPr lang="en-US" sz="1600" b="1" dirty="0" err="1"/>
              <a:t>acoso</a:t>
            </a:r>
            <a:r>
              <a:rPr lang="en-US" sz="1600" b="1" dirty="0"/>
              <a:t> </a:t>
            </a:r>
            <a:r>
              <a:rPr lang="en-US" sz="1600" b="1" dirty="0" err="1"/>
              <a:t>descendente</a:t>
            </a:r>
            <a:r>
              <a:rPr lang="en-US" sz="1600" dirty="0"/>
              <a:t>.</a:t>
            </a:r>
          </a:p>
          <a:p>
            <a:pPr lvl="0" indent="-228600">
              <a:lnSpc>
                <a:spcPct val="90000"/>
              </a:lnSpc>
            </a:pPr>
            <a:r>
              <a:rPr lang="en-US" sz="1600" dirty="0"/>
              <a:t>Que la persona </a:t>
            </a:r>
            <a:r>
              <a:rPr lang="en-US" sz="1600" dirty="0" err="1"/>
              <a:t>denunciada</a:t>
            </a:r>
            <a:r>
              <a:rPr lang="en-US" sz="1600" dirty="0"/>
              <a:t> </a:t>
            </a:r>
            <a:r>
              <a:rPr lang="en-US" sz="1600" b="1" dirty="0"/>
              <a:t>sea </a:t>
            </a:r>
            <a:r>
              <a:rPr lang="en-US" sz="1600" b="1" dirty="0" err="1"/>
              <a:t>reincidente</a:t>
            </a:r>
            <a:r>
              <a:rPr lang="en-US" sz="1600" b="1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la </a:t>
            </a:r>
            <a:r>
              <a:rPr lang="en-US" sz="1600" dirty="0" err="1"/>
              <a:t>comisión</a:t>
            </a:r>
            <a:r>
              <a:rPr lang="en-US" sz="1600" dirty="0"/>
              <a:t> de </a:t>
            </a:r>
            <a:r>
              <a:rPr lang="en-US" sz="1600" dirty="0" err="1"/>
              <a:t>actos</a:t>
            </a:r>
            <a:r>
              <a:rPr lang="en-US" sz="1600" dirty="0"/>
              <a:t> de </a:t>
            </a:r>
            <a:r>
              <a:rPr lang="en-US" sz="1600" dirty="0" err="1"/>
              <a:t>acoso</a:t>
            </a:r>
            <a:r>
              <a:rPr lang="en-US" sz="1600" dirty="0"/>
              <a:t> sexual o por </a:t>
            </a:r>
            <a:r>
              <a:rPr lang="en-US" sz="1600" dirty="0" err="1"/>
              <a:t>razón</a:t>
            </a:r>
            <a:r>
              <a:rPr lang="en-US" sz="1600" dirty="0"/>
              <a:t> de </a:t>
            </a:r>
            <a:r>
              <a:rPr lang="en-US" sz="1600" dirty="0" err="1"/>
              <a:t>sexo</a:t>
            </a:r>
            <a:r>
              <a:rPr lang="en-US" sz="1600" dirty="0"/>
              <a:t> o por </a:t>
            </a:r>
            <a:r>
              <a:rPr lang="en-US" sz="1600" dirty="0" err="1"/>
              <a:t>acoso</a:t>
            </a:r>
            <a:r>
              <a:rPr lang="en-US" sz="1600" dirty="0"/>
              <a:t> </a:t>
            </a:r>
            <a:r>
              <a:rPr lang="en-US" sz="1600" dirty="0" err="1"/>
              <a:t>laboral</a:t>
            </a:r>
            <a:r>
              <a:rPr lang="en-US" sz="1600" dirty="0"/>
              <a:t>.</a:t>
            </a:r>
          </a:p>
          <a:p>
            <a:pPr lvl="0" indent="-228600">
              <a:lnSpc>
                <a:spcPct val="90000"/>
              </a:lnSpc>
            </a:pPr>
            <a:r>
              <a:rPr lang="en-US" sz="1600" dirty="0"/>
              <a:t>Que la </a:t>
            </a:r>
            <a:r>
              <a:rPr lang="en-US" sz="1600" b="1" dirty="0" err="1"/>
              <a:t>víctima</a:t>
            </a:r>
            <a:r>
              <a:rPr lang="en-US" sz="1600" b="1" dirty="0"/>
              <a:t> </a:t>
            </a:r>
            <a:r>
              <a:rPr lang="en-US" sz="1600" b="1" dirty="0" err="1"/>
              <a:t>esté</a:t>
            </a:r>
            <a:r>
              <a:rPr lang="en-US" sz="1600" b="1" dirty="0"/>
              <a:t> </a:t>
            </a:r>
            <a:r>
              <a:rPr lang="en-US" sz="1600" b="1" dirty="0" err="1"/>
              <a:t>en</a:t>
            </a:r>
            <a:r>
              <a:rPr lang="en-US" sz="1600" b="1" dirty="0"/>
              <a:t> </a:t>
            </a:r>
            <a:r>
              <a:rPr lang="en-US" sz="1600" b="1" dirty="0" err="1"/>
              <a:t>período</a:t>
            </a:r>
            <a:r>
              <a:rPr lang="en-US" sz="1600" b="1" dirty="0"/>
              <a:t> de </a:t>
            </a:r>
            <a:r>
              <a:rPr lang="en-US" sz="1600" b="1" dirty="0" err="1"/>
              <a:t>prueba</a:t>
            </a:r>
            <a:r>
              <a:rPr lang="en-US" sz="1600" b="1" dirty="0"/>
              <a:t> o </a:t>
            </a:r>
            <a:r>
              <a:rPr lang="en-US" sz="1600" b="1" dirty="0" err="1"/>
              <a:t>tenga</a:t>
            </a:r>
            <a:r>
              <a:rPr lang="en-US" sz="1600" b="1" dirty="0"/>
              <a:t> un </a:t>
            </a:r>
            <a:r>
              <a:rPr lang="en-US" sz="1600" b="1" dirty="0" err="1"/>
              <a:t>contrato</a:t>
            </a:r>
            <a:r>
              <a:rPr lang="en-US" sz="1600" b="1" dirty="0"/>
              <a:t> </a:t>
            </a:r>
            <a:r>
              <a:rPr lang="en-US" sz="1600" b="1" dirty="0" err="1"/>
              <a:t>formativo</a:t>
            </a:r>
            <a:r>
              <a:rPr lang="en-US" sz="1600" dirty="0"/>
              <a:t>,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prácticas</a:t>
            </a:r>
            <a:r>
              <a:rPr lang="en-US" sz="1600" dirty="0"/>
              <a:t> o temporal.</a:t>
            </a:r>
          </a:p>
          <a:p>
            <a:pPr lvl="0" indent="-228600">
              <a:lnSpc>
                <a:spcPct val="90000"/>
              </a:lnSpc>
            </a:pPr>
            <a:r>
              <a:rPr lang="en-US" sz="1600" dirty="0"/>
              <a:t>Que el </a:t>
            </a:r>
            <a:r>
              <a:rPr lang="en-US" sz="1600" dirty="0" err="1"/>
              <a:t>acoso</a:t>
            </a:r>
            <a:r>
              <a:rPr lang="en-US" sz="1600" dirty="0"/>
              <a:t> se </a:t>
            </a:r>
            <a:r>
              <a:rPr lang="en-US" sz="1600" dirty="0" err="1"/>
              <a:t>produzca</a:t>
            </a:r>
            <a:r>
              <a:rPr lang="en-US" sz="1600" dirty="0"/>
              <a:t> </a:t>
            </a:r>
            <a:r>
              <a:rPr lang="en-US" sz="1600" b="1" dirty="0" err="1"/>
              <a:t>durante</a:t>
            </a:r>
            <a:r>
              <a:rPr lang="en-US" sz="1600" b="1" dirty="0"/>
              <a:t> el </a:t>
            </a:r>
            <a:r>
              <a:rPr lang="en-US" sz="1600" b="1" dirty="0" err="1"/>
              <a:t>proceso</a:t>
            </a:r>
            <a:r>
              <a:rPr lang="en-US" sz="1600" b="1" dirty="0"/>
              <a:t> de </a:t>
            </a:r>
            <a:r>
              <a:rPr lang="en-US" sz="1600" b="1" dirty="0" err="1"/>
              <a:t>selección</a:t>
            </a:r>
            <a:r>
              <a:rPr lang="en-US" sz="1600" b="1" dirty="0"/>
              <a:t> </a:t>
            </a:r>
            <a:r>
              <a:rPr lang="en-US" sz="1600" dirty="0"/>
              <a:t>o </a:t>
            </a:r>
            <a:r>
              <a:rPr lang="en-US" sz="1600" dirty="0" err="1"/>
              <a:t>provisión</a:t>
            </a:r>
            <a:r>
              <a:rPr lang="en-US" sz="1600" dirty="0"/>
              <a:t> de personal.</a:t>
            </a:r>
          </a:p>
          <a:p>
            <a:pPr lvl="0" indent="-228600">
              <a:lnSpc>
                <a:spcPct val="90000"/>
              </a:lnSpc>
            </a:pPr>
            <a:r>
              <a:rPr lang="en-US" sz="1600" dirty="0"/>
              <a:t>Que </a:t>
            </a:r>
            <a:r>
              <a:rPr lang="en-US" sz="1600" b="1" dirty="0" err="1"/>
              <a:t>existan</a:t>
            </a:r>
            <a:r>
              <a:rPr lang="en-US" sz="1600" b="1" dirty="0"/>
              <a:t> dos o </a:t>
            </a:r>
            <a:r>
              <a:rPr lang="en-US" sz="1600" b="1" dirty="0" err="1"/>
              <a:t>más</a:t>
            </a:r>
            <a:r>
              <a:rPr lang="en-US" sz="1600" b="1" dirty="0"/>
              <a:t> </a:t>
            </a:r>
            <a:r>
              <a:rPr lang="en-US" sz="1600" b="1" dirty="0" err="1"/>
              <a:t>víctimas</a:t>
            </a:r>
            <a:r>
              <a:rPr lang="en-US" sz="1600" dirty="0"/>
              <a:t>.</a:t>
            </a:r>
          </a:p>
          <a:p>
            <a:pPr lvl="0" indent="-228600">
              <a:lnSpc>
                <a:spcPct val="90000"/>
              </a:lnSpc>
            </a:pPr>
            <a:r>
              <a:rPr lang="en-US" sz="1600" dirty="0"/>
              <a:t>Que la </a:t>
            </a:r>
            <a:r>
              <a:rPr lang="en-US" sz="1600" dirty="0" err="1"/>
              <a:t>víctima</a:t>
            </a:r>
            <a:r>
              <a:rPr lang="en-US" sz="1600" dirty="0"/>
              <a:t> </a:t>
            </a:r>
            <a:r>
              <a:rPr lang="en-US" sz="1600" dirty="0" err="1"/>
              <a:t>sufra</a:t>
            </a:r>
            <a:r>
              <a:rPr lang="en-US" sz="1600" dirty="0"/>
              <a:t> </a:t>
            </a:r>
            <a:r>
              <a:rPr lang="en-US" sz="1600" dirty="0" err="1"/>
              <a:t>algún</a:t>
            </a:r>
            <a:r>
              <a:rPr lang="en-US" sz="1600" dirty="0"/>
              <a:t> </a:t>
            </a:r>
            <a:r>
              <a:rPr lang="en-US" sz="1600" dirty="0" err="1"/>
              <a:t>tipo</a:t>
            </a:r>
            <a:r>
              <a:rPr lang="en-US" sz="1600" dirty="0"/>
              <a:t> de </a:t>
            </a:r>
            <a:r>
              <a:rPr lang="en-US" sz="1600" b="1" dirty="0" err="1"/>
              <a:t>discapacidad</a:t>
            </a:r>
            <a:r>
              <a:rPr lang="en-US" sz="1600" b="1" dirty="0"/>
              <a:t> </a:t>
            </a:r>
            <a:r>
              <a:rPr lang="en-US" sz="1600" dirty="0"/>
              <a:t>(</a:t>
            </a:r>
            <a:r>
              <a:rPr lang="en-US" sz="1600" dirty="0" err="1"/>
              <a:t>física</a:t>
            </a:r>
            <a:r>
              <a:rPr lang="en-US" sz="1600" dirty="0"/>
              <a:t>, </a:t>
            </a:r>
            <a:r>
              <a:rPr lang="en-US" sz="1600" dirty="0" err="1"/>
              <a:t>psíquica</a:t>
            </a:r>
            <a:r>
              <a:rPr lang="en-US" sz="1600" dirty="0"/>
              <a:t> o sensorial). </a:t>
            </a:r>
          </a:p>
          <a:p>
            <a:pPr lvl="0" indent="-228600">
              <a:lnSpc>
                <a:spcPct val="90000"/>
              </a:lnSpc>
            </a:pPr>
            <a:r>
              <a:rPr lang="en-US" sz="1600" dirty="0"/>
              <a:t>Que la </a:t>
            </a:r>
            <a:r>
              <a:rPr lang="en-US" sz="1600" dirty="0" err="1"/>
              <a:t>víctima</a:t>
            </a:r>
            <a:r>
              <a:rPr lang="en-US" sz="1600" dirty="0"/>
              <a:t> </a:t>
            </a:r>
            <a:r>
              <a:rPr lang="en-US" sz="1600" dirty="0" err="1"/>
              <a:t>haya</a:t>
            </a:r>
            <a:r>
              <a:rPr lang="en-US" sz="1600" dirty="0"/>
              <a:t> </a:t>
            </a:r>
            <a:r>
              <a:rPr lang="en-US" sz="1600" dirty="0" err="1"/>
              <a:t>sufrido</a:t>
            </a:r>
            <a:r>
              <a:rPr lang="en-US" sz="1600" dirty="0"/>
              <a:t> graves </a:t>
            </a:r>
            <a:r>
              <a:rPr lang="en-US" sz="1600" b="1" dirty="0" err="1"/>
              <a:t>alteraciones</a:t>
            </a:r>
            <a:r>
              <a:rPr lang="en-US" sz="1600" b="1" dirty="0"/>
              <a:t> </a:t>
            </a:r>
            <a:r>
              <a:rPr lang="en-US" sz="1600" b="1" dirty="0" err="1"/>
              <a:t>psicológicas</a:t>
            </a:r>
            <a:r>
              <a:rPr lang="en-US" sz="1600" dirty="0"/>
              <a:t>, </a:t>
            </a:r>
            <a:r>
              <a:rPr lang="en-US" sz="1600" dirty="0" err="1"/>
              <a:t>médicamente</a:t>
            </a:r>
            <a:r>
              <a:rPr lang="en-US" sz="1600" dirty="0"/>
              <a:t> </a:t>
            </a:r>
            <a:r>
              <a:rPr lang="en-US" sz="1600" dirty="0" err="1"/>
              <a:t>acreditadas</a:t>
            </a:r>
            <a:r>
              <a:rPr lang="en-US" sz="1600" dirty="0"/>
              <a:t>.</a:t>
            </a:r>
          </a:p>
          <a:p>
            <a:pPr lvl="0" indent="-228600">
              <a:lnSpc>
                <a:spcPct val="90000"/>
              </a:lnSpc>
            </a:pPr>
            <a:r>
              <a:rPr lang="en-US" sz="1600" dirty="0"/>
              <a:t>Que se </a:t>
            </a:r>
            <a:r>
              <a:rPr lang="en-US" sz="1600" dirty="0" err="1"/>
              <a:t>ejerzan</a:t>
            </a:r>
            <a:r>
              <a:rPr lang="en-US" sz="1600" dirty="0"/>
              <a:t> </a:t>
            </a:r>
            <a:r>
              <a:rPr lang="en-US" sz="1600" b="1" dirty="0" err="1"/>
              <a:t>presiones</a:t>
            </a:r>
            <a:r>
              <a:rPr lang="en-US" sz="1600" b="1" dirty="0"/>
              <a:t> y/o </a:t>
            </a:r>
            <a:r>
              <a:rPr lang="en-US" sz="1600" b="1" dirty="0" err="1"/>
              <a:t>represalias</a:t>
            </a:r>
            <a:r>
              <a:rPr lang="en-US" sz="1600" b="1" dirty="0"/>
              <a:t> </a:t>
            </a:r>
            <a:r>
              <a:rPr lang="en-US" sz="1600" dirty="0" err="1"/>
              <a:t>sobre</a:t>
            </a:r>
            <a:r>
              <a:rPr lang="en-US" sz="1600" dirty="0"/>
              <a:t> la </a:t>
            </a:r>
            <a:r>
              <a:rPr lang="en-US" sz="1600" dirty="0" err="1"/>
              <a:t>víctima</a:t>
            </a:r>
            <a:r>
              <a:rPr lang="en-US" sz="1600" dirty="0"/>
              <a:t>, </a:t>
            </a:r>
            <a:r>
              <a:rPr lang="en-US" sz="1600" dirty="0" err="1"/>
              <a:t>testigos</a:t>
            </a:r>
            <a:r>
              <a:rPr lang="en-US" sz="1600" dirty="0"/>
              <a:t> o personas de </a:t>
            </a:r>
            <a:r>
              <a:rPr lang="en-US" sz="1600" dirty="0" err="1"/>
              <a:t>su</a:t>
            </a:r>
            <a:r>
              <a:rPr lang="en-US" sz="1600" dirty="0"/>
              <a:t> </a:t>
            </a:r>
            <a:r>
              <a:rPr lang="en-US" sz="1600" dirty="0" err="1"/>
              <a:t>entorno</a:t>
            </a:r>
            <a:r>
              <a:rPr lang="en-US" sz="1600" dirty="0"/>
              <a:t> </a:t>
            </a:r>
            <a:r>
              <a:rPr lang="en-US" sz="1600" dirty="0" err="1"/>
              <a:t>laboral</a:t>
            </a:r>
            <a:r>
              <a:rPr lang="en-US" sz="1600" dirty="0"/>
              <a:t> o familiar con el </a:t>
            </a:r>
            <a:r>
              <a:rPr lang="en-US" sz="1600" dirty="0" err="1"/>
              <a:t>objeto</a:t>
            </a:r>
            <a:r>
              <a:rPr lang="en-US" sz="1600" dirty="0"/>
              <a:t> de </a:t>
            </a:r>
            <a:r>
              <a:rPr lang="en-US" sz="1600" dirty="0" err="1"/>
              <a:t>evitar</a:t>
            </a:r>
            <a:r>
              <a:rPr lang="en-US" sz="1600" dirty="0"/>
              <a:t> o </a:t>
            </a:r>
            <a:r>
              <a:rPr lang="en-US" sz="1600" dirty="0" err="1"/>
              <a:t>entorpecer</a:t>
            </a:r>
            <a:r>
              <a:rPr lang="en-US" sz="1600" dirty="0"/>
              <a:t> la </a:t>
            </a:r>
            <a:r>
              <a:rPr lang="en-US" sz="1600" dirty="0" err="1"/>
              <a:t>investigación</a:t>
            </a:r>
            <a:r>
              <a:rPr lang="en-US" sz="1600" dirty="0"/>
              <a:t>.</a:t>
            </a:r>
          </a:p>
          <a:p>
            <a:pPr indent="-228600">
              <a:lnSpc>
                <a:spcPct val="90000"/>
              </a:lnSpc>
            </a:pPr>
            <a:endParaRPr lang="en-US" sz="16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62663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487837" y="2732147"/>
            <a:ext cx="5860051" cy="395784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4646" y="922919"/>
            <a:ext cx="8333796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FA1BC1-5FE5-4CDF-A9D3-E542531D5F0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74486" y="449725"/>
            <a:ext cx="7387313" cy="134967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>
              <a:lnSpc>
                <a:spcPct val="90000"/>
              </a:lnSpc>
            </a:pPr>
            <a: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6. </a:t>
            </a:r>
            <a:r>
              <a:rPr lang="en-US" sz="36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Responsabilidad</a:t>
            </a:r>
            <a: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disciplinaria</a:t>
            </a:r>
            <a: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  </a:t>
            </a:r>
            <a:br>
              <a:rPr lang="en-US" sz="2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</a:t>
            </a:r>
            <a:r>
              <a:rPr lang="en-US" sz="27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Plazo</a:t>
            </a:r>
            <a:r>
              <a:rPr lang="en-US" sz="27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7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máximo</a:t>
            </a:r>
            <a:r>
              <a:rPr lang="en-US" sz="27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para resolver, 12 </a:t>
            </a:r>
            <a:r>
              <a:rPr lang="en-US" sz="27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meses</a:t>
            </a:r>
            <a:br>
              <a:rPr lang="en-US" sz="2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9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4DD4A5-86E3-43CF-9B91-D6CDF40A550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66978" y="1916832"/>
            <a:ext cx="7387313" cy="401824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</a:pPr>
            <a:r>
              <a:rPr lang="en-US" sz="1800" dirty="0"/>
              <a:t>El </a:t>
            </a:r>
            <a:r>
              <a:rPr lang="en-US" sz="1800" dirty="0" err="1"/>
              <a:t>acoso</a:t>
            </a:r>
            <a:r>
              <a:rPr lang="en-US" sz="1800" dirty="0"/>
              <a:t> sexual o por </a:t>
            </a:r>
            <a:r>
              <a:rPr lang="en-US" sz="1800" dirty="0" err="1"/>
              <a:t>razón</a:t>
            </a:r>
            <a:r>
              <a:rPr lang="en-US" sz="1800" dirty="0"/>
              <a:t> de </a:t>
            </a:r>
            <a:r>
              <a:rPr lang="en-US" sz="1800" dirty="0" err="1"/>
              <a:t>sexo</a:t>
            </a:r>
            <a:r>
              <a:rPr lang="en-US" sz="1800" dirty="0"/>
              <a:t> </a:t>
            </a:r>
            <a:r>
              <a:rPr lang="en-US" sz="1800" dirty="0" err="1"/>
              <a:t>como</a:t>
            </a:r>
            <a:r>
              <a:rPr lang="en-US" sz="1800" dirty="0"/>
              <a:t> </a:t>
            </a:r>
            <a:r>
              <a:rPr lang="en-US" sz="1800" b="1" dirty="0" err="1"/>
              <a:t>falta</a:t>
            </a:r>
            <a:r>
              <a:rPr lang="en-US" sz="1800" b="1" dirty="0"/>
              <a:t> </a:t>
            </a:r>
            <a:r>
              <a:rPr lang="en-US" sz="1800" b="1" dirty="0" err="1"/>
              <a:t>disciplinaria</a:t>
            </a:r>
            <a:r>
              <a:rPr lang="en-US" sz="1800" b="1" dirty="0"/>
              <a:t> </a:t>
            </a:r>
            <a:r>
              <a:rPr lang="en-US" sz="1800" b="1" dirty="0" err="1"/>
              <a:t>muy</a:t>
            </a:r>
            <a:r>
              <a:rPr lang="en-US" sz="1800" b="1" dirty="0"/>
              <a:t> grave</a:t>
            </a:r>
            <a:r>
              <a:rPr lang="en-US" sz="1800" dirty="0"/>
              <a:t>. </a:t>
            </a:r>
          </a:p>
          <a:p>
            <a:pPr indent="-228600">
              <a:lnSpc>
                <a:spcPct val="90000"/>
              </a:lnSpc>
            </a:pPr>
            <a:endParaRPr lang="en-US" sz="1800" dirty="0"/>
          </a:p>
          <a:p>
            <a:pPr lvl="0" indent="-228600">
              <a:lnSpc>
                <a:spcPct val="90000"/>
              </a:lnSpc>
            </a:pPr>
            <a:r>
              <a:rPr lang="en-US" sz="1800" b="1" dirty="0"/>
              <a:t>La </a:t>
            </a:r>
            <a:r>
              <a:rPr lang="en-US" sz="1800" b="1" dirty="0" err="1"/>
              <a:t>Gerencia</a:t>
            </a:r>
            <a:r>
              <a:rPr lang="en-US" sz="1800" b="1" dirty="0"/>
              <a:t>/Dirección del </a:t>
            </a:r>
            <a:r>
              <a:rPr lang="en-US" sz="1800" b="1" dirty="0" err="1"/>
              <a:t>centro</a:t>
            </a:r>
            <a:r>
              <a:rPr lang="en-US" sz="1800" b="1" dirty="0"/>
              <a:t> </a:t>
            </a:r>
            <a:r>
              <a:rPr lang="en-US" sz="1800" dirty="0"/>
              <a:t>a la vista de los </a:t>
            </a:r>
            <a:r>
              <a:rPr lang="en-US" sz="1800" dirty="0" err="1"/>
              <a:t>resultados</a:t>
            </a:r>
            <a:r>
              <a:rPr lang="en-US" sz="1800" dirty="0"/>
              <a:t> de la </a:t>
            </a:r>
            <a:r>
              <a:rPr lang="en-US" sz="1800" dirty="0" err="1"/>
              <a:t>investigación</a:t>
            </a:r>
            <a:r>
              <a:rPr lang="en-US" sz="1800" dirty="0"/>
              <a:t> </a:t>
            </a:r>
            <a:r>
              <a:rPr lang="en-US" sz="1800" dirty="0" err="1"/>
              <a:t>podrá</a:t>
            </a:r>
            <a:r>
              <a:rPr lang="en-US" sz="1800" dirty="0"/>
              <a:t> </a:t>
            </a:r>
            <a:r>
              <a:rPr lang="en-US" sz="1800" dirty="0" err="1"/>
              <a:t>proponer</a:t>
            </a:r>
            <a:r>
              <a:rPr lang="en-US" sz="1800" dirty="0"/>
              <a:t> a la Dirección General de Recursos Humanos el </a:t>
            </a:r>
            <a:r>
              <a:rPr lang="en-US" sz="1800" dirty="0" err="1"/>
              <a:t>inicio</a:t>
            </a:r>
            <a:r>
              <a:rPr lang="en-US" sz="1800" dirty="0"/>
              <a:t> del </a:t>
            </a:r>
            <a:r>
              <a:rPr lang="en-US" sz="1800" dirty="0" err="1"/>
              <a:t>procedimiento</a:t>
            </a:r>
            <a:r>
              <a:rPr lang="en-US" sz="1800" dirty="0"/>
              <a:t> </a:t>
            </a:r>
            <a:r>
              <a:rPr lang="en-US" sz="1800" dirty="0" err="1"/>
              <a:t>disciplinario</a:t>
            </a:r>
            <a:r>
              <a:rPr lang="en-US" sz="1800" dirty="0"/>
              <a:t>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/>
              <a:t> </a:t>
            </a:r>
          </a:p>
          <a:p>
            <a:pPr lvl="0" indent="-228600">
              <a:lnSpc>
                <a:spcPct val="90000"/>
              </a:lnSpc>
            </a:pPr>
            <a:r>
              <a:rPr lang="en-US" sz="1800" dirty="0"/>
              <a:t>Si se </a:t>
            </a:r>
            <a:r>
              <a:rPr lang="en-US" sz="1800" dirty="0" err="1"/>
              <a:t>inicia</a:t>
            </a:r>
            <a:r>
              <a:rPr lang="en-US" sz="1800" dirty="0"/>
              <a:t> </a:t>
            </a:r>
            <a:r>
              <a:rPr lang="en-US" sz="1800" dirty="0" err="1"/>
              <a:t>tras</a:t>
            </a:r>
            <a:r>
              <a:rPr lang="en-US" sz="1800" dirty="0"/>
              <a:t> la </a:t>
            </a:r>
            <a:r>
              <a:rPr lang="en-US" sz="1800" b="1" dirty="0" err="1"/>
              <a:t>fase</a:t>
            </a:r>
            <a:r>
              <a:rPr lang="en-US" sz="1800" b="1" dirty="0"/>
              <a:t> de </a:t>
            </a:r>
            <a:r>
              <a:rPr lang="en-US" sz="1800" b="1" dirty="0" err="1"/>
              <a:t>investigación</a:t>
            </a:r>
            <a:r>
              <a:rPr lang="en-US" sz="1800" dirty="0"/>
              <a:t>, la </a:t>
            </a:r>
            <a:r>
              <a:rPr lang="en-US" sz="1800" dirty="0" err="1"/>
              <a:t>información</a:t>
            </a:r>
            <a:r>
              <a:rPr lang="en-US" sz="1800" dirty="0"/>
              <a:t> </a:t>
            </a:r>
            <a:r>
              <a:rPr lang="en-US" sz="1800" dirty="0" err="1"/>
              <a:t>recabada</a:t>
            </a:r>
            <a:r>
              <a:rPr lang="en-US" sz="1800" dirty="0"/>
              <a:t> se </a:t>
            </a:r>
            <a:r>
              <a:rPr lang="en-US" sz="1800" dirty="0" err="1"/>
              <a:t>incorporará</a:t>
            </a:r>
            <a:r>
              <a:rPr lang="en-US" sz="1800" dirty="0"/>
              <a:t> al </a:t>
            </a:r>
            <a:r>
              <a:rPr lang="en-US" sz="1800" dirty="0" err="1"/>
              <a:t>expediente</a:t>
            </a:r>
            <a:r>
              <a:rPr lang="en-US" sz="1800" dirty="0"/>
              <a:t> </a:t>
            </a:r>
            <a:r>
              <a:rPr lang="en-US" sz="1800" dirty="0" err="1"/>
              <a:t>disciplinario</a:t>
            </a:r>
            <a:r>
              <a:rPr lang="en-US" sz="1800" dirty="0"/>
              <a:t>.</a:t>
            </a:r>
          </a:p>
          <a:p>
            <a:pPr indent="-228600">
              <a:lnSpc>
                <a:spcPct val="90000"/>
              </a:lnSpc>
            </a:pPr>
            <a:endParaRPr lang="en-US" sz="1800" dirty="0"/>
          </a:p>
          <a:p>
            <a:pPr lvl="0" indent="-228600">
              <a:lnSpc>
                <a:spcPct val="90000"/>
              </a:lnSpc>
            </a:pPr>
            <a:r>
              <a:rPr lang="en-US" sz="1800" dirty="0"/>
              <a:t>Una </a:t>
            </a:r>
            <a:r>
              <a:rPr lang="en-US" sz="1800" dirty="0" err="1"/>
              <a:t>vez</a:t>
            </a:r>
            <a:r>
              <a:rPr lang="en-US" sz="1800" dirty="0"/>
              <a:t> </a:t>
            </a:r>
            <a:r>
              <a:rPr lang="en-US" sz="1800" dirty="0" err="1"/>
              <a:t>iniciado</a:t>
            </a:r>
            <a:r>
              <a:rPr lang="en-US" sz="1800" dirty="0"/>
              <a:t> el </a:t>
            </a:r>
            <a:r>
              <a:rPr lang="en-US" sz="1800" dirty="0" err="1"/>
              <a:t>expediente</a:t>
            </a:r>
            <a:r>
              <a:rPr lang="en-US" sz="1800" dirty="0"/>
              <a:t> </a:t>
            </a:r>
            <a:r>
              <a:rPr lang="en-US" sz="1800" dirty="0" err="1"/>
              <a:t>disciplinario</a:t>
            </a:r>
            <a:r>
              <a:rPr lang="en-US" sz="1800" dirty="0"/>
              <a:t> se </a:t>
            </a:r>
            <a:r>
              <a:rPr lang="en-US" sz="1800" dirty="0" err="1"/>
              <a:t>podrá</a:t>
            </a:r>
            <a:r>
              <a:rPr lang="en-US" sz="1800" dirty="0"/>
              <a:t> </a:t>
            </a:r>
            <a:r>
              <a:rPr lang="en-US" sz="1800" dirty="0" err="1"/>
              <a:t>adoptar</a:t>
            </a:r>
            <a:r>
              <a:rPr lang="en-US" sz="1800" dirty="0"/>
              <a:t> por el </a:t>
            </a:r>
            <a:r>
              <a:rPr lang="en-US" sz="1800" dirty="0" err="1"/>
              <a:t>órgano</a:t>
            </a:r>
            <a:r>
              <a:rPr lang="en-US" sz="1800" dirty="0"/>
              <a:t> </a:t>
            </a:r>
            <a:r>
              <a:rPr lang="en-US" sz="1800" dirty="0" err="1"/>
              <a:t>competente</a:t>
            </a:r>
            <a:r>
              <a:rPr lang="en-US" sz="1800" dirty="0"/>
              <a:t> la </a:t>
            </a:r>
            <a:r>
              <a:rPr lang="en-US" sz="1800" b="1" dirty="0" err="1"/>
              <a:t>medida</a:t>
            </a:r>
            <a:r>
              <a:rPr lang="en-US" sz="1800" b="1" dirty="0"/>
              <a:t> </a:t>
            </a:r>
            <a:r>
              <a:rPr lang="en-US" sz="1800" b="1" dirty="0" err="1"/>
              <a:t>cautelar</a:t>
            </a:r>
            <a:r>
              <a:rPr lang="en-US" sz="1800" b="1" dirty="0"/>
              <a:t> de </a:t>
            </a:r>
            <a:r>
              <a:rPr lang="en-US" sz="1800" b="1" dirty="0" err="1"/>
              <a:t>suspensión</a:t>
            </a:r>
            <a:r>
              <a:rPr lang="en-US" sz="1800" b="1" dirty="0"/>
              <a:t> provisional de </a:t>
            </a:r>
            <a:r>
              <a:rPr lang="en-US" sz="1800" b="1" dirty="0" err="1"/>
              <a:t>funciones</a:t>
            </a:r>
            <a:r>
              <a:rPr lang="en-US" sz="1800" b="1" dirty="0"/>
              <a:t> </a:t>
            </a:r>
            <a:r>
              <a:rPr lang="en-US" sz="1800" dirty="0"/>
              <a:t>de la persona </a:t>
            </a:r>
            <a:r>
              <a:rPr lang="en-US" sz="1800" dirty="0" err="1"/>
              <a:t>denunciada</a:t>
            </a:r>
            <a:r>
              <a:rPr lang="en-US" sz="1800" dirty="0"/>
              <a:t>.</a:t>
            </a:r>
          </a:p>
          <a:p>
            <a:pPr indent="-228600">
              <a:lnSpc>
                <a:spcPct val="90000"/>
              </a:lnSpc>
            </a:pPr>
            <a:endParaRPr lang="en-US" sz="1800" dirty="0"/>
          </a:p>
          <a:p>
            <a:pPr indent="-228600">
              <a:lnSpc>
                <a:spcPct val="9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889151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F72F52F-75CE-445D-BF62-47167E42AF1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06478" y="386930"/>
            <a:ext cx="6927525" cy="11889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7. Medidas preventivas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76E99B-B88F-41BA-A308-A3275B3D38D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95245" y="2599509"/>
            <a:ext cx="7607751" cy="343553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</a:pPr>
            <a:r>
              <a:rPr lang="en-US" sz="1800"/>
              <a:t>Promover un </a:t>
            </a:r>
            <a:r>
              <a:rPr lang="en-US" sz="1800" b="1"/>
              <a:t>entorno de respeto y corrección en </a:t>
            </a:r>
            <a:r>
              <a:rPr lang="en-US" sz="1800"/>
              <a:t>el ambiente de trabajo, trasladando valores de igualdad de trato, respeto, dignidad y libre desarrollo de la personalidad.</a:t>
            </a:r>
          </a:p>
          <a:p>
            <a:pPr indent="-228600">
              <a:lnSpc>
                <a:spcPct val="90000"/>
              </a:lnSpc>
            </a:pPr>
            <a:endParaRPr lang="en-US" sz="1800"/>
          </a:p>
          <a:p>
            <a:pPr lvl="0" indent="-228600">
              <a:lnSpc>
                <a:spcPct val="90000"/>
              </a:lnSpc>
            </a:pPr>
            <a:r>
              <a:rPr lang="en-US" sz="1800" b="1"/>
              <a:t>Dar a conocer al conjunto de la plantilla el contenido de este protocolo.</a:t>
            </a:r>
          </a:p>
          <a:p>
            <a:pPr lvl="0" indent="-228600">
              <a:lnSpc>
                <a:spcPct val="90000"/>
              </a:lnSpc>
            </a:pPr>
            <a:endParaRPr lang="en-US" sz="1800"/>
          </a:p>
          <a:p>
            <a:pPr lvl="0" indent="-228600">
              <a:lnSpc>
                <a:spcPct val="90000"/>
              </a:lnSpc>
            </a:pPr>
            <a:r>
              <a:rPr lang="en-US" sz="1800" b="1"/>
              <a:t>Intervenir de manera inmediata con actuaciones de sensibilización </a:t>
            </a:r>
            <a:r>
              <a:rPr lang="en-US" sz="1800"/>
              <a:t>y prevención cuando se comunique una situación de acoso sexual o por razón de sexo en un servicio o centro. </a:t>
            </a:r>
          </a:p>
          <a:p>
            <a:pPr lvl="0" indent="-228600">
              <a:lnSpc>
                <a:spcPct val="90000"/>
              </a:lnSpc>
            </a:pPr>
            <a:endParaRPr lang="en-US" sz="1800"/>
          </a:p>
          <a:p>
            <a:pPr lvl="0" indent="-228600">
              <a:lnSpc>
                <a:spcPct val="90000"/>
              </a:lnSpc>
            </a:pPr>
            <a:r>
              <a:rPr lang="en-US" sz="1800" b="1"/>
              <a:t>Realizar formación específica </a:t>
            </a:r>
            <a:r>
              <a:rPr lang="en-US" sz="1800"/>
              <a:t>sobre el acoso sexual y el acoso por razón de sexo y sus consecuencias.</a:t>
            </a:r>
          </a:p>
        </p:txBody>
      </p:sp>
    </p:spTree>
    <p:extLst>
      <p:ext uri="{BB962C8B-B14F-4D97-AF65-F5344CB8AC3E}">
        <p14:creationId xmlns:p14="http://schemas.microsoft.com/office/powerpoint/2010/main" val="15466994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487837" y="2732147"/>
            <a:ext cx="5860051" cy="395784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4646" y="922919"/>
            <a:ext cx="8333796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87E51153-4ABB-450A-9C60-C7F5F7A0FED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74486" y="399425"/>
            <a:ext cx="7387313" cy="134967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7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7. </a:t>
            </a:r>
            <a:r>
              <a:rPr lang="en-US" sz="47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Medidas</a:t>
            </a:r>
            <a:r>
              <a:rPr lang="en-US" sz="47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7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preventivas</a:t>
            </a:r>
            <a:endParaRPr lang="en-US" sz="47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6CB8B8-9BC6-44C3-AAB0-1B1F2982D34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66978" y="2492896"/>
            <a:ext cx="7387313" cy="3442185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0" indent="-228600">
              <a:lnSpc>
                <a:spcPct val="90000"/>
              </a:lnSpc>
            </a:pPr>
            <a:r>
              <a:rPr lang="en-US" sz="1600" dirty="0" err="1"/>
              <a:t>Favorecer</a:t>
            </a:r>
            <a:r>
              <a:rPr lang="en-US" sz="1600" dirty="0"/>
              <a:t> la </a:t>
            </a:r>
            <a:r>
              <a:rPr lang="en-US" sz="1600" dirty="0" err="1"/>
              <a:t>integración</a:t>
            </a:r>
            <a:r>
              <a:rPr lang="en-US" sz="1600" dirty="0"/>
              <a:t> del </a:t>
            </a:r>
            <a:r>
              <a:rPr lang="en-US" sz="1600" b="1" dirty="0"/>
              <a:t>personal de nuevo </a:t>
            </a:r>
            <a:r>
              <a:rPr lang="en-US" sz="1600" b="1" dirty="0" err="1"/>
              <a:t>ingreso</a:t>
            </a:r>
            <a:r>
              <a:rPr lang="en-US" sz="1600" dirty="0"/>
              <a:t>, </a:t>
            </a:r>
            <a:r>
              <a:rPr lang="en-US" sz="1600" dirty="0" err="1"/>
              <a:t>evitando</a:t>
            </a:r>
            <a:r>
              <a:rPr lang="en-US" sz="1600" dirty="0"/>
              <a:t> </a:t>
            </a:r>
            <a:r>
              <a:rPr lang="en-US" sz="1600" dirty="0" err="1"/>
              <a:t>situaciones</a:t>
            </a:r>
            <a:r>
              <a:rPr lang="en-US" sz="1600" dirty="0"/>
              <a:t> de </a:t>
            </a:r>
            <a:r>
              <a:rPr lang="en-US" sz="1600" dirty="0" err="1"/>
              <a:t>aislamiento</a:t>
            </a:r>
            <a:r>
              <a:rPr lang="en-US" sz="1600" dirty="0"/>
              <a:t>. </a:t>
            </a:r>
          </a:p>
          <a:p>
            <a:pPr indent="-228600">
              <a:lnSpc>
                <a:spcPct val="90000"/>
              </a:lnSpc>
            </a:pPr>
            <a:endParaRPr lang="en-US" sz="1600" dirty="0"/>
          </a:p>
          <a:p>
            <a:pPr lvl="0" indent="-228600">
              <a:lnSpc>
                <a:spcPct val="90000"/>
              </a:lnSpc>
            </a:pPr>
            <a:r>
              <a:rPr lang="en-US" sz="1600" b="1" dirty="0" err="1"/>
              <a:t>Formar</a:t>
            </a:r>
            <a:r>
              <a:rPr lang="en-US" sz="1600" b="1" dirty="0"/>
              <a:t> a las personas que van a </a:t>
            </a:r>
            <a:r>
              <a:rPr lang="en-US" sz="1600" b="1" dirty="0" err="1"/>
              <a:t>dar</a:t>
            </a:r>
            <a:r>
              <a:rPr lang="en-US" sz="1600" b="1" dirty="0"/>
              <a:t> </a:t>
            </a:r>
            <a:r>
              <a:rPr lang="en-US" sz="1600" b="1" dirty="0" err="1"/>
              <a:t>apoyo</a:t>
            </a:r>
            <a:r>
              <a:rPr lang="en-US" sz="1600" b="1" dirty="0"/>
              <a:t> a las </a:t>
            </a:r>
            <a:r>
              <a:rPr lang="en-US" sz="1600" b="1" dirty="0" err="1"/>
              <a:t>víctimas</a:t>
            </a:r>
            <a:r>
              <a:rPr lang="en-US" sz="1600" b="1" dirty="0"/>
              <a:t> </a:t>
            </a:r>
            <a:r>
              <a:rPr lang="en-US" sz="1600" dirty="0"/>
              <a:t>que </a:t>
            </a:r>
            <a:r>
              <a:rPr lang="en-US" sz="1600" dirty="0" err="1"/>
              <a:t>sufren</a:t>
            </a:r>
            <a:r>
              <a:rPr lang="en-US" sz="1600" dirty="0"/>
              <a:t> </a:t>
            </a:r>
            <a:r>
              <a:rPr lang="en-US" sz="1600" dirty="0" err="1"/>
              <a:t>acoso</a:t>
            </a:r>
            <a:r>
              <a:rPr lang="en-US" sz="1600" dirty="0"/>
              <a:t>, </a:t>
            </a:r>
            <a:r>
              <a:rPr lang="en-US" sz="1600" dirty="0" err="1"/>
              <a:t>sobre</a:t>
            </a:r>
            <a:r>
              <a:rPr lang="en-US" sz="1600" dirty="0"/>
              <a:t> el </a:t>
            </a:r>
            <a:r>
              <a:rPr lang="en-US" sz="1600" dirty="0" err="1"/>
              <a:t>procedimiento</a:t>
            </a:r>
            <a:r>
              <a:rPr lang="en-US" sz="1600" dirty="0"/>
              <a:t> a </a:t>
            </a:r>
            <a:r>
              <a:rPr lang="en-US" sz="1600" dirty="0" err="1"/>
              <a:t>seguir</a:t>
            </a:r>
            <a:r>
              <a:rPr lang="en-US" sz="1600" dirty="0"/>
              <a:t> y </a:t>
            </a:r>
            <a:r>
              <a:rPr lang="en-US" sz="1600" dirty="0" err="1"/>
              <a:t>manera</a:t>
            </a:r>
            <a:r>
              <a:rPr lang="en-US" sz="1600" dirty="0"/>
              <a:t> de </a:t>
            </a:r>
            <a:r>
              <a:rPr lang="en-US" sz="1600" dirty="0" err="1"/>
              <a:t>actuar</a:t>
            </a:r>
            <a:r>
              <a:rPr lang="en-US" sz="1600" dirty="0"/>
              <a:t>. </a:t>
            </a:r>
          </a:p>
          <a:p>
            <a:pPr indent="-228600">
              <a:lnSpc>
                <a:spcPct val="90000"/>
              </a:lnSpc>
            </a:pPr>
            <a:endParaRPr lang="en-US" sz="1600" dirty="0"/>
          </a:p>
          <a:p>
            <a:pPr lvl="0" indent="-228600">
              <a:lnSpc>
                <a:spcPct val="90000"/>
              </a:lnSpc>
            </a:pPr>
            <a:r>
              <a:rPr lang="en-US" sz="1600" dirty="0" err="1"/>
              <a:t>Impulsar</a:t>
            </a:r>
            <a:r>
              <a:rPr lang="en-US" sz="1600" dirty="0"/>
              <a:t> la </a:t>
            </a:r>
            <a:r>
              <a:rPr lang="en-US" sz="1600" b="1" dirty="0" err="1"/>
              <a:t>formación</a:t>
            </a:r>
            <a:r>
              <a:rPr lang="en-US" sz="1600" b="1" dirty="0"/>
              <a:t> </a:t>
            </a:r>
            <a:r>
              <a:rPr lang="en-US" sz="1600" b="1" dirty="0" err="1"/>
              <a:t>en</a:t>
            </a:r>
            <a:r>
              <a:rPr lang="en-US" sz="1600" b="1" dirty="0"/>
              <a:t> </a:t>
            </a:r>
            <a:r>
              <a:rPr lang="en-US" sz="1600" b="1" dirty="0" err="1"/>
              <a:t>igualdad</a:t>
            </a:r>
            <a:r>
              <a:rPr lang="en-US" sz="1600" b="1" dirty="0"/>
              <a:t> de </a:t>
            </a:r>
            <a:r>
              <a:rPr lang="en-US" sz="1600" b="1" dirty="0" err="1"/>
              <a:t>trato</a:t>
            </a:r>
            <a:r>
              <a:rPr lang="en-US" sz="1600" b="1" dirty="0"/>
              <a:t> y </a:t>
            </a:r>
            <a:r>
              <a:rPr lang="en-US" sz="1600" b="1" dirty="0" err="1"/>
              <a:t>oportunidades</a:t>
            </a:r>
            <a:r>
              <a:rPr lang="en-US" sz="1600" b="1" dirty="0"/>
              <a:t> </a:t>
            </a:r>
            <a:r>
              <a:rPr lang="en-US" sz="1600" dirty="0"/>
              <a:t>entre </a:t>
            </a:r>
            <a:r>
              <a:rPr lang="en-US" sz="1600" dirty="0" err="1"/>
              <a:t>mujeres</a:t>
            </a:r>
            <a:r>
              <a:rPr lang="en-US" sz="1600" dirty="0"/>
              <a:t> y hombres </a:t>
            </a:r>
            <a:r>
              <a:rPr lang="en-US" sz="1600" dirty="0" err="1"/>
              <a:t>así</a:t>
            </a:r>
            <a:r>
              <a:rPr lang="en-US" sz="1600" dirty="0"/>
              <a:t> </a:t>
            </a:r>
            <a:r>
              <a:rPr lang="en-US" sz="1600" dirty="0" err="1"/>
              <a:t>como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b="1" dirty="0"/>
              <a:t>violencia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el </a:t>
            </a:r>
            <a:r>
              <a:rPr lang="en-US" sz="1600" dirty="0" err="1"/>
              <a:t>entorno</a:t>
            </a:r>
            <a:r>
              <a:rPr lang="en-US" sz="1600" dirty="0"/>
              <a:t> </a:t>
            </a:r>
            <a:r>
              <a:rPr lang="en-US" sz="1600" dirty="0" err="1"/>
              <a:t>laboral</a:t>
            </a:r>
            <a:r>
              <a:rPr lang="en-US" sz="1600" dirty="0"/>
              <a:t>. </a:t>
            </a:r>
          </a:p>
          <a:p>
            <a:pPr indent="-228600">
              <a:lnSpc>
                <a:spcPct val="90000"/>
              </a:lnSpc>
            </a:pPr>
            <a:endParaRPr lang="en-US" sz="1600" dirty="0"/>
          </a:p>
          <a:p>
            <a:pPr lvl="0" indent="-228600">
              <a:lnSpc>
                <a:spcPct val="90000"/>
              </a:lnSpc>
            </a:pPr>
            <a:r>
              <a:rPr lang="en-US" sz="1600" dirty="0" err="1"/>
              <a:t>Realizar</a:t>
            </a:r>
            <a:r>
              <a:rPr lang="en-US" sz="1600" dirty="0"/>
              <a:t> </a:t>
            </a:r>
            <a:r>
              <a:rPr lang="en-US" sz="1600" b="1" dirty="0" err="1"/>
              <a:t>estadísticas</a:t>
            </a:r>
            <a:r>
              <a:rPr lang="en-US" sz="1600" dirty="0"/>
              <a:t> </a:t>
            </a:r>
            <a:r>
              <a:rPr lang="en-US" sz="1600" dirty="0" err="1"/>
              <a:t>sobre</a:t>
            </a:r>
            <a:r>
              <a:rPr lang="en-US" sz="1600" dirty="0"/>
              <a:t> </a:t>
            </a:r>
            <a:r>
              <a:rPr lang="en-US" sz="1600" dirty="0" err="1"/>
              <a:t>intervenciones</a:t>
            </a:r>
            <a:r>
              <a:rPr lang="en-US" sz="1600" dirty="0"/>
              <a:t> y </a:t>
            </a:r>
            <a:r>
              <a:rPr lang="en-US" sz="1600" dirty="0" err="1"/>
              <a:t>casos</a:t>
            </a:r>
            <a:r>
              <a:rPr lang="en-US" sz="1600" dirty="0"/>
              <a:t> de </a:t>
            </a:r>
            <a:r>
              <a:rPr lang="en-US" sz="1600" dirty="0" err="1"/>
              <a:t>acoso</a:t>
            </a:r>
            <a:r>
              <a:rPr lang="en-US" sz="1600" dirty="0"/>
              <a:t> sexual y por </a:t>
            </a:r>
            <a:r>
              <a:rPr lang="en-US" sz="1600" dirty="0" err="1"/>
              <a:t>razón</a:t>
            </a:r>
            <a:r>
              <a:rPr lang="en-US" sz="1600" dirty="0"/>
              <a:t> de </a:t>
            </a:r>
            <a:r>
              <a:rPr lang="en-US" sz="1600" dirty="0" err="1"/>
              <a:t>sexo</a:t>
            </a:r>
            <a:r>
              <a:rPr lang="en-US" sz="1600" dirty="0"/>
              <a:t>. </a:t>
            </a:r>
          </a:p>
          <a:p>
            <a:pPr indent="-228600">
              <a:lnSpc>
                <a:spcPct val="90000"/>
              </a:lnSpc>
            </a:pPr>
            <a:endParaRPr lang="en-US" sz="1600" dirty="0"/>
          </a:p>
          <a:p>
            <a:pPr lvl="0" indent="-228600">
              <a:lnSpc>
                <a:spcPct val="90000"/>
              </a:lnSpc>
            </a:pPr>
            <a:r>
              <a:rPr lang="en-US" sz="1600" b="1" dirty="0" err="1"/>
              <a:t>Evaluar</a:t>
            </a:r>
            <a:r>
              <a:rPr lang="en-US" sz="1600" b="1" dirty="0"/>
              <a:t> los </a:t>
            </a:r>
            <a:r>
              <a:rPr lang="en-US" sz="1600" b="1" dirty="0" err="1"/>
              <a:t>riesgos</a:t>
            </a:r>
            <a:r>
              <a:rPr lang="en-US" sz="1600" b="1" dirty="0"/>
              <a:t> </a:t>
            </a:r>
            <a:r>
              <a:rPr lang="en-US" sz="1600" b="1" dirty="0" err="1"/>
              <a:t>psicosociales</a:t>
            </a:r>
            <a:r>
              <a:rPr lang="en-US" sz="1600" dirty="0"/>
              <a:t>, de forma que </a:t>
            </a:r>
            <a:r>
              <a:rPr lang="en-US" sz="1600" dirty="0" err="1"/>
              <a:t>permita</a:t>
            </a:r>
            <a:r>
              <a:rPr lang="en-US" sz="1600" dirty="0"/>
              <a:t> </a:t>
            </a:r>
            <a:r>
              <a:rPr lang="en-US" sz="1600" dirty="0" err="1"/>
              <a:t>ver</a:t>
            </a:r>
            <a:r>
              <a:rPr lang="en-US" sz="1600" dirty="0"/>
              <a:t> </a:t>
            </a:r>
            <a:r>
              <a:rPr lang="en-US" sz="1600" dirty="0" err="1"/>
              <a:t>cuáles</a:t>
            </a:r>
            <a:r>
              <a:rPr lang="en-US" sz="1600" dirty="0"/>
              <a:t> son </a:t>
            </a:r>
            <a:r>
              <a:rPr lang="en-US" sz="1600" dirty="0" err="1"/>
              <a:t>aquellos</a:t>
            </a:r>
            <a:r>
              <a:rPr lang="en-US" sz="1600" dirty="0"/>
              <a:t> </a:t>
            </a:r>
            <a:r>
              <a:rPr lang="en-US" sz="1600" dirty="0" err="1"/>
              <a:t>colectivos</a:t>
            </a:r>
            <a:r>
              <a:rPr lang="en-US" sz="1600" dirty="0"/>
              <a:t> </a:t>
            </a:r>
            <a:r>
              <a:rPr lang="en-US" sz="1600" dirty="0" err="1"/>
              <a:t>más</a:t>
            </a:r>
            <a:r>
              <a:rPr lang="en-US" sz="1600" dirty="0"/>
              <a:t> </a:t>
            </a:r>
            <a:r>
              <a:rPr lang="en-US" sz="1600" dirty="0" err="1"/>
              <a:t>susceptibles</a:t>
            </a:r>
            <a:r>
              <a:rPr lang="en-US" sz="1600" dirty="0"/>
              <a:t> de </a:t>
            </a:r>
            <a:r>
              <a:rPr lang="en-US" sz="1600" dirty="0" err="1"/>
              <a:t>sufrir</a:t>
            </a:r>
            <a:r>
              <a:rPr lang="en-US" sz="1600" dirty="0"/>
              <a:t> </a:t>
            </a:r>
            <a:r>
              <a:rPr lang="en-US" sz="1600" dirty="0" err="1"/>
              <a:t>acoso</a:t>
            </a:r>
            <a:r>
              <a:rPr lang="en-US" sz="1600" dirty="0"/>
              <a:t> (personal en </a:t>
            </a:r>
            <a:r>
              <a:rPr lang="en-US" sz="1600" dirty="0" err="1"/>
              <a:t>formación</a:t>
            </a:r>
            <a:r>
              <a:rPr lang="en-US" sz="1600" dirty="0"/>
              <a:t>, temporal, etc.). </a:t>
            </a:r>
          </a:p>
          <a:p>
            <a:pPr indent="-228600">
              <a:lnSpc>
                <a:spcPct val="9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238827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487837" y="2732147"/>
            <a:ext cx="5860051" cy="395784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4646" y="922919"/>
            <a:ext cx="8333796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A8C70D4A-3C43-4E37-8C6B-E4BE5CE445E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74486" y="473829"/>
            <a:ext cx="7387313" cy="134967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7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7. </a:t>
            </a:r>
            <a:r>
              <a:rPr lang="en-US" sz="47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Medidas</a:t>
            </a:r>
            <a:r>
              <a:rPr lang="en-US" sz="47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7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preventivas</a:t>
            </a:r>
            <a:endParaRPr lang="en-US" sz="47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B74EB6-3696-4592-8478-60F3836C60D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28239" y="2142774"/>
            <a:ext cx="7279805" cy="36377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</a:pPr>
            <a:r>
              <a:rPr lang="en-US" sz="1600" b="1" dirty="0" err="1"/>
              <a:t>Evitar</a:t>
            </a:r>
            <a:r>
              <a:rPr lang="en-US" sz="1600" b="1" dirty="0"/>
              <a:t> </a:t>
            </a:r>
            <a:r>
              <a:rPr lang="en-US" sz="1600" b="1" dirty="0" err="1"/>
              <a:t>insinuaciones</a:t>
            </a:r>
            <a:r>
              <a:rPr lang="en-US" sz="1600" b="1" dirty="0"/>
              <a:t> </a:t>
            </a:r>
            <a:r>
              <a:rPr lang="en-US" sz="1600" dirty="0"/>
              <a:t>o </a:t>
            </a:r>
            <a:r>
              <a:rPr lang="en-US" sz="1600" dirty="0" err="1"/>
              <a:t>manifestaciones</a:t>
            </a:r>
            <a:r>
              <a:rPr lang="en-US" sz="1600" dirty="0"/>
              <a:t> que </a:t>
            </a:r>
            <a:r>
              <a:rPr lang="en-US" sz="1600" dirty="0" err="1"/>
              <a:t>sean</a:t>
            </a:r>
            <a:r>
              <a:rPr lang="en-US" sz="1600" dirty="0"/>
              <a:t> </a:t>
            </a:r>
            <a:r>
              <a:rPr lang="en-US" sz="1600" dirty="0" err="1"/>
              <a:t>contrarias</a:t>
            </a:r>
            <a:r>
              <a:rPr lang="en-US" sz="1600" dirty="0"/>
              <a:t> a los </a:t>
            </a:r>
            <a:r>
              <a:rPr lang="en-US" sz="1600" dirty="0" err="1"/>
              <a:t>principios</a:t>
            </a:r>
            <a:r>
              <a:rPr lang="en-US" sz="1600" dirty="0"/>
              <a:t> </a:t>
            </a:r>
            <a:r>
              <a:rPr lang="en-US" sz="1600" dirty="0" err="1"/>
              <a:t>reseñados</a:t>
            </a:r>
            <a:r>
              <a:rPr lang="en-US" sz="1600" dirty="0"/>
              <a:t>, tanto </a:t>
            </a:r>
            <a:r>
              <a:rPr lang="en-US" sz="1600" dirty="0" err="1"/>
              <a:t>en</a:t>
            </a:r>
            <a:r>
              <a:rPr lang="en-US" sz="1600" dirty="0"/>
              <a:t> el </a:t>
            </a:r>
            <a:r>
              <a:rPr lang="en-US" sz="1600" dirty="0" err="1"/>
              <a:t>lenguaje</a:t>
            </a:r>
            <a:r>
              <a:rPr lang="en-US" sz="1600" dirty="0"/>
              <a:t>, </a:t>
            </a:r>
            <a:r>
              <a:rPr lang="en-US" sz="1600" dirty="0" err="1"/>
              <a:t>como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las </a:t>
            </a:r>
            <a:r>
              <a:rPr lang="en-US" sz="1600" dirty="0" err="1"/>
              <a:t>comunicaciones</a:t>
            </a:r>
            <a:r>
              <a:rPr lang="en-US" sz="1600" dirty="0"/>
              <a:t> y </a:t>
            </a:r>
            <a:r>
              <a:rPr lang="en-US" sz="1600" dirty="0" err="1"/>
              <a:t>en</a:t>
            </a:r>
            <a:r>
              <a:rPr lang="en-US" sz="1600" dirty="0"/>
              <a:t> las </a:t>
            </a:r>
            <a:r>
              <a:rPr lang="en-US" sz="1600" dirty="0" err="1"/>
              <a:t>actitudes</a:t>
            </a:r>
            <a:r>
              <a:rPr lang="en-US" sz="1600" dirty="0"/>
              <a:t>. </a:t>
            </a:r>
          </a:p>
          <a:p>
            <a:pPr lvl="0" indent="-228600">
              <a:lnSpc>
                <a:spcPct val="90000"/>
              </a:lnSpc>
            </a:pPr>
            <a:endParaRPr lang="en-US" sz="1600" dirty="0"/>
          </a:p>
          <a:p>
            <a:pPr lvl="0" indent="-228600">
              <a:lnSpc>
                <a:spcPct val="90000"/>
              </a:lnSpc>
            </a:pPr>
            <a:r>
              <a:rPr lang="en-US" sz="1600" dirty="0" err="1"/>
              <a:t>Facilitar</a:t>
            </a:r>
            <a:r>
              <a:rPr lang="en-US" sz="1600" dirty="0"/>
              <a:t> la </a:t>
            </a:r>
            <a:r>
              <a:rPr lang="en-US" sz="1600" b="1" dirty="0" err="1"/>
              <a:t>difusión</a:t>
            </a:r>
            <a:r>
              <a:rPr lang="en-US" sz="1600" dirty="0"/>
              <a:t> de la </a:t>
            </a:r>
            <a:r>
              <a:rPr lang="en-US" sz="1600" i="1" dirty="0" err="1"/>
              <a:t>Guía</a:t>
            </a:r>
            <a:r>
              <a:rPr lang="en-US" sz="1600" i="1" dirty="0"/>
              <a:t> de </a:t>
            </a:r>
            <a:r>
              <a:rPr lang="en-US" sz="1600" i="1" dirty="0" err="1"/>
              <a:t>buenas</a:t>
            </a:r>
            <a:r>
              <a:rPr lang="en-US" sz="1600" i="1" dirty="0"/>
              <a:t> </a:t>
            </a:r>
            <a:r>
              <a:rPr lang="en-US" sz="1600" i="1" dirty="0" err="1"/>
              <a:t>prácticas</a:t>
            </a:r>
            <a:r>
              <a:rPr lang="en-US" sz="1600" i="1" dirty="0"/>
              <a:t> y </a:t>
            </a:r>
            <a:r>
              <a:rPr lang="en-US" sz="1600" i="1" dirty="0" err="1"/>
              <a:t>declaración</a:t>
            </a:r>
            <a:r>
              <a:rPr lang="en-US" sz="1600" i="1" dirty="0"/>
              <a:t> de </a:t>
            </a:r>
            <a:r>
              <a:rPr lang="en-US" sz="1600" i="1" dirty="0" err="1"/>
              <a:t>principios</a:t>
            </a:r>
            <a:r>
              <a:rPr lang="en-US" sz="1600" i="1" dirty="0"/>
              <a:t>.</a:t>
            </a:r>
          </a:p>
          <a:p>
            <a:pPr lvl="0" indent="-228600">
              <a:lnSpc>
                <a:spcPct val="90000"/>
              </a:lnSpc>
            </a:pPr>
            <a:endParaRPr lang="en-US" sz="1600" dirty="0"/>
          </a:p>
          <a:p>
            <a:pPr lvl="0" indent="-228600">
              <a:lnSpc>
                <a:spcPct val="90000"/>
              </a:lnSpc>
            </a:pPr>
            <a:r>
              <a:rPr lang="en-US" sz="1600" b="1" dirty="0" err="1"/>
              <a:t>Elaborar</a:t>
            </a:r>
            <a:r>
              <a:rPr lang="en-US" sz="1600" b="1" dirty="0"/>
              <a:t> </a:t>
            </a:r>
            <a:r>
              <a:rPr lang="en-US" sz="1600" b="1" dirty="0" err="1"/>
              <a:t>cartelería</a:t>
            </a:r>
            <a:r>
              <a:rPr lang="en-US" sz="1600" dirty="0"/>
              <a:t>, </a:t>
            </a:r>
            <a:r>
              <a:rPr lang="en-US" sz="1600" dirty="0" err="1"/>
              <a:t>folletos</a:t>
            </a:r>
            <a:r>
              <a:rPr lang="en-US" sz="1600" dirty="0"/>
              <a:t> </a:t>
            </a:r>
            <a:r>
              <a:rPr lang="en-US" sz="1600" dirty="0" err="1"/>
              <a:t>divulgativos</a:t>
            </a:r>
            <a:r>
              <a:rPr lang="en-US" sz="1600" dirty="0"/>
              <a:t> y </a:t>
            </a:r>
            <a:r>
              <a:rPr lang="en-US" sz="1600" dirty="0" err="1"/>
              <a:t>otros</a:t>
            </a:r>
            <a:r>
              <a:rPr lang="en-US" sz="1600" dirty="0"/>
              <a:t> </a:t>
            </a:r>
            <a:r>
              <a:rPr lang="en-US" sz="1600" dirty="0" err="1"/>
              <a:t>materiales</a:t>
            </a:r>
            <a:r>
              <a:rPr lang="en-US" sz="1600" dirty="0"/>
              <a:t>.</a:t>
            </a:r>
          </a:p>
          <a:p>
            <a:pPr lvl="0" indent="-228600">
              <a:lnSpc>
                <a:spcPct val="90000"/>
              </a:lnSpc>
            </a:pPr>
            <a:endParaRPr lang="en-US" sz="1600" dirty="0"/>
          </a:p>
          <a:p>
            <a:pPr lvl="0" indent="-228600">
              <a:lnSpc>
                <a:spcPct val="90000"/>
              </a:lnSpc>
            </a:pPr>
            <a:r>
              <a:rPr lang="en-US" sz="1600" b="1" dirty="0" err="1"/>
              <a:t>Difundir</a:t>
            </a:r>
            <a:r>
              <a:rPr lang="en-US" sz="1600" b="1" dirty="0"/>
              <a:t> la </a:t>
            </a:r>
            <a:r>
              <a:rPr lang="en-US" sz="1600" b="1" dirty="0" err="1"/>
              <a:t>existencia</a:t>
            </a:r>
            <a:r>
              <a:rPr lang="en-US" sz="1600" b="1" dirty="0"/>
              <a:t> de </a:t>
            </a:r>
            <a:r>
              <a:rPr lang="en-US" sz="1600" b="1" dirty="0" err="1"/>
              <a:t>este</a:t>
            </a:r>
            <a:r>
              <a:rPr lang="en-US" sz="1600" b="1" dirty="0"/>
              <a:t> </a:t>
            </a:r>
            <a:r>
              <a:rPr lang="en-US" sz="1600" b="1" dirty="0" err="1"/>
              <a:t>protocolo</a:t>
            </a:r>
            <a:r>
              <a:rPr lang="en-US" sz="1600" b="1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los </a:t>
            </a:r>
            <a:r>
              <a:rPr lang="en-US" sz="1600" dirty="0" err="1"/>
              <a:t>manuales</a:t>
            </a:r>
            <a:r>
              <a:rPr lang="en-US" sz="1600" dirty="0"/>
              <a:t> de </a:t>
            </a:r>
            <a:r>
              <a:rPr lang="en-US" sz="1600" dirty="0" err="1"/>
              <a:t>acogida</a:t>
            </a:r>
            <a:r>
              <a:rPr lang="en-US" sz="1600" dirty="0"/>
              <a:t>.</a:t>
            </a:r>
          </a:p>
          <a:p>
            <a:pPr marL="0" indent="-228600">
              <a:lnSpc>
                <a:spcPct val="90000"/>
              </a:lnSpc>
            </a:pPr>
            <a:endParaRPr lang="en-US" sz="1600" dirty="0"/>
          </a:p>
          <a:p>
            <a:pPr lvl="0" indent="-228600">
              <a:lnSpc>
                <a:spcPct val="90000"/>
              </a:lnSpc>
            </a:pPr>
            <a:r>
              <a:rPr lang="en-US" sz="1600" dirty="0" err="1"/>
              <a:t>Potenciar</a:t>
            </a:r>
            <a:r>
              <a:rPr lang="en-US" sz="1600" dirty="0"/>
              <a:t> la </a:t>
            </a:r>
            <a:r>
              <a:rPr lang="en-US" sz="1600" b="1" dirty="0" err="1"/>
              <a:t>utilización</a:t>
            </a:r>
            <a:r>
              <a:rPr lang="en-US" sz="1600" b="1" dirty="0"/>
              <a:t> de </a:t>
            </a:r>
            <a:r>
              <a:rPr lang="en-US" sz="1600" b="1" dirty="0" err="1"/>
              <a:t>lenguaje</a:t>
            </a:r>
            <a:r>
              <a:rPr lang="en-US" sz="1600" b="1" dirty="0"/>
              <a:t> </a:t>
            </a:r>
            <a:r>
              <a:rPr lang="en-US" sz="1600" b="1" dirty="0" err="1"/>
              <a:t>inclusivo</a:t>
            </a:r>
            <a:r>
              <a:rPr lang="en-US" sz="1600" b="1" dirty="0"/>
              <a:t> y no </a:t>
            </a:r>
            <a:r>
              <a:rPr lang="en-US" sz="1600" b="1" dirty="0" err="1"/>
              <a:t>sexista</a:t>
            </a:r>
            <a:r>
              <a:rPr lang="en-US" sz="1600" b="1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toda</a:t>
            </a:r>
            <a:r>
              <a:rPr lang="en-US" sz="1600" dirty="0"/>
              <a:t> la </a:t>
            </a:r>
            <a:r>
              <a:rPr lang="en-US" sz="1600" dirty="0" err="1"/>
              <a:t>documentación</a:t>
            </a:r>
            <a:r>
              <a:rPr lang="en-US" sz="1600" dirty="0"/>
              <a:t> de la </a:t>
            </a:r>
            <a:r>
              <a:rPr lang="en-US" sz="1600" dirty="0" err="1"/>
              <a:t>Administración</a:t>
            </a:r>
            <a:r>
              <a:rPr lang="en-US" sz="1600" dirty="0"/>
              <a:t>.</a:t>
            </a:r>
          </a:p>
          <a:p>
            <a:pPr indent="-228600">
              <a:lnSpc>
                <a:spcPct val="9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12458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CAB0A92D-53CF-48E2-82CB-91D2D6ED3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798" y="980728"/>
            <a:ext cx="2847230" cy="317326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6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Datos</a:t>
            </a:r>
            <a: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Plan de Igualdad Servicio </a:t>
            </a:r>
            <a:r>
              <a:rPr lang="en-US" sz="36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Aragonés</a:t>
            </a:r>
            <a: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Salud (2018)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7250" y="4415246"/>
            <a:ext cx="8986749" cy="2087795"/>
            <a:chOff x="143163" y="5763486"/>
            <a:chExt cx="11982332" cy="73955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50279" y="587829"/>
            <a:ext cx="4878975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C8D67B-3E09-4D01-A0CB-1757E1283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7530" y="587829"/>
            <a:ext cx="4652672" cy="5505467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lnSpc>
                <a:spcPct val="90000"/>
              </a:lnSpc>
            </a:pPr>
            <a:r>
              <a:rPr lang="en-US" sz="2400" b="1" i="1" dirty="0" err="1"/>
              <a:t>Pregunta</a:t>
            </a:r>
            <a:r>
              <a:rPr lang="en-US" sz="2400" b="1" i="1" dirty="0"/>
              <a:t> 23. ¿Cree que se dan </a:t>
            </a:r>
            <a:r>
              <a:rPr lang="en-US" sz="2400" b="1" i="1" dirty="0" err="1"/>
              <a:t>situaciones</a:t>
            </a:r>
            <a:r>
              <a:rPr lang="en-US" sz="2400" b="1" i="1" dirty="0"/>
              <a:t> de </a:t>
            </a:r>
            <a:r>
              <a:rPr lang="en-US" sz="2400" b="1" i="1" dirty="0" err="1"/>
              <a:t>acoso</a:t>
            </a:r>
            <a:r>
              <a:rPr lang="en-US" sz="2400" b="1" i="1" dirty="0"/>
              <a:t> sexual? </a:t>
            </a:r>
          </a:p>
          <a:p>
            <a:pPr lvl="1" indent="-228600">
              <a:lnSpc>
                <a:spcPct val="90000"/>
              </a:lnSpc>
            </a:pPr>
            <a:r>
              <a:rPr lang="en-US" sz="2000" dirty="0"/>
              <a:t>El 50,44% del personal </a:t>
            </a:r>
            <a:r>
              <a:rPr lang="en-US" sz="2000" dirty="0" err="1"/>
              <a:t>encuestado</a:t>
            </a:r>
            <a:r>
              <a:rPr lang="en-US" sz="2000" dirty="0"/>
              <a:t> no </a:t>
            </a:r>
            <a:r>
              <a:rPr lang="en-US" sz="2000" dirty="0" err="1"/>
              <a:t>cree</a:t>
            </a:r>
            <a:r>
              <a:rPr lang="en-US" sz="2000" dirty="0"/>
              <a:t> que se den </a:t>
            </a:r>
            <a:r>
              <a:rPr lang="en-US" sz="2000" dirty="0" err="1"/>
              <a:t>situaciones</a:t>
            </a:r>
            <a:r>
              <a:rPr lang="en-US" sz="2000" dirty="0"/>
              <a:t> de </a:t>
            </a:r>
            <a:r>
              <a:rPr lang="en-US" sz="2000" dirty="0" err="1"/>
              <a:t>acoso</a:t>
            </a:r>
            <a:r>
              <a:rPr lang="en-US" sz="2000" dirty="0"/>
              <a:t> sexual en el Servicio </a:t>
            </a:r>
            <a:r>
              <a:rPr lang="en-US" sz="2000" dirty="0" err="1"/>
              <a:t>Aragonés</a:t>
            </a:r>
            <a:r>
              <a:rPr lang="en-US" sz="2000" dirty="0"/>
              <a:t> de Salud. </a:t>
            </a:r>
          </a:p>
          <a:p>
            <a:pPr lvl="1" indent="-228600">
              <a:lnSpc>
                <a:spcPct val="90000"/>
              </a:lnSpc>
            </a:pPr>
            <a:r>
              <a:rPr lang="en-US" sz="2000" dirty="0"/>
              <a:t>Por </a:t>
            </a:r>
            <a:r>
              <a:rPr lang="en-US" sz="2000" dirty="0" err="1"/>
              <a:t>sexos</a:t>
            </a:r>
            <a:r>
              <a:rPr lang="en-US" sz="2000" dirty="0"/>
              <a:t>, las </a:t>
            </a:r>
            <a:r>
              <a:rPr lang="en-US" sz="2000" dirty="0" err="1"/>
              <a:t>mujeres</a:t>
            </a:r>
            <a:r>
              <a:rPr lang="en-US" sz="2000" dirty="0"/>
              <a:t> (51,23%) </a:t>
            </a:r>
            <a:r>
              <a:rPr lang="en-US" sz="2000" dirty="0" err="1"/>
              <a:t>tienen</a:t>
            </a:r>
            <a:r>
              <a:rPr lang="en-US" sz="2000" dirty="0"/>
              <a:t> </a:t>
            </a:r>
            <a:r>
              <a:rPr lang="en-US" sz="2000" dirty="0" err="1"/>
              <a:t>dicha</a:t>
            </a:r>
            <a:r>
              <a:rPr lang="en-US" sz="2000" dirty="0"/>
              <a:t> </a:t>
            </a:r>
            <a:r>
              <a:rPr lang="en-US" sz="2000" dirty="0" err="1"/>
              <a:t>percepción</a:t>
            </a:r>
            <a:r>
              <a:rPr lang="en-US" sz="2000" dirty="0"/>
              <a:t> por </a:t>
            </a:r>
            <a:r>
              <a:rPr lang="en-US" sz="2000" dirty="0" err="1"/>
              <a:t>encima</a:t>
            </a:r>
            <a:r>
              <a:rPr lang="en-US" sz="2000" dirty="0"/>
              <a:t> de los hombres (43,82%). </a:t>
            </a:r>
          </a:p>
          <a:p>
            <a:pPr indent="-228600">
              <a:lnSpc>
                <a:spcPct val="90000"/>
              </a:lnSpc>
            </a:pPr>
            <a:endParaRPr lang="en-US" sz="2000" dirty="0"/>
          </a:p>
          <a:p>
            <a:pPr indent="-228600">
              <a:lnSpc>
                <a:spcPct val="90000"/>
              </a:lnSpc>
            </a:pPr>
            <a:endParaRPr lang="en-US" sz="2400" dirty="0"/>
          </a:p>
          <a:p>
            <a:pPr indent="-228600">
              <a:lnSpc>
                <a:spcPct val="90000"/>
              </a:lnSpc>
            </a:pPr>
            <a:r>
              <a:rPr lang="en-US" sz="2400" b="1" i="1" dirty="0" err="1"/>
              <a:t>Pregunta</a:t>
            </a:r>
            <a:r>
              <a:rPr lang="en-US" sz="2400" b="1" i="1" dirty="0"/>
              <a:t> 25. El 62,37% del personal </a:t>
            </a:r>
            <a:r>
              <a:rPr lang="en-US" sz="2400" b="1" i="1" dirty="0" err="1"/>
              <a:t>encuestado</a:t>
            </a:r>
            <a:r>
              <a:rPr lang="en-US" sz="2400" b="1" i="1" dirty="0"/>
              <a:t> </a:t>
            </a:r>
            <a:r>
              <a:rPr lang="en-US" sz="2400" b="1" i="1" dirty="0" err="1"/>
              <a:t>considera</a:t>
            </a:r>
            <a:r>
              <a:rPr lang="en-US" sz="2400" b="1" i="1" dirty="0"/>
              <a:t> que el </a:t>
            </a:r>
            <a:r>
              <a:rPr lang="en-US" sz="2400" b="1" i="1" dirty="0" err="1"/>
              <a:t>hecho</a:t>
            </a:r>
            <a:r>
              <a:rPr lang="en-US" sz="2400" b="1" i="1" dirty="0"/>
              <a:t> de ser </a:t>
            </a:r>
            <a:r>
              <a:rPr lang="en-US" sz="2400" b="1" i="1" dirty="0" err="1"/>
              <a:t>mujer</a:t>
            </a:r>
            <a:r>
              <a:rPr lang="en-US" sz="2400" b="1" i="1" dirty="0"/>
              <a:t> u hombre no da </a:t>
            </a:r>
            <a:r>
              <a:rPr lang="en-US" sz="2400" b="1" i="1" dirty="0" err="1"/>
              <a:t>lugar</a:t>
            </a:r>
            <a:r>
              <a:rPr lang="en-US" sz="2400" b="1" i="1" dirty="0"/>
              <a:t> al </a:t>
            </a:r>
            <a:r>
              <a:rPr lang="en-US" sz="2400" b="1" i="1" dirty="0" err="1"/>
              <a:t>acoso</a:t>
            </a:r>
            <a:r>
              <a:rPr lang="en-US" sz="2400" b="1" i="1" dirty="0"/>
              <a:t> </a:t>
            </a:r>
            <a:r>
              <a:rPr lang="en-US" sz="2400" b="1" i="1" dirty="0" err="1"/>
              <a:t>laboral</a:t>
            </a:r>
            <a:r>
              <a:rPr lang="en-US" sz="2400" b="1" i="1" dirty="0"/>
              <a:t> en </a:t>
            </a:r>
            <a:r>
              <a:rPr lang="en-US" sz="2400" b="1" i="1" dirty="0" err="1"/>
              <a:t>su</a:t>
            </a:r>
            <a:r>
              <a:rPr lang="en-US" sz="2400" b="1" i="1" dirty="0"/>
              <a:t> </a:t>
            </a:r>
            <a:r>
              <a:rPr lang="en-US" sz="2400" b="1" i="1" dirty="0" err="1"/>
              <a:t>entorno</a:t>
            </a:r>
            <a:r>
              <a:rPr lang="en-US" sz="2400" b="1" i="1" dirty="0"/>
              <a:t> de </a:t>
            </a:r>
            <a:r>
              <a:rPr lang="en-US" sz="2400" b="1" i="1" dirty="0" err="1"/>
              <a:t>trabajo</a:t>
            </a:r>
            <a:r>
              <a:rPr lang="en-US" sz="2400" b="1" i="1" dirty="0"/>
              <a:t>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912576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B77E34D-A3F1-4F50-AA35-43BD39771BD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06478" y="386930"/>
            <a:ext cx="6927525" cy="11889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3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8. Seguimiento y evaluación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0595FF-EC7B-45A5-8BE5-73C2467337A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43608" y="1907890"/>
            <a:ext cx="6815559" cy="343553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100" dirty="0"/>
              <a:t>La </a:t>
            </a:r>
            <a:r>
              <a:rPr lang="en-US" sz="2100" b="1" dirty="0" err="1"/>
              <a:t>Comisión</a:t>
            </a:r>
            <a:r>
              <a:rPr lang="en-US" sz="2100" b="1" dirty="0"/>
              <a:t> de Igualdad </a:t>
            </a:r>
            <a:r>
              <a:rPr lang="en-US" sz="2100" dirty="0"/>
              <a:t>de la CSUSP </a:t>
            </a:r>
            <a:r>
              <a:rPr lang="en-US" sz="2100" dirty="0" err="1"/>
              <a:t>será</a:t>
            </a:r>
            <a:r>
              <a:rPr lang="en-US" sz="2100" dirty="0"/>
              <a:t> la </a:t>
            </a:r>
            <a:r>
              <a:rPr lang="en-US" sz="2100" dirty="0" err="1"/>
              <a:t>responsable</a:t>
            </a:r>
            <a:r>
              <a:rPr lang="en-US" sz="2100" dirty="0"/>
              <a:t> de </a:t>
            </a:r>
            <a:r>
              <a:rPr lang="en-US" sz="2100" dirty="0" err="1"/>
              <a:t>su</a:t>
            </a:r>
            <a:r>
              <a:rPr lang="en-US" sz="2100" dirty="0"/>
              <a:t> </a:t>
            </a:r>
            <a:r>
              <a:rPr lang="en-US" sz="2100" dirty="0" err="1"/>
              <a:t>seguimiento</a:t>
            </a:r>
            <a:r>
              <a:rPr lang="en-US" sz="2100" dirty="0"/>
              <a:t> y </a:t>
            </a:r>
            <a:r>
              <a:rPr lang="en-US" sz="2100" dirty="0" err="1"/>
              <a:t>evaluación</a:t>
            </a:r>
            <a:r>
              <a:rPr lang="en-US" sz="2100" dirty="0"/>
              <a:t>, </a:t>
            </a:r>
            <a:r>
              <a:rPr lang="en-US" sz="2100" dirty="0" err="1"/>
              <a:t>así</a:t>
            </a:r>
            <a:r>
              <a:rPr lang="en-US" sz="2100" dirty="0"/>
              <a:t> </a:t>
            </a:r>
            <a:r>
              <a:rPr lang="en-US" sz="2100" dirty="0" err="1"/>
              <a:t>como</a:t>
            </a:r>
            <a:r>
              <a:rPr lang="en-US" sz="2100" dirty="0"/>
              <a:t> de </a:t>
            </a:r>
            <a:r>
              <a:rPr lang="en-US" sz="2100" dirty="0" err="1"/>
              <a:t>su</a:t>
            </a:r>
            <a:r>
              <a:rPr lang="en-US" sz="2100" dirty="0"/>
              <a:t> </a:t>
            </a:r>
            <a:r>
              <a:rPr lang="en-US" sz="2100" dirty="0" err="1"/>
              <a:t>revisión</a:t>
            </a:r>
            <a:r>
              <a:rPr lang="en-US" sz="2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1470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CAB0A92D-53CF-48E2-82CB-91D2D6ED3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148" y="1097279"/>
            <a:ext cx="3038740" cy="26909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6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Datos</a:t>
            </a:r>
            <a: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Plan de Igualdad Servicio </a:t>
            </a:r>
            <a:r>
              <a:rPr lang="en-US" sz="36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Aragonés</a:t>
            </a:r>
            <a: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Salud (2018)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7250" y="4415246"/>
            <a:ext cx="8986749" cy="2087795"/>
            <a:chOff x="143163" y="5763486"/>
            <a:chExt cx="11982332" cy="73955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50279" y="587829"/>
            <a:ext cx="4878975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C8D67B-3E09-4D01-A0CB-1757E1283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0279" y="587829"/>
            <a:ext cx="4809923" cy="550546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114300" indent="0">
              <a:lnSpc>
                <a:spcPct val="90000"/>
              </a:lnSpc>
              <a:buNone/>
            </a:pPr>
            <a:r>
              <a:rPr lang="es-ES" sz="2800" b="1" i="1" dirty="0"/>
              <a:t>Pregunta 26. Discriminación por razón de sexo. </a:t>
            </a:r>
          </a:p>
          <a:p>
            <a:pPr marL="114300" indent="0">
              <a:lnSpc>
                <a:spcPct val="90000"/>
              </a:lnSpc>
              <a:buNone/>
            </a:pPr>
            <a:endParaRPr lang="es-ES" sz="2800" b="1" i="1" dirty="0"/>
          </a:p>
          <a:p>
            <a:pPr lvl="1" indent="-228600">
              <a:lnSpc>
                <a:spcPct val="90000"/>
              </a:lnSpc>
            </a:pPr>
            <a:r>
              <a:rPr lang="es-ES" sz="2400" b="1" dirty="0"/>
              <a:t> </a:t>
            </a:r>
            <a:r>
              <a:rPr lang="es-ES" sz="2400" dirty="0"/>
              <a:t>El 17,58% perciben discriminación por razón de sexo  y el 82,42% restante no. </a:t>
            </a:r>
          </a:p>
          <a:p>
            <a:pPr lvl="1" indent="-228600">
              <a:lnSpc>
                <a:spcPct val="90000"/>
              </a:lnSpc>
            </a:pPr>
            <a:endParaRPr lang="es-ES" sz="2400" dirty="0"/>
          </a:p>
          <a:p>
            <a:pPr lvl="1" indent="-228600">
              <a:lnSpc>
                <a:spcPct val="90000"/>
              </a:lnSpc>
            </a:pPr>
            <a:r>
              <a:rPr lang="es-ES" sz="2400" dirty="0"/>
              <a:t>Por sexos, el 18,89% de las mujeres y el 13,07% de los hombres perciben discriminación por razón de sexo.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82560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CAB0A92D-53CF-48E2-82CB-91D2D6ED3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148" y="1097279"/>
            <a:ext cx="3038740" cy="26909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90000"/>
              </a:lnSpc>
            </a:pPr>
            <a:br>
              <a:rPr lang="es-ES" sz="3600" b="1" dirty="0">
                <a:latin typeface="icons"/>
              </a:rPr>
            </a:br>
            <a:r>
              <a:rPr lang="es-ES" sz="3600" b="1" dirty="0">
                <a:latin typeface="icons"/>
              </a:rPr>
              <a:t>Análisis estadístico</a:t>
            </a:r>
            <a:br>
              <a:rPr lang="es-ES" sz="3600" dirty="0">
                <a:latin typeface="icons"/>
              </a:rPr>
            </a:br>
            <a:endParaRPr lang="en-US" sz="3600" b="1" kern="12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7250" y="4415246"/>
            <a:ext cx="8986749" cy="2087795"/>
            <a:chOff x="143163" y="5763486"/>
            <a:chExt cx="11982332" cy="73955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50279" y="587829"/>
            <a:ext cx="4878975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C8D67B-3E09-4D01-A0CB-1757E1283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0279" y="587829"/>
            <a:ext cx="4809923" cy="550546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z="2400" dirty="0">
                <a:solidFill>
                  <a:srgbClr val="000000"/>
                </a:solidFill>
                <a:latin typeface="icons"/>
              </a:rPr>
              <a:t>Del total de mujeres de 16 o más años residentes en España, el 40,4% (8.240.537 mujeres) han sufrido </a:t>
            </a:r>
            <a:r>
              <a:rPr lang="es-ES" sz="2400" b="1" dirty="0">
                <a:solidFill>
                  <a:srgbClr val="000000"/>
                </a:solidFill>
                <a:latin typeface="icons"/>
              </a:rPr>
              <a:t>acoso sexual</a:t>
            </a:r>
            <a:r>
              <a:rPr lang="es-ES" sz="2400" dirty="0">
                <a:solidFill>
                  <a:srgbClr val="000000"/>
                </a:solidFill>
                <a:latin typeface="icons"/>
              </a:rPr>
              <a:t> en algún momento de sus vidas. </a:t>
            </a:r>
          </a:p>
          <a:p>
            <a:r>
              <a:rPr lang="es-ES" sz="2400" dirty="0">
                <a:solidFill>
                  <a:srgbClr val="000000"/>
                </a:solidFill>
                <a:latin typeface="icons"/>
              </a:rPr>
              <a:t>El 15,2% (3.095.357) han sufrido </a:t>
            </a:r>
            <a:r>
              <a:rPr lang="es-ES" sz="2400" b="1" i="1" dirty="0" err="1">
                <a:solidFill>
                  <a:srgbClr val="000000"/>
                </a:solidFill>
                <a:latin typeface="icons"/>
              </a:rPr>
              <a:t>stalking</a:t>
            </a:r>
            <a:r>
              <a:rPr lang="es-ES" sz="2400" b="1" dirty="0">
                <a:solidFill>
                  <a:srgbClr val="000000"/>
                </a:solidFill>
                <a:latin typeface="icons"/>
              </a:rPr>
              <a:t> o acoso reiterado</a:t>
            </a:r>
            <a:r>
              <a:rPr lang="es-ES" sz="2400" dirty="0">
                <a:solidFill>
                  <a:srgbClr val="000000"/>
                </a:solidFill>
                <a:latin typeface="icons"/>
              </a:rPr>
              <a:t> en algún momento de sus vidas.</a:t>
            </a:r>
            <a:endParaRPr lang="es-ES" sz="2400" dirty="0">
              <a:solidFill>
                <a:srgbClr val="666666"/>
              </a:solidFill>
              <a:latin typeface="icons"/>
            </a:endParaRPr>
          </a:p>
          <a:p>
            <a:r>
              <a:rPr lang="es-ES" sz="2400" dirty="0">
                <a:solidFill>
                  <a:srgbClr val="FF0000"/>
                </a:solidFill>
                <a:latin typeface="icons"/>
              </a:rPr>
              <a:t>El 17,3% de estas agresiones procedían de alguien del </a:t>
            </a:r>
            <a:r>
              <a:rPr lang="es-ES" sz="2400" b="1" dirty="0">
                <a:solidFill>
                  <a:srgbClr val="FF0000"/>
                </a:solidFill>
                <a:latin typeface="icons"/>
              </a:rPr>
              <a:t>entorno laboral.</a:t>
            </a:r>
            <a:endParaRPr lang="es-ES" sz="2400" dirty="0">
              <a:solidFill>
                <a:srgbClr val="FF0000"/>
              </a:solidFill>
              <a:latin typeface="icons"/>
            </a:endParaRPr>
          </a:p>
          <a:p>
            <a:r>
              <a:rPr lang="es-ES" sz="2400" dirty="0">
                <a:solidFill>
                  <a:srgbClr val="000000"/>
                </a:solidFill>
                <a:latin typeface="icons"/>
              </a:rPr>
              <a:t>El 98,2% de los agresores por acoso sexual son </a:t>
            </a:r>
            <a:r>
              <a:rPr lang="es-ES" sz="2400" b="1" dirty="0">
                <a:solidFill>
                  <a:srgbClr val="000000"/>
                </a:solidFill>
                <a:latin typeface="icons"/>
              </a:rPr>
              <a:t>hombres</a:t>
            </a:r>
            <a:r>
              <a:rPr lang="es-ES" sz="2400" dirty="0">
                <a:solidFill>
                  <a:srgbClr val="000000"/>
                </a:solidFill>
                <a:latin typeface="icons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2053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CAB0A92D-53CF-48E2-82CB-91D2D6ED3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148" y="1097279"/>
            <a:ext cx="3038740" cy="26909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90000"/>
              </a:lnSpc>
            </a:pPr>
            <a:br>
              <a:rPr lang="es-ES" sz="3600" b="1" dirty="0">
                <a:latin typeface="icons"/>
              </a:rPr>
            </a:br>
            <a:r>
              <a:rPr lang="es-ES" sz="3600" b="1" dirty="0">
                <a:latin typeface="icons"/>
              </a:rPr>
              <a:t>Análisis estadístico</a:t>
            </a:r>
            <a:br>
              <a:rPr lang="es-ES" sz="3600" dirty="0">
                <a:latin typeface="icons"/>
              </a:rPr>
            </a:br>
            <a:endParaRPr lang="en-US" sz="3600" b="1" kern="12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7250" y="4415246"/>
            <a:ext cx="8986749" cy="2087795"/>
            <a:chOff x="143163" y="5763486"/>
            <a:chExt cx="11982332" cy="73955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50279" y="587829"/>
            <a:ext cx="4878975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C8D67B-3E09-4D01-A0CB-1757E1283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0279" y="587829"/>
            <a:ext cx="4809923" cy="550546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Impunidad</a:t>
            </a:r>
            <a:endParaRPr lang="es-ES" dirty="0">
              <a:solidFill>
                <a:srgbClr val="FF0000"/>
              </a:solidFill>
            </a:endParaRPr>
          </a:p>
          <a:p>
            <a:endParaRPr lang="es-ES" dirty="0"/>
          </a:p>
          <a:p>
            <a:r>
              <a:rPr lang="es-ES" dirty="0"/>
              <a:t>En nuestro país </a:t>
            </a:r>
            <a:r>
              <a:rPr lang="es-ES" b="1" dirty="0"/>
              <a:t>sólo se denuncia un 8% del acoso </a:t>
            </a:r>
            <a:r>
              <a:rPr lang="es-ES" b="1" u="sng" dirty="0"/>
              <a:t>laboral</a:t>
            </a:r>
            <a:r>
              <a:rPr lang="es-ES" dirty="0"/>
              <a:t>, lo que supone casi la mitad de la UE, cuya media está en el 14,9%.</a:t>
            </a:r>
          </a:p>
          <a:p>
            <a:pPr marL="0" indent="0">
              <a:buNone/>
            </a:pPr>
            <a:br>
              <a:rPr lang="es-ES" dirty="0"/>
            </a:br>
            <a:endParaRPr lang="es-ES" sz="2400" dirty="0">
              <a:solidFill>
                <a:srgbClr val="000000"/>
              </a:solidFill>
              <a:latin typeface="icons"/>
            </a:endParaRPr>
          </a:p>
        </p:txBody>
      </p:sp>
    </p:spTree>
    <p:extLst>
      <p:ext uri="{BB962C8B-B14F-4D97-AF65-F5344CB8AC3E}">
        <p14:creationId xmlns:p14="http://schemas.microsoft.com/office/powerpoint/2010/main" val="3690984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6DFE54C-0258-44D3-BC74-BDC232EE2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490" y="259491"/>
            <a:ext cx="7457037" cy="1153285"/>
          </a:xfrm>
        </p:spPr>
        <p:txBody>
          <a:bodyPr anchor="ctr">
            <a:normAutofit fontScale="90000"/>
          </a:bodyPr>
          <a:lstStyle/>
          <a:p>
            <a:r>
              <a:rPr lang="es-ES" sz="4200" b="1" dirty="0"/>
              <a:t>¡Recuerda!</a:t>
            </a:r>
            <a:br>
              <a:rPr lang="es-ES" sz="4200" dirty="0"/>
            </a:br>
            <a:endParaRPr lang="es-ES" sz="4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7DC8EF-818B-4756-ABBE-8AB464103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056" y="980728"/>
            <a:ext cx="7433168" cy="5976663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s-ES" sz="1400" dirty="0"/>
              <a:t>El acoso sexual forma parte e influye en las </a:t>
            </a:r>
            <a:r>
              <a:rPr lang="es-ES" sz="1400" b="1" dirty="0"/>
              <a:t>condiciones de trabajo</a:t>
            </a:r>
            <a:r>
              <a:rPr lang="es-ES" sz="1400" dirty="0"/>
              <a:t>. </a:t>
            </a:r>
          </a:p>
          <a:p>
            <a:pPr>
              <a:lnSpc>
                <a:spcPct val="90000"/>
              </a:lnSpc>
            </a:pPr>
            <a:endParaRPr lang="es-ES" sz="1400" dirty="0"/>
          </a:p>
          <a:p>
            <a:pPr>
              <a:lnSpc>
                <a:spcPct val="90000"/>
              </a:lnSpc>
            </a:pPr>
            <a:r>
              <a:rPr lang="es-ES" sz="1400" dirty="0"/>
              <a:t>Es uno de los </a:t>
            </a:r>
            <a:r>
              <a:rPr lang="es-ES" sz="1400" b="1" dirty="0"/>
              <a:t>factores de riesgo que aparecen en investigaciones de salud </a:t>
            </a:r>
            <a:r>
              <a:rPr lang="es-ES" sz="1400" dirty="0"/>
              <a:t>ocupacional que han contemplado el conjunto de condiciones de trabajo.</a:t>
            </a:r>
          </a:p>
          <a:p>
            <a:pPr>
              <a:lnSpc>
                <a:spcPct val="90000"/>
              </a:lnSpc>
            </a:pPr>
            <a:endParaRPr lang="es-ES" sz="1400" dirty="0"/>
          </a:p>
          <a:p>
            <a:pPr>
              <a:lnSpc>
                <a:spcPct val="90000"/>
              </a:lnSpc>
            </a:pPr>
            <a:r>
              <a:rPr lang="es-ES" sz="1400" dirty="0"/>
              <a:t>El acoso sexual tiene </a:t>
            </a:r>
            <a:r>
              <a:rPr lang="es-ES" sz="1400" b="1" dirty="0"/>
              <a:t>un impacto directo en la salud</a:t>
            </a:r>
            <a:r>
              <a:rPr lang="es-ES" sz="1400" dirty="0"/>
              <a:t>, con repercusiones:</a:t>
            </a:r>
          </a:p>
          <a:p>
            <a:pPr marL="0" indent="0">
              <a:lnSpc>
                <a:spcPct val="90000"/>
              </a:lnSpc>
              <a:buNone/>
            </a:pPr>
            <a:br>
              <a:rPr lang="es-ES" sz="1400" dirty="0"/>
            </a:br>
            <a:endParaRPr lang="es-ES" sz="1400" dirty="0"/>
          </a:p>
          <a:p>
            <a:pPr lvl="1">
              <a:lnSpc>
                <a:spcPct val="90000"/>
              </a:lnSpc>
            </a:pPr>
            <a:r>
              <a:rPr lang="es-ES" sz="1400" b="1" dirty="0"/>
              <a:t>Psíquicas: </a:t>
            </a:r>
            <a:r>
              <a:rPr lang="es-ES" sz="1400" dirty="0"/>
              <a:t>reacciones relacionadas con el estrés como traumas emocionales, ansiedad, depresión, estados de nerviosismo, sentimientos de baja autoestima.</a:t>
            </a:r>
            <a:br>
              <a:rPr lang="es-ES" sz="1400" dirty="0"/>
            </a:br>
            <a:endParaRPr lang="es-ES" sz="1400" dirty="0"/>
          </a:p>
          <a:p>
            <a:pPr lvl="1">
              <a:lnSpc>
                <a:spcPct val="90000"/>
              </a:lnSpc>
            </a:pPr>
            <a:r>
              <a:rPr lang="es-ES" sz="1400" b="1" dirty="0"/>
              <a:t>Físicas: </a:t>
            </a:r>
            <a:r>
              <a:rPr lang="es-ES" sz="1400" dirty="0"/>
              <a:t>trastornos del sueño, dolores de cabeza, problemas gastrointestinales, hipertensión.</a:t>
            </a:r>
            <a:br>
              <a:rPr lang="es-ES" sz="1400" dirty="0"/>
            </a:br>
            <a:endParaRPr lang="es-ES" sz="1400" dirty="0"/>
          </a:p>
          <a:p>
            <a:pPr>
              <a:lnSpc>
                <a:spcPct val="90000"/>
              </a:lnSpc>
            </a:pPr>
            <a:r>
              <a:rPr lang="es-ES" sz="1400" dirty="0"/>
              <a:t>El acoso sexual es una </a:t>
            </a:r>
            <a:r>
              <a:rPr lang="es-ES" sz="1400" b="1" dirty="0"/>
              <a:t>manifestación de relaciones de poder </a:t>
            </a:r>
            <a:r>
              <a:rPr lang="es-ES" sz="1400" dirty="0"/>
              <a:t>que afecta a mujeres en todos los niveles jerárquicos y tipos de trabajo. </a:t>
            </a:r>
          </a:p>
          <a:p>
            <a:pPr marL="0" indent="0">
              <a:lnSpc>
                <a:spcPct val="90000"/>
              </a:lnSpc>
              <a:buNone/>
            </a:pPr>
            <a:br>
              <a:rPr lang="es-ES" sz="1400" dirty="0"/>
            </a:br>
            <a:endParaRPr lang="es-ES" sz="1400" dirty="0"/>
          </a:p>
          <a:p>
            <a:pPr>
              <a:lnSpc>
                <a:spcPct val="90000"/>
              </a:lnSpc>
            </a:pPr>
            <a:r>
              <a:rPr lang="es-ES" sz="1400" dirty="0"/>
              <a:t>Las mujeres están más expuestas porque se encuentran en </a:t>
            </a:r>
            <a:r>
              <a:rPr lang="es-ES" sz="1400" b="1" dirty="0"/>
              <a:t>posiciones más vulnerables </a:t>
            </a:r>
            <a:r>
              <a:rPr lang="es-ES" sz="1400" dirty="0"/>
              <a:t>y precarias.</a:t>
            </a:r>
          </a:p>
          <a:p>
            <a:pPr>
              <a:lnSpc>
                <a:spcPct val="90000"/>
              </a:lnSpc>
            </a:pPr>
            <a:r>
              <a:rPr lang="es-ES" sz="1400" dirty="0"/>
              <a:t>También pueden ser víctimas cuando se las percibe como </a:t>
            </a:r>
            <a:r>
              <a:rPr lang="es-ES" sz="1400" b="1" dirty="0"/>
              <a:t>competidoras por el poder.</a:t>
            </a:r>
          </a:p>
          <a:p>
            <a:pPr>
              <a:lnSpc>
                <a:spcPct val="90000"/>
              </a:lnSpc>
            </a:pPr>
            <a:endParaRPr lang="es-ES" sz="14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356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8AF5477B-130C-4A8F-8AB3-437B8191FB72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1086548" y="2090172"/>
            <a:ext cx="668287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Protocolo de actuación contra el acoso sexual y por razón de sexo </a:t>
            </a:r>
            <a:br>
              <a:rPr kumimoji="0" lang="es-ES" altLang="es-E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s-ES" altLang="es-E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en el ámbito laboral sanitario </a:t>
            </a:r>
            <a:br>
              <a:rPr kumimoji="0" lang="es-ES" altLang="es-E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s-ES" altLang="es-E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de la Conselleria de Sanitat Universal i Salut Pública</a:t>
            </a:r>
            <a:endParaRPr kumimoji="0" lang="es-ES" altLang="es-E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kumimoji="0" lang="es-ES" altLang="es-E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8975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29DE67D-67A5-4763-A4BC-D5D23BF86D0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22916" y="613954"/>
            <a:ext cx="7457037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1. </a:t>
            </a:r>
            <a:r>
              <a:rPr lang="en-US" sz="4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Ámbito</a:t>
            </a:r>
            <a:r>
              <a:rPr lang="en-US" sz="4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4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actuación</a:t>
            </a:r>
            <a:br>
              <a:rPr lang="en-US" sz="4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5CEB14-137F-4FF9-9A9B-B8D4DA51450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22916" y="1890057"/>
            <a:ext cx="7731579" cy="4719661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400" b="1" dirty="0"/>
              <a:t>Personal que </a:t>
            </a:r>
            <a:r>
              <a:rPr lang="en-US" sz="1400" b="1" dirty="0" err="1"/>
              <a:t>presta</a:t>
            </a:r>
            <a:r>
              <a:rPr lang="en-US" sz="1400" b="1" dirty="0"/>
              <a:t> </a:t>
            </a:r>
            <a:r>
              <a:rPr lang="en-US" sz="1400" b="1" dirty="0" err="1"/>
              <a:t>servicio</a:t>
            </a:r>
            <a:r>
              <a:rPr lang="en-US" sz="1400" b="1" dirty="0"/>
              <a:t> </a:t>
            </a:r>
            <a:r>
              <a:rPr lang="en-US" sz="1400" b="1" dirty="0" err="1"/>
              <a:t>en</a:t>
            </a:r>
            <a:r>
              <a:rPr lang="en-US" sz="1400" b="1" dirty="0"/>
              <a:t> las </a:t>
            </a:r>
            <a:r>
              <a:rPr lang="en-US" sz="1400" b="1" dirty="0" err="1"/>
              <a:t>Instituciones</a:t>
            </a:r>
            <a:r>
              <a:rPr lang="en-US" sz="1400" b="1" dirty="0"/>
              <a:t> </a:t>
            </a:r>
            <a:r>
              <a:rPr lang="en-US" sz="1400" b="1" dirty="0" err="1"/>
              <a:t>Sanitarias</a:t>
            </a:r>
            <a:r>
              <a:rPr lang="en-US" sz="1400" b="1" dirty="0"/>
              <a:t> de la </a:t>
            </a:r>
            <a:r>
              <a:rPr lang="en-US" sz="1400" b="1" dirty="0" err="1"/>
              <a:t>Conselleria</a:t>
            </a:r>
            <a:r>
              <a:rPr lang="en-US" sz="1400" b="1" dirty="0"/>
              <a:t> de Sanitat Universal i Salut Pública</a:t>
            </a:r>
            <a:r>
              <a:rPr lang="en-US" sz="1400" dirty="0"/>
              <a:t> (</a:t>
            </a:r>
            <a:r>
              <a:rPr lang="en-US" sz="1400" dirty="0" err="1"/>
              <a:t>en</a:t>
            </a:r>
            <a:r>
              <a:rPr lang="en-US" sz="1400" dirty="0"/>
              <a:t> </a:t>
            </a:r>
            <a:r>
              <a:rPr lang="en-US" sz="1400" dirty="0" err="1"/>
              <a:t>adelante</a:t>
            </a:r>
            <a:r>
              <a:rPr lang="en-US" sz="1400" dirty="0"/>
              <a:t> CSUSP) </a:t>
            </a:r>
            <a:r>
              <a:rPr lang="en-US" sz="1400" dirty="0" err="1"/>
              <a:t>independientemente</a:t>
            </a:r>
            <a:r>
              <a:rPr lang="en-US" sz="1400" dirty="0"/>
              <a:t> de </a:t>
            </a:r>
            <a:r>
              <a:rPr lang="en-US" sz="1400" dirty="0" err="1"/>
              <a:t>cual</a:t>
            </a:r>
            <a:r>
              <a:rPr lang="en-US" sz="1400" dirty="0"/>
              <a:t> sea </a:t>
            </a:r>
            <a:r>
              <a:rPr lang="en-US" sz="1400" dirty="0" err="1"/>
              <a:t>su</a:t>
            </a:r>
            <a:r>
              <a:rPr lang="en-US" sz="1400" dirty="0"/>
              <a:t> </a:t>
            </a:r>
            <a:r>
              <a:rPr lang="en-US" sz="1400" dirty="0" err="1"/>
              <a:t>relación</a:t>
            </a:r>
            <a:r>
              <a:rPr lang="en-US" sz="1400" dirty="0"/>
              <a:t> </a:t>
            </a:r>
            <a:r>
              <a:rPr lang="en-US" sz="1400" dirty="0" err="1"/>
              <a:t>jurídica</a:t>
            </a:r>
            <a:r>
              <a:rPr lang="en-US" sz="1400" dirty="0"/>
              <a:t>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400" dirty="0"/>
              <a:t> </a:t>
            </a:r>
          </a:p>
          <a:p>
            <a:pPr marL="514350" lvl="0" indent="-228600">
              <a:lnSpc>
                <a:spcPct val="90000"/>
              </a:lnSpc>
            </a:pPr>
            <a:r>
              <a:rPr lang="en-US" sz="1400" dirty="0"/>
              <a:t>Las </a:t>
            </a:r>
            <a:r>
              <a:rPr lang="en-US" sz="1400" b="1" dirty="0" err="1"/>
              <a:t>empresas</a:t>
            </a:r>
            <a:r>
              <a:rPr lang="en-US" sz="1400" b="1" dirty="0"/>
              <a:t> </a:t>
            </a:r>
            <a:r>
              <a:rPr lang="en-US" sz="1400" b="1" dirty="0" err="1"/>
              <a:t>externas</a:t>
            </a:r>
            <a:r>
              <a:rPr lang="en-US" sz="1400" dirty="0"/>
              <a:t> </a:t>
            </a:r>
            <a:r>
              <a:rPr lang="en-US" sz="1400" dirty="0" err="1"/>
              <a:t>contratadas</a:t>
            </a:r>
            <a:r>
              <a:rPr lang="en-US" sz="1400" dirty="0"/>
              <a:t> por la CSUSP. Dos </a:t>
            </a:r>
            <a:r>
              <a:rPr lang="en-US" sz="1400" dirty="0" err="1"/>
              <a:t>situaciones</a:t>
            </a:r>
            <a:r>
              <a:rPr lang="en-US" sz="1400" dirty="0"/>
              <a:t>: </a:t>
            </a:r>
          </a:p>
          <a:p>
            <a:pPr marL="514350" lvl="0" indent="-228600">
              <a:lnSpc>
                <a:spcPct val="90000"/>
              </a:lnSpc>
            </a:pPr>
            <a:endParaRPr lang="en-US" sz="1400" dirty="0"/>
          </a:p>
          <a:p>
            <a:pPr lvl="2">
              <a:lnSpc>
                <a:spcPct val="90000"/>
              </a:lnSpc>
            </a:pPr>
            <a:r>
              <a:rPr lang="en-US" sz="1400" b="1" dirty="0" err="1"/>
              <a:t>Situación</a:t>
            </a:r>
            <a:r>
              <a:rPr lang="en-US" sz="1400" b="1" dirty="0"/>
              <a:t> de </a:t>
            </a:r>
            <a:r>
              <a:rPr lang="en-US" sz="1400" b="1" dirty="0" err="1"/>
              <a:t>acoso</a:t>
            </a:r>
            <a:r>
              <a:rPr lang="en-US" sz="1400" b="1" dirty="0"/>
              <a:t> de una persona </a:t>
            </a:r>
            <a:r>
              <a:rPr lang="en-US" sz="1400" b="1" dirty="0" err="1"/>
              <a:t>trabajadora</a:t>
            </a:r>
            <a:r>
              <a:rPr lang="en-US" sz="1400" b="1" dirty="0"/>
              <a:t> de la </a:t>
            </a:r>
            <a:r>
              <a:rPr lang="en-US" sz="1400" b="1" dirty="0" err="1"/>
              <a:t>conselleria</a:t>
            </a:r>
            <a:r>
              <a:rPr lang="en-US" sz="1400" b="1" dirty="0"/>
              <a:t> </a:t>
            </a:r>
            <a:r>
              <a:rPr lang="en-US" sz="1400" b="1" dirty="0" err="1"/>
              <a:t>hacia</a:t>
            </a:r>
            <a:r>
              <a:rPr lang="en-US" sz="1400" b="1" dirty="0"/>
              <a:t> </a:t>
            </a:r>
            <a:r>
              <a:rPr lang="en-US" sz="1400" b="1" dirty="0" err="1"/>
              <a:t>otra</a:t>
            </a:r>
            <a:r>
              <a:rPr lang="en-US" sz="1400" b="1" dirty="0"/>
              <a:t> persona de la </a:t>
            </a:r>
            <a:r>
              <a:rPr lang="en-US" sz="1400" b="1" dirty="0" err="1"/>
              <a:t>empresa</a:t>
            </a:r>
            <a:r>
              <a:rPr lang="en-US" sz="1400" b="1" dirty="0"/>
              <a:t> externa</a:t>
            </a:r>
            <a:r>
              <a:rPr lang="en-US" sz="1400" dirty="0"/>
              <a:t>, la </a:t>
            </a:r>
            <a:r>
              <a:rPr lang="en-US" sz="1400" dirty="0" err="1"/>
              <a:t>víctima</a:t>
            </a:r>
            <a:r>
              <a:rPr lang="en-US" sz="1400" dirty="0"/>
              <a:t> </a:t>
            </a:r>
            <a:r>
              <a:rPr lang="en-US" sz="1400" dirty="0" err="1"/>
              <a:t>deberá</a:t>
            </a:r>
            <a:r>
              <a:rPr lang="en-US" sz="1400" dirty="0"/>
              <a:t> </a:t>
            </a:r>
            <a:r>
              <a:rPr lang="en-US" sz="1400" dirty="0" err="1"/>
              <a:t>comunicar</a:t>
            </a:r>
            <a:r>
              <a:rPr lang="en-US" sz="1400" dirty="0"/>
              <a:t> los </a:t>
            </a:r>
            <a:r>
              <a:rPr lang="en-US" sz="1400" dirty="0" err="1"/>
              <a:t>hechos</a:t>
            </a:r>
            <a:r>
              <a:rPr lang="en-US" sz="1400" dirty="0"/>
              <a:t> a </a:t>
            </a:r>
            <a:r>
              <a:rPr lang="en-US" sz="1400" dirty="0" err="1"/>
              <a:t>su</a:t>
            </a:r>
            <a:r>
              <a:rPr lang="en-US" sz="1400" dirty="0"/>
              <a:t> </a:t>
            </a:r>
            <a:r>
              <a:rPr lang="en-US" sz="1400" dirty="0" err="1"/>
              <a:t>empresa</a:t>
            </a:r>
            <a:r>
              <a:rPr lang="en-US" sz="1400" dirty="0"/>
              <a:t> y </a:t>
            </a:r>
            <a:r>
              <a:rPr lang="en-US" sz="1400" dirty="0" err="1"/>
              <a:t>esta</a:t>
            </a:r>
            <a:r>
              <a:rPr lang="en-US" sz="1400" dirty="0"/>
              <a:t> lo </a:t>
            </a:r>
            <a:r>
              <a:rPr lang="en-US" sz="1400" dirty="0" err="1"/>
              <a:t>comunicará</a:t>
            </a:r>
            <a:r>
              <a:rPr lang="en-US" sz="1400" dirty="0"/>
              <a:t> a la </a:t>
            </a:r>
            <a:r>
              <a:rPr lang="en-US" sz="1400" dirty="0" err="1"/>
              <a:t>conselleria</a:t>
            </a:r>
            <a:r>
              <a:rPr lang="en-US" sz="1400" dirty="0"/>
              <a:t> para que se </a:t>
            </a:r>
            <a:r>
              <a:rPr lang="en-US" sz="1400" dirty="0" err="1"/>
              <a:t>apliquen</a:t>
            </a:r>
            <a:r>
              <a:rPr lang="en-US" sz="1400" dirty="0"/>
              <a:t> las </a:t>
            </a:r>
            <a:r>
              <a:rPr lang="en-US" sz="1400" dirty="0" err="1"/>
              <a:t>medidas</a:t>
            </a:r>
            <a:r>
              <a:rPr lang="en-US" sz="1400" dirty="0"/>
              <a:t> </a:t>
            </a:r>
            <a:r>
              <a:rPr lang="en-US" sz="1400" dirty="0" err="1"/>
              <a:t>contempladas</a:t>
            </a:r>
            <a:r>
              <a:rPr lang="en-US" sz="1400" dirty="0"/>
              <a:t> </a:t>
            </a:r>
            <a:r>
              <a:rPr lang="en-US" sz="1400" dirty="0" err="1"/>
              <a:t>en</a:t>
            </a:r>
            <a:r>
              <a:rPr lang="en-US" sz="1400" dirty="0"/>
              <a:t> el </a:t>
            </a:r>
            <a:r>
              <a:rPr lang="en-US" sz="1400" dirty="0" err="1"/>
              <a:t>protocolo</a:t>
            </a:r>
            <a:r>
              <a:rPr lang="en-US" sz="1400" dirty="0"/>
              <a:t>. </a:t>
            </a:r>
          </a:p>
          <a:p>
            <a:pPr marL="685800" lvl="2" indent="0">
              <a:lnSpc>
                <a:spcPct val="90000"/>
              </a:lnSpc>
              <a:buNone/>
            </a:pPr>
            <a:r>
              <a:rPr lang="en-US" sz="1400" dirty="0"/>
              <a:t> </a:t>
            </a:r>
          </a:p>
          <a:p>
            <a:pPr lvl="2">
              <a:lnSpc>
                <a:spcPct val="90000"/>
              </a:lnSpc>
            </a:pPr>
            <a:r>
              <a:rPr lang="en-US" sz="1400" b="1" dirty="0" err="1"/>
              <a:t>Situación</a:t>
            </a:r>
            <a:r>
              <a:rPr lang="en-US" sz="1400" b="1" dirty="0"/>
              <a:t> de </a:t>
            </a:r>
            <a:r>
              <a:rPr lang="en-US" sz="1400" b="1" dirty="0" err="1"/>
              <a:t>acoso</a:t>
            </a:r>
            <a:r>
              <a:rPr lang="en-US" sz="1400" b="1" dirty="0"/>
              <a:t> de una persona </a:t>
            </a:r>
            <a:r>
              <a:rPr lang="en-US" sz="1400" b="1" dirty="0" err="1"/>
              <a:t>trabajadora</a:t>
            </a:r>
            <a:r>
              <a:rPr lang="en-US" sz="1400" b="1" dirty="0"/>
              <a:t> de la </a:t>
            </a:r>
            <a:r>
              <a:rPr lang="en-US" sz="1400" b="1" dirty="0" err="1"/>
              <a:t>empresa</a:t>
            </a:r>
            <a:r>
              <a:rPr lang="en-US" sz="1400" b="1" dirty="0"/>
              <a:t> externa </a:t>
            </a:r>
            <a:r>
              <a:rPr lang="en-US" sz="1400" b="1" dirty="0" err="1"/>
              <a:t>hacia</a:t>
            </a:r>
            <a:r>
              <a:rPr lang="en-US" sz="1400" b="1" dirty="0"/>
              <a:t> </a:t>
            </a:r>
            <a:r>
              <a:rPr lang="en-US" sz="1400" b="1" dirty="0" err="1"/>
              <a:t>otra</a:t>
            </a:r>
            <a:r>
              <a:rPr lang="en-US" sz="1400" b="1" dirty="0"/>
              <a:t> persona de la </a:t>
            </a:r>
            <a:r>
              <a:rPr lang="en-US" sz="1400" b="1" dirty="0" err="1"/>
              <a:t>conselleria</a:t>
            </a:r>
            <a:r>
              <a:rPr lang="en-US" sz="1400" dirty="0"/>
              <a:t>, la </a:t>
            </a:r>
            <a:r>
              <a:rPr lang="en-US" sz="1400" dirty="0" err="1"/>
              <a:t>víctima</a:t>
            </a:r>
            <a:r>
              <a:rPr lang="en-US" sz="1400" dirty="0"/>
              <a:t> </a:t>
            </a:r>
            <a:r>
              <a:rPr lang="en-US" sz="1400" dirty="0" err="1"/>
              <a:t>comunicará</a:t>
            </a:r>
            <a:r>
              <a:rPr lang="en-US" sz="1400" dirty="0"/>
              <a:t> los </a:t>
            </a:r>
            <a:r>
              <a:rPr lang="en-US" sz="1400" dirty="0" err="1"/>
              <a:t>hechos</a:t>
            </a:r>
            <a:r>
              <a:rPr lang="en-US" sz="1400" dirty="0"/>
              <a:t> </a:t>
            </a:r>
            <a:r>
              <a:rPr lang="en-US" sz="1400" dirty="0" err="1"/>
              <a:t>según</a:t>
            </a:r>
            <a:r>
              <a:rPr lang="en-US" sz="1400" dirty="0"/>
              <a:t> se </a:t>
            </a:r>
            <a:r>
              <a:rPr lang="en-US" sz="1400" dirty="0" err="1"/>
              <a:t>establece</a:t>
            </a:r>
            <a:r>
              <a:rPr lang="en-US" sz="1400" dirty="0"/>
              <a:t> </a:t>
            </a:r>
            <a:r>
              <a:rPr lang="en-US" sz="1400" dirty="0" err="1"/>
              <a:t>en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dirty="0" err="1"/>
              <a:t>protocolo</a:t>
            </a:r>
            <a:r>
              <a:rPr lang="en-US" sz="1400" dirty="0"/>
              <a:t>, la </a:t>
            </a:r>
            <a:r>
              <a:rPr lang="en-US" sz="1400" dirty="0" err="1"/>
              <a:t>conselleria</a:t>
            </a:r>
            <a:r>
              <a:rPr lang="en-US" sz="1400" dirty="0"/>
              <a:t> </a:t>
            </a:r>
            <a:r>
              <a:rPr lang="en-US" sz="1400" dirty="0" err="1"/>
              <a:t>adoptará</a:t>
            </a:r>
            <a:r>
              <a:rPr lang="en-US" sz="1400" dirty="0"/>
              <a:t> </a:t>
            </a:r>
            <a:r>
              <a:rPr lang="en-US" sz="1400" dirty="0" err="1"/>
              <a:t>cuantas</a:t>
            </a:r>
            <a:r>
              <a:rPr lang="en-US" sz="1400" dirty="0"/>
              <a:t> </a:t>
            </a:r>
            <a:r>
              <a:rPr lang="en-US" sz="1400" dirty="0" err="1"/>
              <a:t>medidas</a:t>
            </a:r>
            <a:r>
              <a:rPr lang="en-US" sz="1400" dirty="0"/>
              <a:t> </a:t>
            </a:r>
            <a:r>
              <a:rPr lang="en-US" sz="1400" dirty="0" err="1"/>
              <a:t>sean</a:t>
            </a:r>
            <a:r>
              <a:rPr lang="en-US" sz="1400" dirty="0"/>
              <a:t> </a:t>
            </a:r>
            <a:r>
              <a:rPr lang="en-US" sz="1400" dirty="0" err="1"/>
              <a:t>necesarias</a:t>
            </a:r>
            <a:r>
              <a:rPr lang="en-US" sz="1400" dirty="0"/>
              <a:t> para </a:t>
            </a:r>
            <a:r>
              <a:rPr lang="en-US" sz="1400" dirty="0" err="1"/>
              <a:t>proteger</a:t>
            </a:r>
            <a:r>
              <a:rPr lang="en-US" sz="1400" dirty="0"/>
              <a:t> a la </a:t>
            </a:r>
            <a:r>
              <a:rPr lang="en-US" sz="1400" dirty="0" err="1"/>
              <a:t>víctima</a:t>
            </a:r>
            <a:r>
              <a:rPr lang="en-US" sz="1400" dirty="0"/>
              <a:t>  y </a:t>
            </a:r>
            <a:r>
              <a:rPr lang="en-US" sz="1400" dirty="0" err="1"/>
              <a:t>dará</a:t>
            </a:r>
            <a:r>
              <a:rPr lang="en-US" sz="1400" dirty="0"/>
              <a:t> </a:t>
            </a:r>
            <a:r>
              <a:rPr lang="en-US" sz="1400" dirty="0" err="1"/>
              <a:t>cuenta</a:t>
            </a:r>
            <a:r>
              <a:rPr lang="en-US" sz="1400" dirty="0"/>
              <a:t> de los </a:t>
            </a:r>
            <a:r>
              <a:rPr lang="en-US" sz="1400" dirty="0" err="1"/>
              <a:t>hechos</a:t>
            </a:r>
            <a:r>
              <a:rPr lang="en-US" sz="1400" dirty="0"/>
              <a:t> a la </a:t>
            </a:r>
            <a:r>
              <a:rPr lang="en-US" sz="1400" dirty="0" err="1"/>
              <a:t>empresa</a:t>
            </a:r>
            <a:r>
              <a:rPr lang="en-US" sz="1400" dirty="0"/>
              <a:t>. </a:t>
            </a:r>
          </a:p>
          <a:p>
            <a:pPr lvl="2">
              <a:lnSpc>
                <a:spcPct val="90000"/>
              </a:lnSpc>
            </a:pPr>
            <a:endParaRPr lang="en-US" sz="14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400" dirty="0"/>
              <a:t>Si el </a:t>
            </a:r>
            <a:r>
              <a:rPr lang="en-US" sz="1400" dirty="0" err="1"/>
              <a:t>acoso</a:t>
            </a:r>
            <a:r>
              <a:rPr lang="en-US" sz="1400" dirty="0"/>
              <a:t> es </a:t>
            </a:r>
            <a:r>
              <a:rPr lang="en-US" sz="1400" dirty="0" err="1"/>
              <a:t>hacia</a:t>
            </a:r>
            <a:r>
              <a:rPr lang="en-US" sz="1400" dirty="0"/>
              <a:t> una </a:t>
            </a:r>
            <a:r>
              <a:rPr lang="en-US" sz="1400" b="1" dirty="0"/>
              <a:t>persona </a:t>
            </a:r>
            <a:r>
              <a:rPr lang="en-US" sz="1400" b="1" dirty="0" err="1"/>
              <a:t>usuaria</a:t>
            </a:r>
            <a:r>
              <a:rPr lang="en-US" sz="1400" b="1" dirty="0"/>
              <a:t> de los </a:t>
            </a:r>
            <a:r>
              <a:rPr lang="en-US" sz="1400" b="1" dirty="0" err="1"/>
              <a:t>servicios</a:t>
            </a:r>
            <a:r>
              <a:rPr lang="en-US" sz="1400" b="1" dirty="0"/>
              <a:t> </a:t>
            </a:r>
            <a:r>
              <a:rPr lang="en-US" sz="1400" b="1" dirty="0" err="1"/>
              <a:t>sanitarios</a:t>
            </a:r>
            <a:r>
              <a:rPr lang="en-US" sz="1400" dirty="0"/>
              <a:t>, se </a:t>
            </a:r>
            <a:r>
              <a:rPr lang="en-US" sz="1400" dirty="0" err="1"/>
              <a:t>podrán</a:t>
            </a:r>
            <a:r>
              <a:rPr lang="en-US" sz="1400" dirty="0"/>
              <a:t> </a:t>
            </a:r>
            <a:r>
              <a:rPr lang="en-US" sz="1400" dirty="0" err="1"/>
              <a:t>comunicar</a:t>
            </a:r>
            <a:r>
              <a:rPr lang="en-US" sz="1400" dirty="0"/>
              <a:t> los </a:t>
            </a:r>
            <a:r>
              <a:rPr lang="en-US" sz="1400" dirty="0" err="1"/>
              <a:t>hechos</a:t>
            </a:r>
            <a:r>
              <a:rPr lang="en-US" sz="1400" dirty="0"/>
              <a:t> a </a:t>
            </a:r>
            <a:r>
              <a:rPr lang="en-US" sz="1400" dirty="0" err="1"/>
              <a:t>través</a:t>
            </a:r>
            <a:r>
              <a:rPr lang="en-US" sz="1400" dirty="0"/>
              <a:t> de una </a:t>
            </a:r>
            <a:r>
              <a:rPr lang="en-US" sz="1400" dirty="0" err="1"/>
              <a:t>queja</a:t>
            </a:r>
            <a:r>
              <a:rPr lang="en-US" sz="1400" dirty="0"/>
              <a:t> por </a:t>
            </a:r>
            <a:r>
              <a:rPr lang="en-US" sz="1400" dirty="0" err="1"/>
              <a:t>escrito</a:t>
            </a:r>
            <a:r>
              <a:rPr lang="en-US" sz="1400" dirty="0"/>
              <a:t> </a:t>
            </a:r>
            <a:r>
              <a:rPr lang="en-US" sz="1400" dirty="0" err="1"/>
              <a:t>activándose</a:t>
            </a:r>
            <a:r>
              <a:rPr lang="en-US" sz="1400" dirty="0"/>
              <a:t> las </a:t>
            </a:r>
            <a:r>
              <a:rPr lang="en-US" sz="1400" dirty="0" err="1"/>
              <a:t>investigaciones</a:t>
            </a:r>
            <a:r>
              <a:rPr lang="en-US" sz="1400" dirty="0"/>
              <a:t> </a:t>
            </a:r>
            <a:r>
              <a:rPr lang="en-US" sz="1400" dirty="0" err="1"/>
              <a:t>oportunas</a:t>
            </a:r>
            <a:r>
              <a:rPr lang="en-US" sz="1400" dirty="0"/>
              <a:t>.</a:t>
            </a:r>
          </a:p>
          <a:p>
            <a:pPr marL="0" indent="0">
              <a:lnSpc>
                <a:spcPct val="90000"/>
              </a:lnSpc>
              <a:buNone/>
            </a:pPr>
            <a:endParaRPr lang="en-US" sz="1400" b="1" dirty="0"/>
          </a:p>
          <a:p>
            <a:pPr>
              <a:lnSpc>
                <a:spcPct val="90000"/>
              </a:lnSpc>
            </a:pPr>
            <a:r>
              <a:rPr lang="en-US" sz="1400" b="1" dirty="0"/>
              <a:t>Si </a:t>
            </a:r>
            <a:r>
              <a:rPr lang="en-US" sz="1400" b="1" dirty="0" err="1"/>
              <a:t>quien</a:t>
            </a:r>
            <a:r>
              <a:rPr lang="en-US" sz="1400" b="1" dirty="0"/>
              <a:t> produce el </a:t>
            </a:r>
            <a:r>
              <a:rPr lang="en-US" sz="1400" b="1" dirty="0" err="1"/>
              <a:t>acoso</a:t>
            </a:r>
            <a:r>
              <a:rPr lang="en-US" sz="1400" b="1" dirty="0"/>
              <a:t> es una persona </a:t>
            </a:r>
            <a:r>
              <a:rPr lang="en-US" sz="1400" b="1" dirty="0" err="1"/>
              <a:t>usuaria</a:t>
            </a:r>
            <a:r>
              <a:rPr lang="en-US" sz="1400" dirty="0"/>
              <a:t> se </a:t>
            </a:r>
            <a:r>
              <a:rPr lang="en-US" sz="1400" dirty="0" err="1"/>
              <a:t>activará</a:t>
            </a:r>
            <a:r>
              <a:rPr lang="en-US" sz="1400" dirty="0"/>
              <a:t> el </a:t>
            </a:r>
            <a:r>
              <a:rPr lang="en-US" sz="1400" i="1" dirty="0"/>
              <a:t>Plan integral de </a:t>
            </a:r>
            <a:r>
              <a:rPr lang="en-US" sz="1400" i="1" dirty="0" err="1"/>
              <a:t>prevención</a:t>
            </a:r>
            <a:r>
              <a:rPr lang="en-US" sz="1400" i="1" dirty="0"/>
              <a:t> de las </a:t>
            </a:r>
            <a:r>
              <a:rPr lang="en-US" sz="1400" i="1" dirty="0" err="1"/>
              <a:t>agresiones</a:t>
            </a:r>
            <a:r>
              <a:rPr lang="en-US" sz="1400" i="1" dirty="0"/>
              <a:t> en el </a:t>
            </a:r>
            <a:r>
              <a:rPr lang="en-US" sz="1400" i="1" dirty="0" err="1"/>
              <a:t>entorno</a:t>
            </a:r>
            <a:r>
              <a:rPr lang="en-US" sz="1400" i="1" dirty="0"/>
              <a:t> </a:t>
            </a:r>
            <a:r>
              <a:rPr lang="en-US" sz="1400" i="1" dirty="0" err="1"/>
              <a:t>sanitario</a:t>
            </a:r>
            <a:r>
              <a:rPr lang="en-US" sz="1400" i="1" dirty="0"/>
              <a:t>.</a:t>
            </a:r>
            <a:endParaRPr lang="en-US" sz="1400" dirty="0"/>
          </a:p>
          <a:p>
            <a:pPr indent="-228600">
              <a:lnSpc>
                <a:spcPct val="90000"/>
              </a:lnSpc>
            </a:pPr>
            <a:endParaRPr lang="en-US" sz="14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9730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1922</Words>
  <Application>Microsoft Office PowerPoint</Application>
  <PresentationFormat>Presentación en pantalla (4:3)</PresentationFormat>
  <Paragraphs>238</Paragraphs>
  <Slides>30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Arial</vt:lpstr>
      <vt:lpstr>Calibri</vt:lpstr>
      <vt:lpstr>icons</vt:lpstr>
      <vt:lpstr>Tema de Office</vt:lpstr>
      <vt:lpstr>Protocolo de actuación contra el acoso sexual y por razón de sexo  en el ámbito laboral sanitario  de la Conselleria de Sanitat Universal i Salut Pública      </vt:lpstr>
      <vt:lpstr>Presentación de PowerPoint</vt:lpstr>
      <vt:lpstr>Datos Plan de Igualdad Servicio Aragonés de Salud (2018)</vt:lpstr>
      <vt:lpstr>Datos Plan de Igualdad Servicio Aragonés de Salud (2018)</vt:lpstr>
      <vt:lpstr> Análisis estadístico </vt:lpstr>
      <vt:lpstr> Análisis estadístico </vt:lpstr>
      <vt:lpstr>¡Recuerda! </vt:lpstr>
      <vt:lpstr>Protocolo de actuación contra el acoso sexual y por razón de sexo  en el ámbito laboral sanitario  de la Conselleria de Sanitat Universal i Salut Pública      </vt:lpstr>
      <vt:lpstr>1. Ámbito de actuación </vt:lpstr>
      <vt:lpstr>2. Objetivos</vt:lpstr>
      <vt:lpstr>3. Principios de actuación y       garantía</vt:lpstr>
      <vt:lpstr>4. Definiciones</vt:lpstr>
      <vt:lpstr>4. Definiciones</vt:lpstr>
      <vt:lpstr>4. Definiciones</vt:lpstr>
      <vt:lpstr>4. Definiciones</vt:lpstr>
      <vt:lpstr>4. Definiciones</vt:lpstr>
      <vt:lpstr>4. Definiciones</vt:lpstr>
      <vt:lpstr>5. Procedimiento de actuación</vt:lpstr>
      <vt:lpstr> 5.1. Cuestiones generales. Cont. </vt:lpstr>
      <vt:lpstr>5.2. Intervinientes en el procedimiento. </vt:lpstr>
      <vt:lpstr>5.3. Comunicación de los hechos </vt:lpstr>
      <vt:lpstr>Presentación de PowerPoint</vt:lpstr>
      <vt:lpstr>5.4. Investigación de los hechos.            Plazo máximo de resolución, 15 días hábiles  </vt:lpstr>
      <vt:lpstr>Presentación de PowerPoint</vt:lpstr>
      <vt:lpstr>5.5. Circunstancias agravantes </vt:lpstr>
      <vt:lpstr>6. Responsabilidad disciplinaria.         Plazo máximo para resolver, 12 meses </vt:lpstr>
      <vt:lpstr>7. Medidas preventivas</vt:lpstr>
      <vt:lpstr>7. Medidas preventivas</vt:lpstr>
      <vt:lpstr>7. Medidas preventivas</vt:lpstr>
      <vt:lpstr>8. Seguimiento y evaluación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Protocolo de actuación contra el acoso sexual y por razón de sexo  en el ámbito laboral sanitario  de la Conselleria de Sanitat Universal i Salut Pública</dc:title>
  <dc:creator>PALMIRA MUÑOZ MUÑOZ</dc:creator>
  <cp:lastModifiedBy>PALMIRA MUÑOZ MUÑOZ</cp:lastModifiedBy>
  <cp:revision>6</cp:revision>
  <dcterms:created xsi:type="dcterms:W3CDTF">2021-05-26T08:50:22Z</dcterms:created>
  <dcterms:modified xsi:type="dcterms:W3CDTF">2021-06-29T07:26:46Z</dcterms:modified>
</cp:coreProperties>
</file>