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29"/>
  </p:notesMasterIdLst>
  <p:sldIdLst>
    <p:sldId id="256" r:id="rId4"/>
    <p:sldId id="307" r:id="rId5"/>
    <p:sldId id="316" r:id="rId6"/>
    <p:sldId id="264" r:id="rId7"/>
    <p:sldId id="282" r:id="rId8"/>
    <p:sldId id="287" r:id="rId9"/>
    <p:sldId id="288" r:id="rId10"/>
    <p:sldId id="293" r:id="rId11"/>
    <p:sldId id="289" r:id="rId12"/>
    <p:sldId id="290" r:id="rId13"/>
    <p:sldId id="294" r:id="rId14"/>
    <p:sldId id="295" r:id="rId15"/>
    <p:sldId id="296" r:id="rId16"/>
    <p:sldId id="297" r:id="rId17"/>
    <p:sldId id="308" r:id="rId18"/>
    <p:sldId id="298" r:id="rId19"/>
    <p:sldId id="299" r:id="rId20"/>
    <p:sldId id="300" r:id="rId21"/>
    <p:sldId id="306" r:id="rId22"/>
    <p:sldId id="301" r:id="rId23"/>
    <p:sldId id="302" r:id="rId24"/>
    <p:sldId id="303" r:id="rId25"/>
    <p:sldId id="309" r:id="rId26"/>
    <p:sldId id="318" r:id="rId27"/>
    <p:sldId id="277" r:id="rId28"/>
  </p:sldIdLst>
  <p:sldSz cx="9144000" cy="6858000" type="screen4x3"/>
  <p:notesSz cx="6797675" cy="987266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53" autoAdjust="0"/>
  </p:normalViewPr>
  <p:slideViewPr>
    <p:cSldViewPr>
      <p:cViewPr varScale="1">
        <p:scale>
          <a:sx n="73" d="100"/>
          <a:sy n="73" d="100"/>
        </p:scale>
        <p:origin x="44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CC1BFD-A46E-48E6-9943-200A306CE06B}"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ca-ES"/>
        </a:p>
      </dgm:t>
    </dgm:pt>
    <dgm:pt modelId="{8E4F3194-D85B-4C92-99AE-993FFDF5A3EA}">
      <dgm:prSet phldrT="[Texto]" custT="1"/>
      <dgm:spPr/>
      <dgm:t>
        <a:bodyPr/>
        <a:lstStyle/>
        <a:p>
          <a:pPr algn="ctr"/>
          <a:r>
            <a:rPr lang="ca-ES" sz="1800" dirty="0" err="1"/>
            <a:t>Triaje</a:t>
          </a:r>
          <a:endParaRPr lang="ca-ES" sz="1800" dirty="0"/>
        </a:p>
      </dgm:t>
    </dgm:pt>
    <dgm:pt modelId="{76034ED3-9402-4526-8941-AAD576155FA8}" type="parTrans" cxnId="{A784535D-52DA-4DC6-ABF4-44D57B83E569}">
      <dgm:prSet/>
      <dgm:spPr/>
      <dgm:t>
        <a:bodyPr/>
        <a:lstStyle/>
        <a:p>
          <a:pPr algn="l"/>
          <a:endParaRPr lang="ca-ES" sz="1800"/>
        </a:p>
      </dgm:t>
    </dgm:pt>
    <dgm:pt modelId="{F06C16EA-A8F5-47D3-B543-5D327969F18A}" type="sibTrans" cxnId="{A784535D-52DA-4DC6-ABF4-44D57B83E569}">
      <dgm:prSet/>
      <dgm:spPr/>
      <dgm:t>
        <a:bodyPr/>
        <a:lstStyle/>
        <a:p>
          <a:pPr algn="l"/>
          <a:endParaRPr lang="ca-ES" sz="1800"/>
        </a:p>
      </dgm:t>
    </dgm:pt>
    <dgm:pt modelId="{C198481A-97DA-434A-8918-41A90AB01372}">
      <dgm:prSet phldrT="[Texto]" custT="1"/>
      <dgm:spPr/>
      <dgm:t>
        <a:bodyPr/>
        <a:lstStyle/>
        <a:p>
          <a:pPr algn="l"/>
          <a:r>
            <a:rPr lang="ca-ES" sz="1800"/>
            <a:t>P. Adultas</a:t>
          </a:r>
        </a:p>
      </dgm:t>
    </dgm:pt>
    <dgm:pt modelId="{505FF11A-E500-4FC7-A204-39657B1B5D2D}" type="parTrans" cxnId="{CD6C7B5B-BFCD-447C-B369-330BD4F7936F}">
      <dgm:prSet/>
      <dgm:spPr/>
      <dgm:t>
        <a:bodyPr/>
        <a:lstStyle/>
        <a:p>
          <a:pPr algn="l"/>
          <a:endParaRPr lang="ca-ES" sz="1800"/>
        </a:p>
      </dgm:t>
    </dgm:pt>
    <dgm:pt modelId="{DAE34287-BAB2-4E6D-ABCF-430A9974682E}" type="sibTrans" cxnId="{CD6C7B5B-BFCD-447C-B369-330BD4F7936F}">
      <dgm:prSet/>
      <dgm:spPr/>
      <dgm:t>
        <a:bodyPr/>
        <a:lstStyle/>
        <a:p>
          <a:pPr algn="l"/>
          <a:endParaRPr lang="ca-ES" sz="1800"/>
        </a:p>
      </dgm:t>
    </dgm:pt>
    <dgm:pt modelId="{AD7C276E-527B-498E-95C7-ACEF39D11958}">
      <dgm:prSet phldrT="[Texto]" custT="1"/>
      <dgm:spPr/>
      <dgm:t>
        <a:bodyPr/>
        <a:lstStyle/>
        <a:p>
          <a:pPr algn="l"/>
          <a:r>
            <a:rPr lang="ca-ES" sz="1800"/>
            <a:t>Mujeres</a:t>
          </a:r>
        </a:p>
      </dgm:t>
    </dgm:pt>
    <dgm:pt modelId="{DAA830CE-0664-4370-82CF-4224EA3F00A2}" type="parTrans" cxnId="{E0ED940C-D9C5-488F-AA5E-6BED36C74A8F}">
      <dgm:prSet/>
      <dgm:spPr/>
      <dgm:t>
        <a:bodyPr/>
        <a:lstStyle/>
        <a:p>
          <a:pPr algn="l"/>
          <a:endParaRPr lang="ca-ES" sz="1800"/>
        </a:p>
      </dgm:t>
    </dgm:pt>
    <dgm:pt modelId="{0B88E735-746E-4186-A0EB-B798E2B426BE}" type="sibTrans" cxnId="{E0ED940C-D9C5-488F-AA5E-6BED36C74A8F}">
      <dgm:prSet/>
      <dgm:spPr/>
      <dgm:t>
        <a:bodyPr/>
        <a:lstStyle/>
        <a:p>
          <a:pPr algn="l"/>
          <a:endParaRPr lang="ca-ES" sz="1800"/>
        </a:p>
      </dgm:t>
    </dgm:pt>
    <dgm:pt modelId="{B362FEF2-81A1-4661-BF78-9E45CD1FEBC4}">
      <dgm:prSet phldrT="[Texto]" custT="1"/>
      <dgm:spPr/>
      <dgm:t>
        <a:bodyPr/>
        <a:lstStyle/>
        <a:p>
          <a:pPr algn="l"/>
          <a:r>
            <a:rPr lang="ca-ES" sz="1800"/>
            <a:t>Hombres</a:t>
          </a:r>
        </a:p>
      </dgm:t>
    </dgm:pt>
    <dgm:pt modelId="{7F2EEA1B-9F0A-498F-9B7B-9D431E35EB3A}" type="parTrans" cxnId="{919109A7-4872-4C14-BF97-A31E53BF5D2C}">
      <dgm:prSet/>
      <dgm:spPr/>
      <dgm:t>
        <a:bodyPr/>
        <a:lstStyle/>
        <a:p>
          <a:pPr algn="l"/>
          <a:endParaRPr lang="ca-ES" sz="1800"/>
        </a:p>
      </dgm:t>
    </dgm:pt>
    <dgm:pt modelId="{6EBEB740-AFCF-4107-8501-B8B7429550C9}" type="sibTrans" cxnId="{919109A7-4872-4C14-BF97-A31E53BF5D2C}">
      <dgm:prSet/>
      <dgm:spPr/>
      <dgm:t>
        <a:bodyPr/>
        <a:lstStyle/>
        <a:p>
          <a:pPr algn="l"/>
          <a:endParaRPr lang="ca-ES" sz="1800"/>
        </a:p>
      </dgm:t>
    </dgm:pt>
    <dgm:pt modelId="{52DA4DA3-EB7A-476F-83A5-D914C821B41F}">
      <dgm:prSet phldrT="[Texto]" custT="1"/>
      <dgm:spPr/>
      <dgm:t>
        <a:bodyPr/>
        <a:lstStyle/>
        <a:p>
          <a:pPr algn="l"/>
          <a:r>
            <a:rPr lang="ca-ES" sz="1800"/>
            <a:t>&lt;15 años</a:t>
          </a:r>
        </a:p>
      </dgm:t>
    </dgm:pt>
    <dgm:pt modelId="{3CB4726C-7507-4C14-8469-5402A27EC119}" type="parTrans" cxnId="{3B50E125-651D-481C-B543-F9FECB93F174}">
      <dgm:prSet/>
      <dgm:spPr/>
      <dgm:t>
        <a:bodyPr/>
        <a:lstStyle/>
        <a:p>
          <a:pPr algn="l"/>
          <a:endParaRPr lang="ca-ES" sz="1800"/>
        </a:p>
      </dgm:t>
    </dgm:pt>
    <dgm:pt modelId="{796F85A8-967B-44AE-9FA1-19D01B6B5241}" type="sibTrans" cxnId="{3B50E125-651D-481C-B543-F9FECB93F174}">
      <dgm:prSet/>
      <dgm:spPr/>
      <dgm:t>
        <a:bodyPr/>
        <a:lstStyle/>
        <a:p>
          <a:pPr algn="l"/>
          <a:endParaRPr lang="ca-ES" sz="1800"/>
        </a:p>
      </dgm:t>
    </dgm:pt>
    <dgm:pt modelId="{11C2DF88-4CD9-412F-9FED-1F6B6E2CA650}">
      <dgm:prSet phldrT="[Texto]" custT="1"/>
      <dgm:spPr/>
      <dgm:t>
        <a:bodyPr/>
        <a:lstStyle/>
        <a:p>
          <a:pPr algn="l"/>
          <a:r>
            <a:rPr lang="ca-ES" sz="1800"/>
            <a:t>Pediatría</a:t>
          </a:r>
        </a:p>
      </dgm:t>
    </dgm:pt>
    <dgm:pt modelId="{E669F585-6E91-449E-9272-8951780FCE41}" type="parTrans" cxnId="{71CF120E-5AA5-4462-A2F6-C9FFFC11EDB8}">
      <dgm:prSet/>
      <dgm:spPr/>
      <dgm:t>
        <a:bodyPr/>
        <a:lstStyle/>
        <a:p>
          <a:pPr algn="l"/>
          <a:endParaRPr lang="ca-ES" sz="1800"/>
        </a:p>
      </dgm:t>
    </dgm:pt>
    <dgm:pt modelId="{C3C4F512-D002-40E5-8967-86B4BA6A1D06}" type="sibTrans" cxnId="{71CF120E-5AA5-4462-A2F6-C9FFFC11EDB8}">
      <dgm:prSet/>
      <dgm:spPr/>
      <dgm:t>
        <a:bodyPr/>
        <a:lstStyle/>
        <a:p>
          <a:pPr algn="l"/>
          <a:endParaRPr lang="ca-ES" sz="1800"/>
        </a:p>
      </dgm:t>
    </dgm:pt>
    <dgm:pt modelId="{B34766B9-4B41-4A07-A8BD-CEF98E7FC82A}">
      <dgm:prSet phldrT="[Texto]" custT="1"/>
      <dgm:spPr/>
      <dgm:t>
        <a:bodyPr/>
        <a:lstStyle/>
        <a:p>
          <a:pPr algn="l"/>
          <a:r>
            <a:rPr lang="es-ES" sz="1800" dirty="0"/>
            <a:t>- Atención rápida y segura.</a:t>
          </a:r>
        </a:p>
        <a:p>
          <a:pPr algn="l"/>
          <a:r>
            <a:rPr lang="es-ES" sz="1800" dirty="0"/>
            <a:t>- Espacio tranquilo: confidencialidad y seguridad.</a:t>
          </a:r>
        </a:p>
        <a:p>
          <a:pPr algn="l"/>
          <a:r>
            <a:rPr lang="es-ES" sz="1800" dirty="0"/>
            <a:t>- Recomendable atención en los primeros 30 minutos.</a:t>
          </a:r>
          <a:endParaRPr lang="ca-ES" sz="1800" dirty="0"/>
        </a:p>
      </dgm:t>
    </dgm:pt>
    <dgm:pt modelId="{6709CF05-3B19-4565-9A10-3733DD4551AA}" type="parTrans" cxnId="{209692A9-49E2-4BFB-AD41-AA2C4F2FB4ED}">
      <dgm:prSet/>
      <dgm:spPr/>
      <dgm:t>
        <a:bodyPr/>
        <a:lstStyle/>
        <a:p>
          <a:pPr algn="l"/>
          <a:endParaRPr lang="ca-ES" sz="1800"/>
        </a:p>
      </dgm:t>
    </dgm:pt>
    <dgm:pt modelId="{53B37327-A17F-4867-B1AE-076896E8CC5E}" type="sibTrans" cxnId="{209692A9-49E2-4BFB-AD41-AA2C4F2FB4ED}">
      <dgm:prSet/>
      <dgm:spPr/>
      <dgm:t>
        <a:bodyPr/>
        <a:lstStyle/>
        <a:p>
          <a:pPr algn="l"/>
          <a:endParaRPr lang="ca-ES" sz="1800"/>
        </a:p>
      </dgm:t>
    </dgm:pt>
    <dgm:pt modelId="{1A5E4029-C48C-43BF-8928-66C143D9F2CB}">
      <dgm:prSet phldrT="[Texto]" custT="1"/>
      <dgm:spPr/>
      <dgm:t>
        <a:bodyPr/>
        <a:lstStyle/>
        <a:p>
          <a:pPr algn="l"/>
          <a:r>
            <a:rPr lang="es-ES" sz="1800" dirty="0"/>
            <a:t>- Espacio independiente.</a:t>
          </a:r>
        </a:p>
        <a:p>
          <a:pPr algn="l"/>
          <a:r>
            <a:rPr lang="es-ES" sz="1800" dirty="0"/>
            <a:t>- Acompañada de la persona que desee.</a:t>
          </a:r>
          <a:endParaRPr lang="ca-ES" sz="1800" dirty="0"/>
        </a:p>
      </dgm:t>
    </dgm:pt>
    <dgm:pt modelId="{664F9A09-F33C-4F26-8761-FE2CB3416753}" type="parTrans" cxnId="{71FD8062-EB57-45AC-B56D-36B13876617A}">
      <dgm:prSet/>
      <dgm:spPr/>
      <dgm:t>
        <a:bodyPr/>
        <a:lstStyle/>
        <a:p>
          <a:pPr algn="l"/>
          <a:endParaRPr lang="ca-ES" sz="1800"/>
        </a:p>
      </dgm:t>
    </dgm:pt>
    <dgm:pt modelId="{D20D445E-BA6A-4C45-A9B7-616A28F2CC95}" type="sibTrans" cxnId="{71FD8062-EB57-45AC-B56D-36B13876617A}">
      <dgm:prSet/>
      <dgm:spPr/>
      <dgm:t>
        <a:bodyPr/>
        <a:lstStyle/>
        <a:p>
          <a:pPr algn="l"/>
          <a:endParaRPr lang="ca-ES" sz="1800"/>
        </a:p>
      </dgm:t>
    </dgm:pt>
    <dgm:pt modelId="{47312557-1D08-4ED5-8506-CAEC23A04965}">
      <dgm:prSet phldrT="[Texto]" custT="1"/>
      <dgm:spPr/>
      <dgm:t>
        <a:bodyPr/>
        <a:lstStyle/>
        <a:p>
          <a:pPr algn="l"/>
          <a:r>
            <a:rPr lang="ca-ES" sz="1800"/>
            <a:t>Ginecología</a:t>
          </a:r>
        </a:p>
      </dgm:t>
    </dgm:pt>
    <dgm:pt modelId="{671E849F-D6B9-41EA-A2D4-D64748367589}" type="parTrans" cxnId="{5E33F79E-A240-4884-B031-CE31EB34BA5B}">
      <dgm:prSet/>
      <dgm:spPr/>
      <dgm:t>
        <a:bodyPr/>
        <a:lstStyle/>
        <a:p>
          <a:pPr algn="l"/>
          <a:endParaRPr lang="ca-ES" sz="1800"/>
        </a:p>
      </dgm:t>
    </dgm:pt>
    <dgm:pt modelId="{03B57CE9-D37D-4757-A1BC-B0EAAF2B21A8}" type="sibTrans" cxnId="{5E33F79E-A240-4884-B031-CE31EB34BA5B}">
      <dgm:prSet/>
      <dgm:spPr/>
      <dgm:t>
        <a:bodyPr/>
        <a:lstStyle/>
        <a:p>
          <a:pPr algn="l"/>
          <a:endParaRPr lang="ca-ES" sz="1800"/>
        </a:p>
      </dgm:t>
    </dgm:pt>
    <dgm:pt modelId="{197B3C21-8C03-4891-8560-9DB20666B1AA}">
      <dgm:prSet phldrT="[Texto]" custT="1"/>
      <dgm:spPr/>
      <dgm:t>
        <a:bodyPr/>
        <a:lstStyle/>
        <a:p>
          <a:pPr algn="l">
            <a:lnSpc>
              <a:spcPct val="100000"/>
            </a:lnSpc>
          </a:pPr>
          <a:r>
            <a:rPr lang="ca-ES" sz="1600" dirty="0" err="1"/>
            <a:t>Urgencias</a:t>
          </a:r>
          <a:r>
            <a:rPr lang="ca-ES" sz="1600" dirty="0"/>
            <a:t>, </a:t>
          </a:r>
          <a:r>
            <a:rPr lang="ca-ES" sz="1600" dirty="0" err="1"/>
            <a:t>Urología</a:t>
          </a:r>
          <a:r>
            <a:rPr lang="ca-ES" sz="1600" dirty="0"/>
            <a:t>, </a:t>
          </a:r>
        </a:p>
        <a:p>
          <a:pPr algn="l">
            <a:lnSpc>
              <a:spcPct val="100000"/>
            </a:lnSpc>
          </a:pPr>
          <a:r>
            <a:rPr lang="ca-ES" sz="1600" dirty="0"/>
            <a:t>C. General  </a:t>
          </a:r>
        </a:p>
        <a:p>
          <a:pPr algn="l">
            <a:lnSpc>
              <a:spcPct val="100000"/>
            </a:lnSpc>
          </a:pPr>
          <a:r>
            <a:rPr lang="ca-ES" sz="1600" dirty="0"/>
            <a:t>A. </a:t>
          </a:r>
          <a:r>
            <a:rPr lang="ca-ES" sz="1600" dirty="0" err="1"/>
            <a:t>Digestivo</a:t>
          </a:r>
          <a:endParaRPr lang="ca-ES" sz="1600" dirty="0"/>
        </a:p>
      </dgm:t>
    </dgm:pt>
    <dgm:pt modelId="{BB57FDAF-E88F-4317-85BF-BFF6BF380811}" type="parTrans" cxnId="{6EB91CB1-F6C3-4AAD-9720-02AF924E31F4}">
      <dgm:prSet/>
      <dgm:spPr/>
      <dgm:t>
        <a:bodyPr/>
        <a:lstStyle/>
        <a:p>
          <a:pPr algn="l"/>
          <a:endParaRPr lang="ca-ES" sz="1800"/>
        </a:p>
      </dgm:t>
    </dgm:pt>
    <dgm:pt modelId="{A5BA6F11-91F8-4001-92AD-25B67BE4CD5E}" type="sibTrans" cxnId="{6EB91CB1-F6C3-4AAD-9720-02AF924E31F4}">
      <dgm:prSet/>
      <dgm:spPr/>
      <dgm:t>
        <a:bodyPr/>
        <a:lstStyle/>
        <a:p>
          <a:pPr algn="l"/>
          <a:endParaRPr lang="ca-ES" sz="1800"/>
        </a:p>
      </dgm:t>
    </dgm:pt>
    <dgm:pt modelId="{2E8F4825-3534-4A1A-A959-E96632E9D50B}" type="pres">
      <dgm:prSet presAssocID="{67CC1BFD-A46E-48E6-9943-200A306CE06B}" presName="mainComposite" presStyleCnt="0">
        <dgm:presLayoutVars>
          <dgm:chPref val="1"/>
          <dgm:dir/>
          <dgm:animOne val="branch"/>
          <dgm:animLvl val="lvl"/>
          <dgm:resizeHandles val="exact"/>
        </dgm:presLayoutVars>
      </dgm:prSet>
      <dgm:spPr/>
    </dgm:pt>
    <dgm:pt modelId="{3F7B3A85-1949-4B0F-8D44-C3CF3C27FB2C}" type="pres">
      <dgm:prSet presAssocID="{67CC1BFD-A46E-48E6-9943-200A306CE06B}" presName="hierFlow" presStyleCnt="0"/>
      <dgm:spPr/>
    </dgm:pt>
    <dgm:pt modelId="{3BB40279-0B70-4549-A1D1-5EB11E7D142F}" type="pres">
      <dgm:prSet presAssocID="{67CC1BFD-A46E-48E6-9943-200A306CE06B}" presName="firstBuf" presStyleCnt="0"/>
      <dgm:spPr/>
    </dgm:pt>
    <dgm:pt modelId="{15B7B952-9A1D-42B5-853F-9467E9D67453}" type="pres">
      <dgm:prSet presAssocID="{67CC1BFD-A46E-48E6-9943-200A306CE06B}" presName="hierChild1" presStyleCnt="0">
        <dgm:presLayoutVars>
          <dgm:chPref val="1"/>
          <dgm:animOne val="branch"/>
          <dgm:animLvl val="lvl"/>
        </dgm:presLayoutVars>
      </dgm:prSet>
      <dgm:spPr/>
    </dgm:pt>
    <dgm:pt modelId="{D1A320A1-9AE6-4608-9F47-7870F32C809D}" type="pres">
      <dgm:prSet presAssocID="{8E4F3194-D85B-4C92-99AE-993FFDF5A3EA}" presName="Name14" presStyleCnt="0"/>
      <dgm:spPr/>
    </dgm:pt>
    <dgm:pt modelId="{55FBFE38-943D-4261-8832-AE5B279C8DEF}" type="pres">
      <dgm:prSet presAssocID="{8E4F3194-D85B-4C92-99AE-993FFDF5A3EA}" presName="level1Shape" presStyleLbl="node0" presStyleIdx="0" presStyleCnt="1" custScaleX="75990" custScaleY="46793" custLinFactX="-34819" custLinFactNeighborX="-100000" custLinFactNeighborY="1644">
        <dgm:presLayoutVars>
          <dgm:chPref val="3"/>
        </dgm:presLayoutVars>
      </dgm:prSet>
      <dgm:spPr/>
    </dgm:pt>
    <dgm:pt modelId="{5806D977-C39C-4039-96F3-12E547AD4B52}" type="pres">
      <dgm:prSet presAssocID="{8E4F3194-D85B-4C92-99AE-993FFDF5A3EA}" presName="hierChild2" presStyleCnt="0"/>
      <dgm:spPr/>
    </dgm:pt>
    <dgm:pt modelId="{2AAF18C3-2AB4-4A26-918C-FFB6496D8FFA}" type="pres">
      <dgm:prSet presAssocID="{505FF11A-E500-4FC7-A204-39657B1B5D2D}" presName="Name19" presStyleLbl="parChTrans1D2" presStyleIdx="0" presStyleCnt="2"/>
      <dgm:spPr/>
    </dgm:pt>
    <dgm:pt modelId="{E2654F72-1C6F-4AF5-97B5-7FDDECDDA879}" type="pres">
      <dgm:prSet presAssocID="{C198481A-97DA-434A-8918-41A90AB01372}" presName="Name21" presStyleCnt="0"/>
      <dgm:spPr/>
    </dgm:pt>
    <dgm:pt modelId="{07CB67DA-CF12-4778-9AE7-61EE226DE13E}" type="pres">
      <dgm:prSet presAssocID="{C198481A-97DA-434A-8918-41A90AB01372}" presName="level2Shape" presStyleLbl="node2" presStyleIdx="0" presStyleCnt="2" custScaleX="92769" custScaleY="41218"/>
      <dgm:spPr/>
    </dgm:pt>
    <dgm:pt modelId="{36F32BEB-BEB5-4405-89A9-71DBF32CBC9B}" type="pres">
      <dgm:prSet presAssocID="{C198481A-97DA-434A-8918-41A90AB01372}" presName="hierChild3" presStyleCnt="0"/>
      <dgm:spPr/>
    </dgm:pt>
    <dgm:pt modelId="{E8488B06-B5B2-42A3-8BE6-6DAC86844BFC}" type="pres">
      <dgm:prSet presAssocID="{DAA830CE-0664-4370-82CF-4224EA3F00A2}" presName="Name19" presStyleLbl="parChTrans1D3" presStyleIdx="0" presStyleCnt="3"/>
      <dgm:spPr/>
    </dgm:pt>
    <dgm:pt modelId="{42F44800-CBE8-45B2-9206-776228A0E566}" type="pres">
      <dgm:prSet presAssocID="{AD7C276E-527B-498E-95C7-ACEF39D11958}" presName="Name21" presStyleCnt="0"/>
      <dgm:spPr/>
    </dgm:pt>
    <dgm:pt modelId="{BA94358A-EFF7-493A-A031-D63F3787F3E5}" type="pres">
      <dgm:prSet presAssocID="{AD7C276E-527B-498E-95C7-ACEF39D11958}" presName="level2Shape" presStyleLbl="node3" presStyleIdx="0" presStyleCnt="3" custScaleY="40775"/>
      <dgm:spPr/>
    </dgm:pt>
    <dgm:pt modelId="{20E031A4-4CA8-499E-AA7E-E62518463C4D}" type="pres">
      <dgm:prSet presAssocID="{AD7C276E-527B-498E-95C7-ACEF39D11958}" presName="hierChild3" presStyleCnt="0"/>
      <dgm:spPr/>
    </dgm:pt>
    <dgm:pt modelId="{F85BAAF8-79AE-45FD-A6BF-2D71935C2023}" type="pres">
      <dgm:prSet presAssocID="{671E849F-D6B9-41EA-A2D4-D64748367589}" presName="Name19" presStyleLbl="parChTrans1D4" presStyleIdx="0" presStyleCnt="2"/>
      <dgm:spPr/>
    </dgm:pt>
    <dgm:pt modelId="{14C2F9ED-1C14-43D7-80CA-224CA707061F}" type="pres">
      <dgm:prSet presAssocID="{47312557-1D08-4ED5-8506-CAEC23A04965}" presName="Name21" presStyleCnt="0"/>
      <dgm:spPr/>
    </dgm:pt>
    <dgm:pt modelId="{9370F6BD-1AA5-4DCD-B1F7-DA1AD6B3269B}" type="pres">
      <dgm:prSet presAssocID="{47312557-1D08-4ED5-8506-CAEC23A04965}" presName="level2Shape" presStyleLbl="node4" presStyleIdx="0" presStyleCnt="2" custScaleX="141009" custScaleY="47683"/>
      <dgm:spPr/>
    </dgm:pt>
    <dgm:pt modelId="{8BA803A5-73A3-4765-AF7E-2E6F5BA58FF3}" type="pres">
      <dgm:prSet presAssocID="{47312557-1D08-4ED5-8506-CAEC23A04965}" presName="hierChild3" presStyleCnt="0"/>
      <dgm:spPr/>
    </dgm:pt>
    <dgm:pt modelId="{A213F1C9-35C9-474D-B30A-2D7FA166CED7}" type="pres">
      <dgm:prSet presAssocID="{7F2EEA1B-9F0A-498F-9B7B-9D431E35EB3A}" presName="Name19" presStyleLbl="parChTrans1D3" presStyleIdx="1" presStyleCnt="3"/>
      <dgm:spPr/>
    </dgm:pt>
    <dgm:pt modelId="{1D90130D-7804-432A-A943-8C0735248839}" type="pres">
      <dgm:prSet presAssocID="{B362FEF2-81A1-4661-BF78-9E45CD1FEBC4}" presName="Name21" presStyleCnt="0"/>
      <dgm:spPr/>
    </dgm:pt>
    <dgm:pt modelId="{F4AABAC1-FEE1-4F8C-BFD0-DF39CE21BC72}" type="pres">
      <dgm:prSet presAssocID="{B362FEF2-81A1-4661-BF78-9E45CD1FEBC4}" presName="level2Shape" presStyleLbl="node3" presStyleIdx="1" presStyleCnt="3" custScaleY="42909"/>
      <dgm:spPr/>
    </dgm:pt>
    <dgm:pt modelId="{0E87FE3E-C8EA-4C69-B832-BEA68A885333}" type="pres">
      <dgm:prSet presAssocID="{B362FEF2-81A1-4661-BF78-9E45CD1FEBC4}" presName="hierChild3" presStyleCnt="0"/>
      <dgm:spPr/>
    </dgm:pt>
    <dgm:pt modelId="{3E94C8F6-18E6-4FCC-9C1B-32A92553BF5F}" type="pres">
      <dgm:prSet presAssocID="{BB57FDAF-E88F-4317-85BF-BFF6BF380811}" presName="Name19" presStyleLbl="parChTrans1D4" presStyleIdx="1" presStyleCnt="2"/>
      <dgm:spPr/>
    </dgm:pt>
    <dgm:pt modelId="{AF713238-EC34-4127-A826-CB3EDA88060F}" type="pres">
      <dgm:prSet presAssocID="{197B3C21-8C03-4891-8560-9DB20666B1AA}" presName="Name21" presStyleCnt="0"/>
      <dgm:spPr/>
    </dgm:pt>
    <dgm:pt modelId="{5E9AF321-5500-4BD5-B809-169622AEFBD3}" type="pres">
      <dgm:prSet presAssocID="{197B3C21-8C03-4891-8560-9DB20666B1AA}" presName="level2Shape" presStyleLbl="node4" presStyleIdx="1" presStyleCnt="2" custScaleX="166508" custScaleY="125954"/>
      <dgm:spPr/>
    </dgm:pt>
    <dgm:pt modelId="{89C2B71A-18D1-40C5-96E2-52400ED018DB}" type="pres">
      <dgm:prSet presAssocID="{197B3C21-8C03-4891-8560-9DB20666B1AA}" presName="hierChild3" presStyleCnt="0"/>
      <dgm:spPr/>
    </dgm:pt>
    <dgm:pt modelId="{097180BE-0BC5-45AD-B59A-50A3D21B937D}" type="pres">
      <dgm:prSet presAssocID="{3CB4726C-7507-4C14-8469-5402A27EC119}" presName="Name19" presStyleLbl="parChTrans1D2" presStyleIdx="1" presStyleCnt="2"/>
      <dgm:spPr/>
    </dgm:pt>
    <dgm:pt modelId="{29C76DA7-E477-4FBF-B553-F5FABC00F383}" type="pres">
      <dgm:prSet presAssocID="{52DA4DA3-EB7A-476F-83A5-D914C821B41F}" presName="Name21" presStyleCnt="0"/>
      <dgm:spPr/>
    </dgm:pt>
    <dgm:pt modelId="{D824911A-2E69-41EC-9BF4-D4D8D97E8703}" type="pres">
      <dgm:prSet presAssocID="{52DA4DA3-EB7A-476F-83A5-D914C821B41F}" presName="level2Shape" presStyleLbl="node2" presStyleIdx="1" presStyleCnt="2" custScaleX="99066" custScaleY="62625" custLinFactNeighborX="8810" custLinFactNeighborY="2130"/>
      <dgm:spPr/>
    </dgm:pt>
    <dgm:pt modelId="{2456440D-F6A5-4475-86B5-857D4246491A}" type="pres">
      <dgm:prSet presAssocID="{52DA4DA3-EB7A-476F-83A5-D914C821B41F}" presName="hierChild3" presStyleCnt="0"/>
      <dgm:spPr/>
    </dgm:pt>
    <dgm:pt modelId="{24541A09-A77F-4F4F-975D-6F53139F4105}" type="pres">
      <dgm:prSet presAssocID="{E669F585-6E91-449E-9272-8951780FCE41}" presName="Name19" presStyleLbl="parChTrans1D3" presStyleIdx="2" presStyleCnt="3"/>
      <dgm:spPr/>
    </dgm:pt>
    <dgm:pt modelId="{E4A519ED-E91A-4562-AE4C-4DAE92D1CE81}" type="pres">
      <dgm:prSet presAssocID="{11C2DF88-4CD9-412F-9FED-1F6B6E2CA650}" presName="Name21" presStyleCnt="0"/>
      <dgm:spPr/>
    </dgm:pt>
    <dgm:pt modelId="{AB15540C-07DD-41F0-A2CE-9953229A448C}" type="pres">
      <dgm:prSet presAssocID="{11C2DF88-4CD9-412F-9FED-1F6B6E2CA650}" presName="level2Shape" presStyleLbl="node3" presStyleIdx="2" presStyleCnt="3" custScaleY="58515" custLinFactY="27042" custLinFactNeighborX="15111" custLinFactNeighborY="100000"/>
      <dgm:spPr/>
    </dgm:pt>
    <dgm:pt modelId="{1288FCD9-5C51-4D37-B01A-6EFAB5FB0960}" type="pres">
      <dgm:prSet presAssocID="{11C2DF88-4CD9-412F-9FED-1F6B6E2CA650}" presName="hierChild3" presStyleCnt="0"/>
      <dgm:spPr/>
    </dgm:pt>
    <dgm:pt modelId="{86A00DE2-8D61-470E-A2C7-DDD1DA299498}" type="pres">
      <dgm:prSet presAssocID="{67CC1BFD-A46E-48E6-9943-200A306CE06B}" presName="bgShapesFlow" presStyleCnt="0"/>
      <dgm:spPr/>
    </dgm:pt>
    <dgm:pt modelId="{1B126388-D2ED-42F5-9F38-8C3111FA6A56}" type="pres">
      <dgm:prSet presAssocID="{B34766B9-4B41-4A07-A8BD-CEF98E7FC82A}" presName="rectComp" presStyleCnt="0"/>
      <dgm:spPr/>
    </dgm:pt>
    <dgm:pt modelId="{1FBA975E-1A9E-41CE-96D0-B6C176D8D74C}" type="pres">
      <dgm:prSet presAssocID="{B34766B9-4B41-4A07-A8BD-CEF98E7FC82A}" presName="bgRect" presStyleLbl="bgShp" presStyleIdx="0" presStyleCnt="2" custScaleY="327278" custLinFactNeighborY="-17482"/>
      <dgm:spPr/>
    </dgm:pt>
    <dgm:pt modelId="{35DA8956-7354-4923-B3F3-9F554026E29E}" type="pres">
      <dgm:prSet presAssocID="{B34766B9-4B41-4A07-A8BD-CEF98E7FC82A}" presName="bgRectTx" presStyleLbl="bgShp" presStyleIdx="0" presStyleCnt="2">
        <dgm:presLayoutVars>
          <dgm:bulletEnabled val="1"/>
        </dgm:presLayoutVars>
      </dgm:prSet>
      <dgm:spPr/>
    </dgm:pt>
    <dgm:pt modelId="{A4CBC937-9EC3-45AA-86C7-664817F98DE7}" type="pres">
      <dgm:prSet presAssocID="{B34766B9-4B41-4A07-A8BD-CEF98E7FC82A}" presName="spComp" presStyleCnt="0"/>
      <dgm:spPr/>
    </dgm:pt>
    <dgm:pt modelId="{9007CBD2-855B-4464-BEED-8FAFD864463B}" type="pres">
      <dgm:prSet presAssocID="{B34766B9-4B41-4A07-A8BD-CEF98E7FC82A}" presName="vSp" presStyleCnt="0"/>
      <dgm:spPr/>
    </dgm:pt>
    <dgm:pt modelId="{3D2CE295-22EC-4CFF-A094-25600686909A}" type="pres">
      <dgm:prSet presAssocID="{1A5E4029-C48C-43BF-8928-66C143D9F2CB}" presName="rectComp" presStyleCnt="0"/>
      <dgm:spPr/>
    </dgm:pt>
    <dgm:pt modelId="{EDD0450A-5714-4F0F-B91A-EBF4EA433A70}" type="pres">
      <dgm:prSet presAssocID="{1A5E4029-C48C-43BF-8928-66C143D9F2CB}" presName="bgRect" presStyleLbl="bgShp" presStyleIdx="1" presStyleCnt="2" custScaleY="145232" custLinFactNeighborY="-11267"/>
      <dgm:spPr/>
    </dgm:pt>
    <dgm:pt modelId="{EC33B222-A9E2-4FBE-A341-9BB36D48E5D5}" type="pres">
      <dgm:prSet presAssocID="{1A5E4029-C48C-43BF-8928-66C143D9F2CB}" presName="bgRectTx" presStyleLbl="bgShp" presStyleIdx="1" presStyleCnt="2">
        <dgm:presLayoutVars>
          <dgm:bulletEnabled val="1"/>
        </dgm:presLayoutVars>
      </dgm:prSet>
      <dgm:spPr/>
    </dgm:pt>
  </dgm:ptLst>
  <dgm:cxnLst>
    <dgm:cxn modelId="{CADB7C0A-B0B8-42E5-887C-5D2543EB20E5}" type="presOf" srcId="{B34766B9-4B41-4A07-A8BD-CEF98E7FC82A}" destId="{35DA8956-7354-4923-B3F3-9F554026E29E}" srcOrd="1" destOrd="0" presId="urn:microsoft.com/office/officeart/2005/8/layout/hierarchy6"/>
    <dgm:cxn modelId="{E0ED940C-D9C5-488F-AA5E-6BED36C74A8F}" srcId="{C198481A-97DA-434A-8918-41A90AB01372}" destId="{AD7C276E-527B-498E-95C7-ACEF39D11958}" srcOrd="0" destOrd="0" parTransId="{DAA830CE-0664-4370-82CF-4224EA3F00A2}" sibTransId="{0B88E735-746E-4186-A0EB-B798E2B426BE}"/>
    <dgm:cxn modelId="{71CF120E-5AA5-4462-A2F6-C9FFFC11EDB8}" srcId="{52DA4DA3-EB7A-476F-83A5-D914C821B41F}" destId="{11C2DF88-4CD9-412F-9FED-1F6B6E2CA650}" srcOrd="0" destOrd="0" parTransId="{E669F585-6E91-449E-9272-8951780FCE41}" sibTransId="{C3C4F512-D002-40E5-8967-86B4BA6A1D06}"/>
    <dgm:cxn modelId="{BC77DC12-63EE-4D81-9812-6E648CCFEB58}" type="presOf" srcId="{1A5E4029-C48C-43BF-8928-66C143D9F2CB}" destId="{EDD0450A-5714-4F0F-B91A-EBF4EA433A70}" srcOrd="0" destOrd="0" presId="urn:microsoft.com/office/officeart/2005/8/layout/hierarchy6"/>
    <dgm:cxn modelId="{59C6541B-EE17-417D-878B-64EE5FFC5023}" type="presOf" srcId="{3CB4726C-7507-4C14-8469-5402A27EC119}" destId="{097180BE-0BC5-45AD-B59A-50A3D21B937D}" srcOrd="0" destOrd="0" presId="urn:microsoft.com/office/officeart/2005/8/layout/hierarchy6"/>
    <dgm:cxn modelId="{E54F4325-AE02-4F1F-9DD6-FAF8C27D8832}" type="presOf" srcId="{E669F585-6E91-449E-9272-8951780FCE41}" destId="{24541A09-A77F-4F4F-975D-6F53139F4105}" srcOrd="0" destOrd="0" presId="urn:microsoft.com/office/officeart/2005/8/layout/hierarchy6"/>
    <dgm:cxn modelId="{3B50E125-651D-481C-B543-F9FECB93F174}" srcId="{8E4F3194-D85B-4C92-99AE-993FFDF5A3EA}" destId="{52DA4DA3-EB7A-476F-83A5-D914C821B41F}" srcOrd="1" destOrd="0" parTransId="{3CB4726C-7507-4C14-8469-5402A27EC119}" sibTransId="{796F85A8-967B-44AE-9FA1-19D01B6B5241}"/>
    <dgm:cxn modelId="{B03CD229-FE48-4628-85C7-137F6A5E3840}" type="presOf" srcId="{47312557-1D08-4ED5-8506-CAEC23A04965}" destId="{9370F6BD-1AA5-4DCD-B1F7-DA1AD6B3269B}" srcOrd="0" destOrd="0" presId="urn:microsoft.com/office/officeart/2005/8/layout/hierarchy6"/>
    <dgm:cxn modelId="{CD6C7B5B-BFCD-447C-B369-330BD4F7936F}" srcId="{8E4F3194-D85B-4C92-99AE-993FFDF5A3EA}" destId="{C198481A-97DA-434A-8918-41A90AB01372}" srcOrd="0" destOrd="0" parTransId="{505FF11A-E500-4FC7-A204-39657B1B5D2D}" sibTransId="{DAE34287-BAB2-4E6D-ABCF-430A9974682E}"/>
    <dgm:cxn modelId="{A784535D-52DA-4DC6-ABF4-44D57B83E569}" srcId="{67CC1BFD-A46E-48E6-9943-200A306CE06B}" destId="{8E4F3194-D85B-4C92-99AE-993FFDF5A3EA}" srcOrd="0" destOrd="0" parTransId="{76034ED3-9402-4526-8941-AAD576155FA8}" sibTransId="{F06C16EA-A8F5-47D3-B543-5D327969F18A}"/>
    <dgm:cxn modelId="{71FD8062-EB57-45AC-B56D-36B13876617A}" srcId="{67CC1BFD-A46E-48E6-9943-200A306CE06B}" destId="{1A5E4029-C48C-43BF-8928-66C143D9F2CB}" srcOrd="2" destOrd="0" parTransId="{664F9A09-F33C-4F26-8761-FE2CB3416753}" sibTransId="{D20D445E-BA6A-4C45-A9B7-616A28F2CC95}"/>
    <dgm:cxn modelId="{C6265169-1F05-42B3-9900-850264A698DF}" type="presOf" srcId="{DAA830CE-0664-4370-82CF-4224EA3F00A2}" destId="{E8488B06-B5B2-42A3-8BE6-6DAC86844BFC}" srcOrd="0" destOrd="0" presId="urn:microsoft.com/office/officeart/2005/8/layout/hierarchy6"/>
    <dgm:cxn modelId="{61A4914C-E7A2-44A8-A5AF-03F22DEB72BA}" type="presOf" srcId="{67CC1BFD-A46E-48E6-9943-200A306CE06B}" destId="{2E8F4825-3534-4A1A-A959-E96632E9D50B}" srcOrd="0" destOrd="0" presId="urn:microsoft.com/office/officeart/2005/8/layout/hierarchy6"/>
    <dgm:cxn modelId="{1FB5E073-D6CF-47CA-BEAE-9B3937ECB965}" type="presOf" srcId="{52DA4DA3-EB7A-476F-83A5-D914C821B41F}" destId="{D824911A-2E69-41EC-9BF4-D4D8D97E8703}" srcOrd="0" destOrd="0" presId="urn:microsoft.com/office/officeart/2005/8/layout/hierarchy6"/>
    <dgm:cxn modelId="{351C8F76-1D80-413F-A2DB-EDF893E12DD7}" type="presOf" srcId="{B362FEF2-81A1-4661-BF78-9E45CD1FEBC4}" destId="{F4AABAC1-FEE1-4F8C-BFD0-DF39CE21BC72}" srcOrd="0" destOrd="0" presId="urn:microsoft.com/office/officeart/2005/8/layout/hierarchy6"/>
    <dgm:cxn modelId="{BD7F707A-CF4E-4B98-A2B9-90B8654B0D60}" type="presOf" srcId="{AD7C276E-527B-498E-95C7-ACEF39D11958}" destId="{BA94358A-EFF7-493A-A031-D63F3787F3E5}" srcOrd="0" destOrd="0" presId="urn:microsoft.com/office/officeart/2005/8/layout/hierarchy6"/>
    <dgm:cxn modelId="{37EB507D-730A-449E-8B90-9E08909C5203}" type="presOf" srcId="{7F2EEA1B-9F0A-498F-9B7B-9D431E35EB3A}" destId="{A213F1C9-35C9-474D-B30A-2D7FA166CED7}" srcOrd="0" destOrd="0" presId="urn:microsoft.com/office/officeart/2005/8/layout/hierarchy6"/>
    <dgm:cxn modelId="{DD50509A-CBA2-4617-B3B4-1BC28753AD3E}" type="presOf" srcId="{1A5E4029-C48C-43BF-8928-66C143D9F2CB}" destId="{EC33B222-A9E2-4FBE-A341-9BB36D48E5D5}" srcOrd="1" destOrd="0" presId="urn:microsoft.com/office/officeart/2005/8/layout/hierarchy6"/>
    <dgm:cxn modelId="{5E33F79E-A240-4884-B031-CE31EB34BA5B}" srcId="{AD7C276E-527B-498E-95C7-ACEF39D11958}" destId="{47312557-1D08-4ED5-8506-CAEC23A04965}" srcOrd="0" destOrd="0" parTransId="{671E849F-D6B9-41EA-A2D4-D64748367589}" sibTransId="{03B57CE9-D37D-4757-A1BC-B0EAAF2B21A8}"/>
    <dgm:cxn modelId="{919109A7-4872-4C14-BF97-A31E53BF5D2C}" srcId="{C198481A-97DA-434A-8918-41A90AB01372}" destId="{B362FEF2-81A1-4661-BF78-9E45CD1FEBC4}" srcOrd="1" destOrd="0" parTransId="{7F2EEA1B-9F0A-498F-9B7B-9D431E35EB3A}" sibTransId="{6EBEB740-AFCF-4107-8501-B8B7429550C9}"/>
    <dgm:cxn modelId="{209692A9-49E2-4BFB-AD41-AA2C4F2FB4ED}" srcId="{67CC1BFD-A46E-48E6-9943-200A306CE06B}" destId="{B34766B9-4B41-4A07-A8BD-CEF98E7FC82A}" srcOrd="1" destOrd="0" parTransId="{6709CF05-3B19-4565-9A10-3733DD4551AA}" sibTransId="{53B37327-A17F-4867-B1AE-076896E8CC5E}"/>
    <dgm:cxn modelId="{6EB91CB1-F6C3-4AAD-9720-02AF924E31F4}" srcId="{B362FEF2-81A1-4661-BF78-9E45CD1FEBC4}" destId="{197B3C21-8C03-4891-8560-9DB20666B1AA}" srcOrd="0" destOrd="0" parTransId="{BB57FDAF-E88F-4317-85BF-BFF6BF380811}" sibTransId="{A5BA6F11-91F8-4001-92AD-25B67BE4CD5E}"/>
    <dgm:cxn modelId="{7A6719B8-882F-4243-860F-ED496EEBF552}" type="presOf" srcId="{197B3C21-8C03-4891-8560-9DB20666B1AA}" destId="{5E9AF321-5500-4BD5-B809-169622AEFBD3}" srcOrd="0" destOrd="0" presId="urn:microsoft.com/office/officeart/2005/8/layout/hierarchy6"/>
    <dgm:cxn modelId="{CBD99ABB-6D77-4EE5-829B-321E84A6CBA8}" type="presOf" srcId="{BB57FDAF-E88F-4317-85BF-BFF6BF380811}" destId="{3E94C8F6-18E6-4FCC-9C1B-32A92553BF5F}" srcOrd="0" destOrd="0" presId="urn:microsoft.com/office/officeart/2005/8/layout/hierarchy6"/>
    <dgm:cxn modelId="{C85777C7-8DE4-4232-9E97-A66E79C9444F}" type="presOf" srcId="{8E4F3194-D85B-4C92-99AE-993FFDF5A3EA}" destId="{55FBFE38-943D-4261-8832-AE5B279C8DEF}" srcOrd="0" destOrd="0" presId="urn:microsoft.com/office/officeart/2005/8/layout/hierarchy6"/>
    <dgm:cxn modelId="{B5BF54CC-46D3-4506-9ABD-D99BD2DF41FD}" type="presOf" srcId="{11C2DF88-4CD9-412F-9FED-1F6B6E2CA650}" destId="{AB15540C-07DD-41F0-A2CE-9953229A448C}" srcOrd="0" destOrd="0" presId="urn:microsoft.com/office/officeart/2005/8/layout/hierarchy6"/>
    <dgm:cxn modelId="{2C46BBCD-B567-4FE8-8DF6-4F6B7F27FC8E}" type="presOf" srcId="{C198481A-97DA-434A-8918-41A90AB01372}" destId="{07CB67DA-CF12-4778-9AE7-61EE226DE13E}" srcOrd="0" destOrd="0" presId="urn:microsoft.com/office/officeart/2005/8/layout/hierarchy6"/>
    <dgm:cxn modelId="{6255F5D6-FF0F-4E7F-9BA2-ED9F4FBE903C}" type="presOf" srcId="{671E849F-D6B9-41EA-A2D4-D64748367589}" destId="{F85BAAF8-79AE-45FD-A6BF-2D71935C2023}" srcOrd="0" destOrd="0" presId="urn:microsoft.com/office/officeart/2005/8/layout/hierarchy6"/>
    <dgm:cxn modelId="{B881A0EF-A643-419A-830B-6219650C0DB5}" type="presOf" srcId="{B34766B9-4B41-4A07-A8BD-CEF98E7FC82A}" destId="{1FBA975E-1A9E-41CE-96D0-B6C176D8D74C}" srcOrd="0" destOrd="0" presId="urn:microsoft.com/office/officeart/2005/8/layout/hierarchy6"/>
    <dgm:cxn modelId="{751A03FA-B4F9-489F-ACE5-0703D6A5AA2B}" type="presOf" srcId="{505FF11A-E500-4FC7-A204-39657B1B5D2D}" destId="{2AAF18C3-2AB4-4A26-918C-FFB6496D8FFA}" srcOrd="0" destOrd="0" presId="urn:microsoft.com/office/officeart/2005/8/layout/hierarchy6"/>
    <dgm:cxn modelId="{73C3B5E7-8DFD-4A0B-9C4C-B6D51CBA6E6C}" type="presParOf" srcId="{2E8F4825-3534-4A1A-A959-E96632E9D50B}" destId="{3F7B3A85-1949-4B0F-8D44-C3CF3C27FB2C}" srcOrd="0" destOrd="0" presId="urn:microsoft.com/office/officeart/2005/8/layout/hierarchy6"/>
    <dgm:cxn modelId="{80117727-0CD4-4978-819C-05B805AB1B8A}" type="presParOf" srcId="{3F7B3A85-1949-4B0F-8D44-C3CF3C27FB2C}" destId="{3BB40279-0B70-4549-A1D1-5EB11E7D142F}" srcOrd="0" destOrd="0" presId="urn:microsoft.com/office/officeart/2005/8/layout/hierarchy6"/>
    <dgm:cxn modelId="{9CD5CEDA-5F19-4125-B04C-BE1BA89A9959}" type="presParOf" srcId="{3F7B3A85-1949-4B0F-8D44-C3CF3C27FB2C}" destId="{15B7B952-9A1D-42B5-853F-9467E9D67453}" srcOrd="1" destOrd="0" presId="urn:microsoft.com/office/officeart/2005/8/layout/hierarchy6"/>
    <dgm:cxn modelId="{8B392171-D30A-4529-9223-F00F4CDC2C51}" type="presParOf" srcId="{15B7B952-9A1D-42B5-853F-9467E9D67453}" destId="{D1A320A1-9AE6-4608-9F47-7870F32C809D}" srcOrd="0" destOrd="0" presId="urn:microsoft.com/office/officeart/2005/8/layout/hierarchy6"/>
    <dgm:cxn modelId="{C2E324A4-B373-40D2-8BD9-6A1D4D0AAF8C}" type="presParOf" srcId="{D1A320A1-9AE6-4608-9F47-7870F32C809D}" destId="{55FBFE38-943D-4261-8832-AE5B279C8DEF}" srcOrd="0" destOrd="0" presId="urn:microsoft.com/office/officeart/2005/8/layout/hierarchy6"/>
    <dgm:cxn modelId="{A027E0F7-CB51-4BC5-8F08-80B0B7F50340}" type="presParOf" srcId="{D1A320A1-9AE6-4608-9F47-7870F32C809D}" destId="{5806D977-C39C-4039-96F3-12E547AD4B52}" srcOrd="1" destOrd="0" presId="urn:microsoft.com/office/officeart/2005/8/layout/hierarchy6"/>
    <dgm:cxn modelId="{50E91D9C-3E71-4216-9C1E-B9DCBE43AA75}" type="presParOf" srcId="{5806D977-C39C-4039-96F3-12E547AD4B52}" destId="{2AAF18C3-2AB4-4A26-918C-FFB6496D8FFA}" srcOrd="0" destOrd="0" presId="urn:microsoft.com/office/officeart/2005/8/layout/hierarchy6"/>
    <dgm:cxn modelId="{C53A1770-53F5-450E-8143-1DB8F1E31228}" type="presParOf" srcId="{5806D977-C39C-4039-96F3-12E547AD4B52}" destId="{E2654F72-1C6F-4AF5-97B5-7FDDECDDA879}" srcOrd="1" destOrd="0" presId="urn:microsoft.com/office/officeart/2005/8/layout/hierarchy6"/>
    <dgm:cxn modelId="{9269ED33-658C-41A8-9D94-2833B1038805}" type="presParOf" srcId="{E2654F72-1C6F-4AF5-97B5-7FDDECDDA879}" destId="{07CB67DA-CF12-4778-9AE7-61EE226DE13E}" srcOrd="0" destOrd="0" presId="urn:microsoft.com/office/officeart/2005/8/layout/hierarchy6"/>
    <dgm:cxn modelId="{3C3FF69C-F51E-4B25-B3D5-6918CA206A66}" type="presParOf" srcId="{E2654F72-1C6F-4AF5-97B5-7FDDECDDA879}" destId="{36F32BEB-BEB5-4405-89A9-71DBF32CBC9B}" srcOrd="1" destOrd="0" presId="urn:microsoft.com/office/officeart/2005/8/layout/hierarchy6"/>
    <dgm:cxn modelId="{0258502C-05FD-430D-BFE1-C3D4E97619E0}" type="presParOf" srcId="{36F32BEB-BEB5-4405-89A9-71DBF32CBC9B}" destId="{E8488B06-B5B2-42A3-8BE6-6DAC86844BFC}" srcOrd="0" destOrd="0" presId="urn:microsoft.com/office/officeart/2005/8/layout/hierarchy6"/>
    <dgm:cxn modelId="{0A7E9F29-C230-4D4F-9087-FB2F49B8C8DC}" type="presParOf" srcId="{36F32BEB-BEB5-4405-89A9-71DBF32CBC9B}" destId="{42F44800-CBE8-45B2-9206-776228A0E566}" srcOrd="1" destOrd="0" presId="urn:microsoft.com/office/officeart/2005/8/layout/hierarchy6"/>
    <dgm:cxn modelId="{A826518F-FE79-479D-B9C6-4090CF448F48}" type="presParOf" srcId="{42F44800-CBE8-45B2-9206-776228A0E566}" destId="{BA94358A-EFF7-493A-A031-D63F3787F3E5}" srcOrd="0" destOrd="0" presId="urn:microsoft.com/office/officeart/2005/8/layout/hierarchy6"/>
    <dgm:cxn modelId="{F8BF5EAA-EB55-4B9C-9B40-981C9B5F22D4}" type="presParOf" srcId="{42F44800-CBE8-45B2-9206-776228A0E566}" destId="{20E031A4-4CA8-499E-AA7E-E62518463C4D}" srcOrd="1" destOrd="0" presId="urn:microsoft.com/office/officeart/2005/8/layout/hierarchy6"/>
    <dgm:cxn modelId="{3E607DD3-2CDB-4933-905F-4030B3705BC8}" type="presParOf" srcId="{20E031A4-4CA8-499E-AA7E-E62518463C4D}" destId="{F85BAAF8-79AE-45FD-A6BF-2D71935C2023}" srcOrd="0" destOrd="0" presId="urn:microsoft.com/office/officeart/2005/8/layout/hierarchy6"/>
    <dgm:cxn modelId="{0BF6EE98-8EB1-40AC-805C-8042C0CD3365}" type="presParOf" srcId="{20E031A4-4CA8-499E-AA7E-E62518463C4D}" destId="{14C2F9ED-1C14-43D7-80CA-224CA707061F}" srcOrd="1" destOrd="0" presId="urn:microsoft.com/office/officeart/2005/8/layout/hierarchy6"/>
    <dgm:cxn modelId="{17109DA9-52CB-4FFA-9B19-CF829F90CDA7}" type="presParOf" srcId="{14C2F9ED-1C14-43D7-80CA-224CA707061F}" destId="{9370F6BD-1AA5-4DCD-B1F7-DA1AD6B3269B}" srcOrd="0" destOrd="0" presId="urn:microsoft.com/office/officeart/2005/8/layout/hierarchy6"/>
    <dgm:cxn modelId="{DE7D56C7-EB1A-410A-A20C-A2B51FC8A4FD}" type="presParOf" srcId="{14C2F9ED-1C14-43D7-80CA-224CA707061F}" destId="{8BA803A5-73A3-4765-AF7E-2E6F5BA58FF3}" srcOrd="1" destOrd="0" presId="urn:microsoft.com/office/officeart/2005/8/layout/hierarchy6"/>
    <dgm:cxn modelId="{CD38CD01-E17D-4DC8-AB83-637C0E5E8A2D}" type="presParOf" srcId="{36F32BEB-BEB5-4405-89A9-71DBF32CBC9B}" destId="{A213F1C9-35C9-474D-B30A-2D7FA166CED7}" srcOrd="2" destOrd="0" presId="urn:microsoft.com/office/officeart/2005/8/layout/hierarchy6"/>
    <dgm:cxn modelId="{AC5AF251-84E0-44D4-A2F7-D38F35CE5419}" type="presParOf" srcId="{36F32BEB-BEB5-4405-89A9-71DBF32CBC9B}" destId="{1D90130D-7804-432A-A943-8C0735248839}" srcOrd="3" destOrd="0" presId="urn:microsoft.com/office/officeart/2005/8/layout/hierarchy6"/>
    <dgm:cxn modelId="{3B5E9CB9-8658-4016-B558-28FA2DC6D604}" type="presParOf" srcId="{1D90130D-7804-432A-A943-8C0735248839}" destId="{F4AABAC1-FEE1-4F8C-BFD0-DF39CE21BC72}" srcOrd="0" destOrd="0" presId="urn:microsoft.com/office/officeart/2005/8/layout/hierarchy6"/>
    <dgm:cxn modelId="{CCA53A84-56FC-4BF7-8CB8-745C518643E5}" type="presParOf" srcId="{1D90130D-7804-432A-A943-8C0735248839}" destId="{0E87FE3E-C8EA-4C69-B832-BEA68A885333}" srcOrd="1" destOrd="0" presId="urn:microsoft.com/office/officeart/2005/8/layout/hierarchy6"/>
    <dgm:cxn modelId="{45CAB83F-F995-407D-A1F0-EF996D13977C}" type="presParOf" srcId="{0E87FE3E-C8EA-4C69-B832-BEA68A885333}" destId="{3E94C8F6-18E6-4FCC-9C1B-32A92553BF5F}" srcOrd="0" destOrd="0" presId="urn:microsoft.com/office/officeart/2005/8/layout/hierarchy6"/>
    <dgm:cxn modelId="{EA5AF59D-36F0-406F-9153-30A8785DE2CF}" type="presParOf" srcId="{0E87FE3E-C8EA-4C69-B832-BEA68A885333}" destId="{AF713238-EC34-4127-A826-CB3EDA88060F}" srcOrd="1" destOrd="0" presId="urn:microsoft.com/office/officeart/2005/8/layout/hierarchy6"/>
    <dgm:cxn modelId="{CD5E5014-FA5F-4298-91D6-2C6C979DF2EC}" type="presParOf" srcId="{AF713238-EC34-4127-A826-CB3EDA88060F}" destId="{5E9AF321-5500-4BD5-B809-169622AEFBD3}" srcOrd="0" destOrd="0" presId="urn:microsoft.com/office/officeart/2005/8/layout/hierarchy6"/>
    <dgm:cxn modelId="{264EEA30-9C18-483B-8655-BA99E146813A}" type="presParOf" srcId="{AF713238-EC34-4127-A826-CB3EDA88060F}" destId="{89C2B71A-18D1-40C5-96E2-52400ED018DB}" srcOrd="1" destOrd="0" presId="urn:microsoft.com/office/officeart/2005/8/layout/hierarchy6"/>
    <dgm:cxn modelId="{994710F8-4D29-4EF0-8C92-5A23FD96EDE8}" type="presParOf" srcId="{5806D977-C39C-4039-96F3-12E547AD4B52}" destId="{097180BE-0BC5-45AD-B59A-50A3D21B937D}" srcOrd="2" destOrd="0" presId="urn:microsoft.com/office/officeart/2005/8/layout/hierarchy6"/>
    <dgm:cxn modelId="{CF66123B-66AC-47FB-A028-7B22E1ADC6FC}" type="presParOf" srcId="{5806D977-C39C-4039-96F3-12E547AD4B52}" destId="{29C76DA7-E477-4FBF-B553-F5FABC00F383}" srcOrd="3" destOrd="0" presId="urn:microsoft.com/office/officeart/2005/8/layout/hierarchy6"/>
    <dgm:cxn modelId="{48470E09-3734-4CEB-A45D-CFFDA2B77CF1}" type="presParOf" srcId="{29C76DA7-E477-4FBF-B553-F5FABC00F383}" destId="{D824911A-2E69-41EC-9BF4-D4D8D97E8703}" srcOrd="0" destOrd="0" presId="urn:microsoft.com/office/officeart/2005/8/layout/hierarchy6"/>
    <dgm:cxn modelId="{4E885376-9042-4E8B-91C5-43FCC01998AD}" type="presParOf" srcId="{29C76DA7-E477-4FBF-B553-F5FABC00F383}" destId="{2456440D-F6A5-4475-86B5-857D4246491A}" srcOrd="1" destOrd="0" presId="urn:microsoft.com/office/officeart/2005/8/layout/hierarchy6"/>
    <dgm:cxn modelId="{EA2E2551-28A2-41DF-90C8-68B5C3664EAF}" type="presParOf" srcId="{2456440D-F6A5-4475-86B5-857D4246491A}" destId="{24541A09-A77F-4F4F-975D-6F53139F4105}" srcOrd="0" destOrd="0" presId="urn:microsoft.com/office/officeart/2005/8/layout/hierarchy6"/>
    <dgm:cxn modelId="{7B22F32F-2D2A-4FE2-9B5B-468907080711}" type="presParOf" srcId="{2456440D-F6A5-4475-86B5-857D4246491A}" destId="{E4A519ED-E91A-4562-AE4C-4DAE92D1CE81}" srcOrd="1" destOrd="0" presId="urn:microsoft.com/office/officeart/2005/8/layout/hierarchy6"/>
    <dgm:cxn modelId="{E8F84FC2-63C9-4BF7-BC00-F36148EAD322}" type="presParOf" srcId="{E4A519ED-E91A-4562-AE4C-4DAE92D1CE81}" destId="{AB15540C-07DD-41F0-A2CE-9953229A448C}" srcOrd="0" destOrd="0" presId="urn:microsoft.com/office/officeart/2005/8/layout/hierarchy6"/>
    <dgm:cxn modelId="{B3DD52A7-BD46-4F71-9ABB-701F112FD5EF}" type="presParOf" srcId="{E4A519ED-E91A-4562-AE4C-4DAE92D1CE81}" destId="{1288FCD9-5C51-4D37-B01A-6EFAB5FB0960}" srcOrd="1" destOrd="0" presId="urn:microsoft.com/office/officeart/2005/8/layout/hierarchy6"/>
    <dgm:cxn modelId="{0A03844B-F0CC-4ED1-842D-F002D9A4D829}" type="presParOf" srcId="{2E8F4825-3534-4A1A-A959-E96632E9D50B}" destId="{86A00DE2-8D61-470E-A2C7-DDD1DA299498}" srcOrd="1" destOrd="0" presId="urn:microsoft.com/office/officeart/2005/8/layout/hierarchy6"/>
    <dgm:cxn modelId="{6DE3E4D1-4001-4C0C-8B1D-3C13E5AFEBB8}" type="presParOf" srcId="{86A00DE2-8D61-470E-A2C7-DDD1DA299498}" destId="{1B126388-D2ED-42F5-9F38-8C3111FA6A56}" srcOrd="0" destOrd="0" presId="urn:microsoft.com/office/officeart/2005/8/layout/hierarchy6"/>
    <dgm:cxn modelId="{02441928-4D29-482C-BEED-4992913F35B2}" type="presParOf" srcId="{1B126388-D2ED-42F5-9F38-8C3111FA6A56}" destId="{1FBA975E-1A9E-41CE-96D0-B6C176D8D74C}" srcOrd="0" destOrd="0" presId="urn:microsoft.com/office/officeart/2005/8/layout/hierarchy6"/>
    <dgm:cxn modelId="{FA6FD3F5-26AF-4366-A6AE-4009AB6D2C0E}" type="presParOf" srcId="{1B126388-D2ED-42F5-9F38-8C3111FA6A56}" destId="{35DA8956-7354-4923-B3F3-9F554026E29E}" srcOrd="1" destOrd="0" presId="urn:microsoft.com/office/officeart/2005/8/layout/hierarchy6"/>
    <dgm:cxn modelId="{7BBDC370-8520-4C81-BDBF-2985BDE99A53}" type="presParOf" srcId="{86A00DE2-8D61-470E-A2C7-DDD1DA299498}" destId="{A4CBC937-9EC3-45AA-86C7-664817F98DE7}" srcOrd="1" destOrd="0" presId="urn:microsoft.com/office/officeart/2005/8/layout/hierarchy6"/>
    <dgm:cxn modelId="{1614489C-19EB-4F25-B2F0-1AABC891125D}" type="presParOf" srcId="{A4CBC937-9EC3-45AA-86C7-664817F98DE7}" destId="{9007CBD2-855B-4464-BEED-8FAFD864463B}" srcOrd="0" destOrd="0" presId="urn:microsoft.com/office/officeart/2005/8/layout/hierarchy6"/>
    <dgm:cxn modelId="{E2433BF1-F0DE-409B-AFF0-508D6ED0C546}" type="presParOf" srcId="{86A00DE2-8D61-470E-A2C7-DDD1DA299498}" destId="{3D2CE295-22EC-4CFF-A094-25600686909A}" srcOrd="2" destOrd="0" presId="urn:microsoft.com/office/officeart/2005/8/layout/hierarchy6"/>
    <dgm:cxn modelId="{63E0FFF4-AE45-4B9E-BEED-6F3F300FF840}" type="presParOf" srcId="{3D2CE295-22EC-4CFF-A094-25600686909A}" destId="{EDD0450A-5714-4F0F-B91A-EBF4EA433A70}" srcOrd="0" destOrd="0" presId="urn:microsoft.com/office/officeart/2005/8/layout/hierarchy6"/>
    <dgm:cxn modelId="{76AD02B8-E6D7-489E-B7FA-3C28B3BE2ACA}" type="presParOf" srcId="{3D2CE295-22EC-4CFF-A094-25600686909A}" destId="{EC33B222-A9E2-4FBE-A341-9BB36D48E5D5}"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0450A-5714-4F0F-B91A-EBF4EA433A70}">
      <dsp:nvSpPr>
        <dsp:cNvPr id="0" name=""/>
        <dsp:cNvSpPr/>
      </dsp:nvSpPr>
      <dsp:spPr>
        <a:xfrm>
          <a:off x="0" y="3245640"/>
          <a:ext cx="7886700" cy="141578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s-ES" sz="1800" kern="1200" dirty="0"/>
            <a:t>- Espacio independiente.</a:t>
          </a:r>
        </a:p>
        <a:p>
          <a:pPr marL="0" lvl="0" indent="0" algn="l" defTabSz="800100">
            <a:lnSpc>
              <a:spcPct val="90000"/>
            </a:lnSpc>
            <a:spcBef>
              <a:spcPct val="0"/>
            </a:spcBef>
            <a:spcAft>
              <a:spcPct val="35000"/>
            </a:spcAft>
            <a:buNone/>
          </a:pPr>
          <a:r>
            <a:rPr lang="es-ES" sz="1800" kern="1200" dirty="0"/>
            <a:t>- Acompañada de la persona que desee.</a:t>
          </a:r>
          <a:endParaRPr lang="ca-ES" sz="1800" kern="1200" dirty="0"/>
        </a:p>
      </dsp:txBody>
      <dsp:txXfrm>
        <a:off x="0" y="3245640"/>
        <a:ext cx="2366010" cy="1415783"/>
      </dsp:txXfrm>
    </dsp:sp>
    <dsp:sp modelId="{1FBA975E-1A9E-41CE-96D0-B6C176D8D74C}">
      <dsp:nvSpPr>
        <dsp:cNvPr id="0" name=""/>
        <dsp:cNvSpPr/>
      </dsp:nvSpPr>
      <dsp:spPr>
        <a:xfrm>
          <a:off x="0" y="0"/>
          <a:ext cx="7886700" cy="319044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s-ES" sz="1800" kern="1200" dirty="0"/>
            <a:t>- Atención rápida y segura.</a:t>
          </a:r>
        </a:p>
        <a:p>
          <a:pPr marL="0" lvl="0" indent="0" algn="l" defTabSz="800100">
            <a:lnSpc>
              <a:spcPct val="90000"/>
            </a:lnSpc>
            <a:spcBef>
              <a:spcPct val="0"/>
            </a:spcBef>
            <a:spcAft>
              <a:spcPct val="35000"/>
            </a:spcAft>
            <a:buNone/>
          </a:pPr>
          <a:r>
            <a:rPr lang="es-ES" sz="1800" kern="1200" dirty="0"/>
            <a:t>- Espacio tranquilo: confidencialidad y seguridad.</a:t>
          </a:r>
        </a:p>
        <a:p>
          <a:pPr marL="0" lvl="0" indent="0" algn="l" defTabSz="800100">
            <a:lnSpc>
              <a:spcPct val="90000"/>
            </a:lnSpc>
            <a:spcBef>
              <a:spcPct val="0"/>
            </a:spcBef>
            <a:spcAft>
              <a:spcPct val="35000"/>
            </a:spcAft>
            <a:buNone/>
          </a:pPr>
          <a:r>
            <a:rPr lang="es-ES" sz="1800" kern="1200" dirty="0"/>
            <a:t>- Recomendable atención en los primeros 30 minutos.</a:t>
          </a:r>
          <a:endParaRPr lang="ca-ES" sz="1800" kern="1200" dirty="0"/>
        </a:p>
      </dsp:txBody>
      <dsp:txXfrm>
        <a:off x="0" y="0"/>
        <a:ext cx="2366010" cy="3190446"/>
      </dsp:txXfrm>
    </dsp:sp>
    <dsp:sp modelId="{55FBFE38-943D-4261-8832-AE5B279C8DEF}">
      <dsp:nvSpPr>
        <dsp:cNvPr id="0" name=""/>
        <dsp:cNvSpPr/>
      </dsp:nvSpPr>
      <dsp:spPr>
        <a:xfrm>
          <a:off x="3627541" y="96275"/>
          <a:ext cx="937885" cy="38501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a-ES" sz="1800" kern="1200" dirty="0" err="1"/>
            <a:t>Triaje</a:t>
          </a:r>
          <a:endParaRPr lang="ca-ES" sz="1800" kern="1200" dirty="0"/>
        </a:p>
      </dsp:txBody>
      <dsp:txXfrm>
        <a:off x="3638818" y="107552"/>
        <a:ext cx="915331" cy="362465"/>
      </dsp:txXfrm>
    </dsp:sp>
    <dsp:sp modelId="{2AAF18C3-2AB4-4A26-918C-FFB6496D8FFA}">
      <dsp:nvSpPr>
        <dsp:cNvPr id="0" name=""/>
        <dsp:cNvSpPr/>
      </dsp:nvSpPr>
      <dsp:spPr>
        <a:xfrm>
          <a:off x="4096484" y="481295"/>
          <a:ext cx="275294" cy="315598"/>
        </a:xfrm>
        <a:custGeom>
          <a:avLst/>
          <a:gdLst/>
          <a:ahLst/>
          <a:cxnLst/>
          <a:rect l="0" t="0" r="0" b="0"/>
          <a:pathLst>
            <a:path>
              <a:moveTo>
                <a:pt x="0" y="0"/>
              </a:moveTo>
              <a:lnTo>
                <a:pt x="0" y="157799"/>
              </a:lnTo>
              <a:lnTo>
                <a:pt x="275294" y="157799"/>
              </a:lnTo>
              <a:lnTo>
                <a:pt x="275294" y="3155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CB67DA-CF12-4778-9AE7-61EE226DE13E}">
      <dsp:nvSpPr>
        <dsp:cNvPr id="0" name=""/>
        <dsp:cNvSpPr/>
      </dsp:nvSpPr>
      <dsp:spPr>
        <a:xfrm>
          <a:off x="3799291" y="796894"/>
          <a:ext cx="1144975" cy="33914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P. Adultas</a:t>
          </a:r>
        </a:p>
      </dsp:txBody>
      <dsp:txXfrm>
        <a:off x="3809224" y="806827"/>
        <a:ext cx="1125109" cy="319281"/>
      </dsp:txXfrm>
    </dsp:sp>
    <dsp:sp modelId="{E8488B06-B5B2-42A3-8BE6-6DAC86844BFC}">
      <dsp:nvSpPr>
        <dsp:cNvPr id="0" name=""/>
        <dsp:cNvSpPr/>
      </dsp:nvSpPr>
      <dsp:spPr>
        <a:xfrm>
          <a:off x="3237784" y="1136042"/>
          <a:ext cx="1133994" cy="329125"/>
        </a:xfrm>
        <a:custGeom>
          <a:avLst/>
          <a:gdLst/>
          <a:ahLst/>
          <a:cxnLst/>
          <a:rect l="0" t="0" r="0" b="0"/>
          <a:pathLst>
            <a:path>
              <a:moveTo>
                <a:pt x="1133994" y="0"/>
              </a:moveTo>
              <a:lnTo>
                <a:pt x="1133994" y="164562"/>
              </a:lnTo>
              <a:lnTo>
                <a:pt x="0" y="164562"/>
              </a:lnTo>
              <a:lnTo>
                <a:pt x="0" y="32912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A94358A-EFF7-493A-A031-D63F3787F3E5}">
      <dsp:nvSpPr>
        <dsp:cNvPr id="0" name=""/>
        <dsp:cNvSpPr/>
      </dsp:nvSpPr>
      <dsp:spPr>
        <a:xfrm>
          <a:off x="2620673" y="1465168"/>
          <a:ext cx="1234222" cy="335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Mujeres</a:t>
          </a:r>
        </a:p>
      </dsp:txBody>
      <dsp:txXfrm>
        <a:off x="2630500" y="1474995"/>
        <a:ext cx="1214568" cy="315848"/>
      </dsp:txXfrm>
    </dsp:sp>
    <dsp:sp modelId="{F85BAAF8-79AE-45FD-A6BF-2D71935C2023}">
      <dsp:nvSpPr>
        <dsp:cNvPr id="0" name=""/>
        <dsp:cNvSpPr/>
      </dsp:nvSpPr>
      <dsp:spPr>
        <a:xfrm>
          <a:off x="3192064" y="1800670"/>
          <a:ext cx="91440" cy="329125"/>
        </a:xfrm>
        <a:custGeom>
          <a:avLst/>
          <a:gdLst/>
          <a:ahLst/>
          <a:cxnLst/>
          <a:rect l="0" t="0" r="0" b="0"/>
          <a:pathLst>
            <a:path>
              <a:moveTo>
                <a:pt x="45720" y="0"/>
              </a:moveTo>
              <a:lnTo>
                <a:pt x="45720" y="32912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70F6BD-1AA5-4DCD-B1F7-DA1AD6B3269B}">
      <dsp:nvSpPr>
        <dsp:cNvPr id="0" name=""/>
        <dsp:cNvSpPr/>
      </dsp:nvSpPr>
      <dsp:spPr>
        <a:xfrm>
          <a:off x="2367602" y="2129796"/>
          <a:ext cx="1740364" cy="3923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Ginecología</a:t>
          </a:r>
        </a:p>
      </dsp:txBody>
      <dsp:txXfrm>
        <a:off x="2379093" y="2141287"/>
        <a:ext cx="1717382" cy="369360"/>
      </dsp:txXfrm>
    </dsp:sp>
    <dsp:sp modelId="{A213F1C9-35C9-474D-B30A-2D7FA166CED7}">
      <dsp:nvSpPr>
        <dsp:cNvPr id="0" name=""/>
        <dsp:cNvSpPr/>
      </dsp:nvSpPr>
      <dsp:spPr>
        <a:xfrm>
          <a:off x="4371779" y="1136042"/>
          <a:ext cx="1133994" cy="329125"/>
        </a:xfrm>
        <a:custGeom>
          <a:avLst/>
          <a:gdLst/>
          <a:ahLst/>
          <a:cxnLst/>
          <a:rect l="0" t="0" r="0" b="0"/>
          <a:pathLst>
            <a:path>
              <a:moveTo>
                <a:pt x="0" y="0"/>
              </a:moveTo>
              <a:lnTo>
                <a:pt x="0" y="164562"/>
              </a:lnTo>
              <a:lnTo>
                <a:pt x="1133994" y="164562"/>
              </a:lnTo>
              <a:lnTo>
                <a:pt x="1133994" y="32912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AABAC1-FEE1-4F8C-BFD0-DF39CE21BC72}">
      <dsp:nvSpPr>
        <dsp:cNvPr id="0" name=""/>
        <dsp:cNvSpPr/>
      </dsp:nvSpPr>
      <dsp:spPr>
        <a:xfrm>
          <a:off x="4888662" y="1465168"/>
          <a:ext cx="1234222" cy="35306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Hombres</a:t>
          </a:r>
        </a:p>
      </dsp:txBody>
      <dsp:txXfrm>
        <a:off x="4899003" y="1475509"/>
        <a:ext cx="1213540" cy="332379"/>
      </dsp:txXfrm>
    </dsp:sp>
    <dsp:sp modelId="{3E94C8F6-18E6-4FCC-9C1B-32A92553BF5F}">
      <dsp:nvSpPr>
        <dsp:cNvPr id="0" name=""/>
        <dsp:cNvSpPr/>
      </dsp:nvSpPr>
      <dsp:spPr>
        <a:xfrm>
          <a:off x="5460053" y="1818229"/>
          <a:ext cx="91440" cy="329125"/>
        </a:xfrm>
        <a:custGeom>
          <a:avLst/>
          <a:gdLst/>
          <a:ahLst/>
          <a:cxnLst/>
          <a:rect l="0" t="0" r="0" b="0"/>
          <a:pathLst>
            <a:path>
              <a:moveTo>
                <a:pt x="45720" y="0"/>
              </a:moveTo>
              <a:lnTo>
                <a:pt x="45720" y="32912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9AF321-5500-4BD5-B809-169622AEFBD3}">
      <dsp:nvSpPr>
        <dsp:cNvPr id="0" name=""/>
        <dsp:cNvSpPr/>
      </dsp:nvSpPr>
      <dsp:spPr>
        <a:xfrm>
          <a:off x="4478233" y="2147355"/>
          <a:ext cx="2055078" cy="10363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100000"/>
            </a:lnSpc>
            <a:spcBef>
              <a:spcPct val="0"/>
            </a:spcBef>
            <a:spcAft>
              <a:spcPct val="35000"/>
            </a:spcAft>
            <a:buNone/>
          </a:pPr>
          <a:r>
            <a:rPr lang="ca-ES" sz="1600" kern="1200" dirty="0" err="1"/>
            <a:t>Urgencias</a:t>
          </a:r>
          <a:r>
            <a:rPr lang="ca-ES" sz="1600" kern="1200" dirty="0"/>
            <a:t>, </a:t>
          </a:r>
          <a:r>
            <a:rPr lang="ca-ES" sz="1600" kern="1200" dirty="0" err="1"/>
            <a:t>Urología</a:t>
          </a:r>
          <a:r>
            <a:rPr lang="ca-ES" sz="1600" kern="1200" dirty="0"/>
            <a:t>, </a:t>
          </a:r>
        </a:p>
        <a:p>
          <a:pPr marL="0" lvl="0" indent="0" algn="l" defTabSz="711200">
            <a:lnSpc>
              <a:spcPct val="100000"/>
            </a:lnSpc>
            <a:spcBef>
              <a:spcPct val="0"/>
            </a:spcBef>
            <a:spcAft>
              <a:spcPct val="35000"/>
            </a:spcAft>
            <a:buNone/>
          </a:pPr>
          <a:r>
            <a:rPr lang="ca-ES" sz="1600" kern="1200" dirty="0"/>
            <a:t>C. General  </a:t>
          </a:r>
        </a:p>
        <a:p>
          <a:pPr marL="0" lvl="0" indent="0" algn="l" defTabSz="711200">
            <a:lnSpc>
              <a:spcPct val="100000"/>
            </a:lnSpc>
            <a:spcBef>
              <a:spcPct val="0"/>
            </a:spcBef>
            <a:spcAft>
              <a:spcPct val="35000"/>
            </a:spcAft>
            <a:buNone/>
          </a:pPr>
          <a:r>
            <a:rPr lang="ca-ES" sz="1600" kern="1200" dirty="0"/>
            <a:t>A. </a:t>
          </a:r>
          <a:r>
            <a:rPr lang="ca-ES" sz="1600" kern="1200" dirty="0" err="1"/>
            <a:t>Digestivo</a:t>
          </a:r>
          <a:endParaRPr lang="ca-ES" sz="1600" kern="1200" dirty="0"/>
        </a:p>
      </dsp:txBody>
      <dsp:txXfrm>
        <a:off x="4508587" y="2177709"/>
        <a:ext cx="1994370" cy="975660"/>
      </dsp:txXfrm>
    </dsp:sp>
    <dsp:sp modelId="{097180BE-0BC5-45AD-B59A-50A3D21B937D}">
      <dsp:nvSpPr>
        <dsp:cNvPr id="0" name=""/>
        <dsp:cNvSpPr/>
      </dsp:nvSpPr>
      <dsp:spPr>
        <a:xfrm>
          <a:off x="4096484" y="481295"/>
          <a:ext cx="3122513" cy="333124"/>
        </a:xfrm>
        <a:custGeom>
          <a:avLst/>
          <a:gdLst/>
          <a:ahLst/>
          <a:cxnLst/>
          <a:rect l="0" t="0" r="0" b="0"/>
          <a:pathLst>
            <a:path>
              <a:moveTo>
                <a:pt x="0" y="0"/>
              </a:moveTo>
              <a:lnTo>
                <a:pt x="0" y="166562"/>
              </a:lnTo>
              <a:lnTo>
                <a:pt x="3122513" y="166562"/>
              </a:lnTo>
              <a:lnTo>
                <a:pt x="3122513" y="3331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24911A-2E69-41EC-9BF4-D4D8D97E8703}">
      <dsp:nvSpPr>
        <dsp:cNvPr id="0" name=""/>
        <dsp:cNvSpPr/>
      </dsp:nvSpPr>
      <dsp:spPr>
        <a:xfrm>
          <a:off x="6607649" y="814420"/>
          <a:ext cx="1222694" cy="5152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&lt;15 años</a:t>
          </a:r>
        </a:p>
      </dsp:txBody>
      <dsp:txXfrm>
        <a:off x="6622741" y="829512"/>
        <a:ext cx="1192510" cy="485103"/>
      </dsp:txXfrm>
    </dsp:sp>
    <dsp:sp modelId="{24541A09-A77F-4F4F-975D-6F53139F4105}">
      <dsp:nvSpPr>
        <dsp:cNvPr id="0" name=""/>
        <dsp:cNvSpPr/>
      </dsp:nvSpPr>
      <dsp:spPr>
        <a:xfrm>
          <a:off x="7173277" y="1329708"/>
          <a:ext cx="91440" cy="1356920"/>
        </a:xfrm>
        <a:custGeom>
          <a:avLst/>
          <a:gdLst/>
          <a:ahLst/>
          <a:cxnLst/>
          <a:rect l="0" t="0" r="0" b="0"/>
          <a:pathLst>
            <a:path>
              <a:moveTo>
                <a:pt x="45720" y="0"/>
              </a:moveTo>
              <a:lnTo>
                <a:pt x="45720" y="678460"/>
              </a:lnTo>
              <a:lnTo>
                <a:pt x="96311" y="678460"/>
              </a:lnTo>
              <a:lnTo>
                <a:pt x="96311" y="135692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B15540C-07DD-41F0-A2CE-9953229A448C}">
      <dsp:nvSpPr>
        <dsp:cNvPr id="0" name=""/>
        <dsp:cNvSpPr/>
      </dsp:nvSpPr>
      <dsp:spPr>
        <a:xfrm>
          <a:off x="6652477" y="2686628"/>
          <a:ext cx="1234222" cy="4814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a-ES" sz="1800" kern="1200"/>
            <a:t>Pediatría</a:t>
          </a:r>
        </a:p>
      </dsp:txBody>
      <dsp:txXfrm>
        <a:off x="6666579" y="2700730"/>
        <a:ext cx="1206018" cy="4532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DA49C45A-AE38-45F0-9217-345C630B2699}" type="datetimeFigureOut">
              <a:rPr lang="es-ES" smtClean="0"/>
              <a:t>29/06/2021</a:t>
            </a:fld>
            <a:endParaRPr lang="es-ES"/>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02E50C64-DEF8-43D6-BA8A-BD65AB95A80B}" type="slidenum">
              <a:rPr lang="es-ES" smtClean="0"/>
              <a:t>‹Nº›</a:t>
            </a:fld>
            <a:endParaRPr lang="es-ES"/>
          </a:p>
        </p:txBody>
      </p:sp>
    </p:spTree>
    <p:extLst>
      <p:ext uri="{BB962C8B-B14F-4D97-AF65-F5344CB8AC3E}">
        <p14:creationId xmlns:p14="http://schemas.microsoft.com/office/powerpoint/2010/main" val="3289455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30275" y="739775"/>
            <a:ext cx="4937125" cy="3703638"/>
          </a:xfrm>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02E50C64-DEF8-43D6-BA8A-BD65AB95A80B}" type="slidenum">
              <a:rPr lang="es-ES" smtClean="0"/>
              <a:t>1</a:t>
            </a:fld>
            <a:endParaRPr lang="es-ES"/>
          </a:p>
        </p:txBody>
      </p:sp>
    </p:spTree>
    <p:extLst>
      <p:ext uri="{BB962C8B-B14F-4D97-AF65-F5344CB8AC3E}">
        <p14:creationId xmlns:p14="http://schemas.microsoft.com/office/powerpoint/2010/main" val="2771718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177925" y="1235075"/>
            <a:ext cx="4441825" cy="3330575"/>
          </a:xfrm>
          <a:prstGeom prst="rect">
            <a:avLst/>
          </a:prstGeom>
          <a:noFill/>
          <a:ln w="12700">
            <a:solidFill>
              <a:prstClr val="black"/>
            </a:solidFill>
          </a:ln>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p:nvPr>
        </p:nvSpPr>
        <p:spPr/>
        <p:txBody>
          <a:bodyPr/>
          <a:lstStyle/>
          <a:p>
            <a:pPr algn="r"/>
            <a:fld id="{AC1A595C-D062-4F41-87C3-72C061204642}" type="slidenum">
              <a:rPr lang="es-ES" sz="1400" b="0" strike="noStrike" spc="-1" smtClean="0">
                <a:solidFill>
                  <a:srgbClr val="000000"/>
                </a:solidFill>
                <a:uFill>
                  <a:solidFill>
                    <a:srgbClr val="FFFFFF"/>
                  </a:solidFill>
                </a:uFill>
                <a:latin typeface="Times New Roman"/>
              </a:rPr>
              <a:pPr algn="r"/>
              <a:t>15</a:t>
            </a:fld>
            <a:endParaRPr lang="es-E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357630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16</a:t>
            </a:fld>
            <a:endParaRPr lang="es-ES"/>
          </a:p>
        </p:txBody>
      </p:sp>
    </p:spTree>
    <p:extLst>
      <p:ext uri="{BB962C8B-B14F-4D97-AF65-F5344CB8AC3E}">
        <p14:creationId xmlns:p14="http://schemas.microsoft.com/office/powerpoint/2010/main" val="1423636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17</a:t>
            </a:fld>
            <a:endParaRPr lang="es-ES"/>
          </a:p>
        </p:txBody>
      </p:sp>
    </p:spTree>
    <p:extLst>
      <p:ext uri="{BB962C8B-B14F-4D97-AF65-F5344CB8AC3E}">
        <p14:creationId xmlns:p14="http://schemas.microsoft.com/office/powerpoint/2010/main" val="2852475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21</a:t>
            </a:fld>
            <a:endParaRPr lang="es-ES"/>
          </a:p>
        </p:txBody>
      </p:sp>
    </p:spTree>
    <p:extLst>
      <p:ext uri="{BB962C8B-B14F-4D97-AF65-F5344CB8AC3E}">
        <p14:creationId xmlns:p14="http://schemas.microsoft.com/office/powerpoint/2010/main" val="1851521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24</a:t>
            </a:fld>
            <a:endParaRPr lang="es-ES"/>
          </a:p>
        </p:txBody>
      </p:sp>
    </p:spTree>
    <p:extLst>
      <p:ext uri="{BB962C8B-B14F-4D97-AF65-F5344CB8AC3E}">
        <p14:creationId xmlns:p14="http://schemas.microsoft.com/office/powerpoint/2010/main" val="39563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30275" y="739775"/>
            <a:ext cx="4937125" cy="3703638"/>
          </a:xfrm>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kern="1200" dirty="0">
                <a:solidFill>
                  <a:schemeClr val="tx1"/>
                </a:solidFill>
                <a:effectLst/>
                <a:latin typeface="+mn-lt"/>
                <a:ea typeface="+mn-ea"/>
                <a:cs typeface="+mn-cs"/>
              </a:rPr>
              <a:t>Es necesaria una especial coordinación sanitaria. La medicina forense, junto con la judicatura, fiscalía y cuerpos de seguridad del estado, forman parte de la atención y ayuda que requiere esta situación. A su vez, es muy importante la coordinación, tanto con las Oficinas de Atención a la Víctima del Delito (OAVD), como con el servicio especializado en materia de violencia contra la mujer, que son los Centros Mujer 24 Horas (CM 24 Horas) para garantizar su atención integral.</a:t>
            </a:r>
          </a:p>
          <a:p>
            <a:endParaRPr lang="es-ES" dirty="0"/>
          </a:p>
        </p:txBody>
      </p:sp>
      <p:sp>
        <p:nvSpPr>
          <p:cNvPr id="4" name="Marcador de número de diapositiva 3"/>
          <p:cNvSpPr>
            <a:spLocks noGrp="1"/>
          </p:cNvSpPr>
          <p:nvPr>
            <p:ph type="sldNum" sz="quarter" idx="5"/>
          </p:nvPr>
        </p:nvSpPr>
        <p:spPr/>
        <p:txBody>
          <a:bodyPr/>
          <a:lstStyle/>
          <a:p>
            <a:fld id="{55ED6FBE-C48F-1A4A-9EDE-B532544CC430}" type="slidenum">
              <a:rPr lang="es-ES" smtClean="0"/>
              <a:t>2</a:t>
            </a:fld>
            <a:endParaRPr lang="es-ES"/>
          </a:p>
        </p:txBody>
      </p:sp>
    </p:spTree>
    <p:extLst>
      <p:ext uri="{BB962C8B-B14F-4D97-AF65-F5344CB8AC3E}">
        <p14:creationId xmlns:p14="http://schemas.microsoft.com/office/powerpoint/2010/main" val="1979031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30275" y="739775"/>
            <a:ext cx="4937125" cy="3703638"/>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5ED6FBE-C48F-1A4A-9EDE-B532544CC430}" type="slidenum">
              <a:rPr lang="es-ES" smtClean="0">
                <a:solidFill>
                  <a:prstClr val="black"/>
                </a:solidFill>
              </a:rPr>
              <a:pPr/>
              <a:t>3</a:t>
            </a:fld>
            <a:endParaRPr lang="es-ES">
              <a:solidFill>
                <a:prstClr val="black"/>
              </a:solidFill>
            </a:endParaRPr>
          </a:p>
        </p:txBody>
      </p:sp>
    </p:spTree>
    <p:extLst>
      <p:ext uri="{BB962C8B-B14F-4D97-AF65-F5344CB8AC3E}">
        <p14:creationId xmlns:p14="http://schemas.microsoft.com/office/powerpoint/2010/main" val="3096382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30275" y="739775"/>
            <a:ext cx="4937125" cy="3703638"/>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5ED6FBE-C48F-1A4A-9EDE-B532544CC430}" type="slidenum">
              <a:rPr lang="es-ES" smtClean="0">
                <a:solidFill>
                  <a:prstClr val="black"/>
                </a:solidFill>
              </a:rPr>
              <a:pPr/>
              <a:t>4</a:t>
            </a:fld>
            <a:endParaRPr lang="es-ES">
              <a:solidFill>
                <a:prstClr val="black"/>
              </a:solidFill>
            </a:endParaRPr>
          </a:p>
        </p:txBody>
      </p:sp>
    </p:spTree>
    <p:extLst>
      <p:ext uri="{BB962C8B-B14F-4D97-AF65-F5344CB8AC3E}">
        <p14:creationId xmlns:p14="http://schemas.microsoft.com/office/powerpoint/2010/main" val="52872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6</a:t>
            </a:fld>
            <a:endParaRPr lang="es-ES"/>
          </a:p>
        </p:txBody>
      </p:sp>
    </p:spTree>
    <p:extLst>
      <p:ext uri="{BB962C8B-B14F-4D97-AF65-F5344CB8AC3E}">
        <p14:creationId xmlns:p14="http://schemas.microsoft.com/office/powerpoint/2010/main" val="1331375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7</a:t>
            </a:fld>
            <a:endParaRPr lang="es-ES"/>
          </a:p>
        </p:txBody>
      </p:sp>
    </p:spTree>
    <p:extLst>
      <p:ext uri="{BB962C8B-B14F-4D97-AF65-F5344CB8AC3E}">
        <p14:creationId xmlns:p14="http://schemas.microsoft.com/office/powerpoint/2010/main" val="460691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12</a:t>
            </a:fld>
            <a:endParaRPr lang="es-ES"/>
          </a:p>
        </p:txBody>
      </p:sp>
    </p:spTree>
    <p:extLst>
      <p:ext uri="{BB962C8B-B14F-4D97-AF65-F5344CB8AC3E}">
        <p14:creationId xmlns:p14="http://schemas.microsoft.com/office/powerpoint/2010/main" val="418386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2E50C64-DEF8-43D6-BA8A-BD65AB95A80B}" type="slidenum">
              <a:rPr lang="es-ES" smtClean="0"/>
              <a:t>13</a:t>
            </a:fld>
            <a:endParaRPr lang="es-ES"/>
          </a:p>
        </p:txBody>
      </p:sp>
    </p:spTree>
    <p:extLst>
      <p:ext uri="{BB962C8B-B14F-4D97-AF65-F5344CB8AC3E}">
        <p14:creationId xmlns:p14="http://schemas.microsoft.com/office/powerpoint/2010/main" val="3573558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30275" y="739775"/>
            <a:ext cx="4937125" cy="3703638"/>
          </a:xfrm>
        </p:spPr>
      </p:sp>
      <p:sp>
        <p:nvSpPr>
          <p:cNvPr id="3" name="Marcador de notas 2"/>
          <p:cNvSpPr>
            <a:spLocks noGrp="1"/>
          </p:cNvSpPr>
          <p:nvPr>
            <p:ph type="body" idx="1"/>
          </p:nvPr>
        </p:nvSpPr>
        <p:spPr/>
        <p:txBody>
          <a:bodyPr/>
          <a:lstStyle/>
          <a:p>
            <a:r>
              <a:rPr lang="es-ES" sz="1200" kern="1200" dirty="0">
                <a:solidFill>
                  <a:schemeClr val="tx1"/>
                </a:solidFill>
                <a:effectLst/>
                <a:latin typeface="+mn-lt"/>
                <a:ea typeface="+mn-ea"/>
                <a:cs typeface="+mn-cs"/>
              </a:rPr>
              <a:t>La coordinación de la asistencia sanitaria será responsabilidad de la persona que ejerza las funciones de Jefatura de Guardia o cualquier otra que se designe. Si él o la especialista correspondiente no se encuentra de presencia física en el hospital (guardias localizadas), la Jefatura de Guardia será responsable de realizar la valoración médica inicial, avisar al especialista y activar el Protocolo de Agresión Sexual</a:t>
            </a:r>
            <a:r>
              <a:rPr lang="es-ES" dirty="0">
                <a:effectLst/>
              </a:rPr>
              <a:t> </a:t>
            </a:r>
            <a:endParaRPr lang="es-ES" dirty="0"/>
          </a:p>
        </p:txBody>
      </p:sp>
      <p:sp>
        <p:nvSpPr>
          <p:cNvPr id="4" name="Marcador de número de diapositiva 3"/>
          <p:cNvSpPr>
            <a:spLocks noGrp="1"/>
          </p:cNvSpPr>
          <p:nvPr>
            <p:ph type="sldNum" sz="quarter" idx="5"/>
          </p:nvPr>
        </p:nvSpPr>
        <p:spPr/>
        <p:txBody>
          <a:bodyPr/>
          <a:lstStyle/>
          <a:p>
            <a:fld id="{55ED6FBE-C48F-1A4A-9EDE-B532544CC430}" type="slidenum">
              <a:rPr lang="es-ES" smtClean="0"/>
              <a:t>14</a:t>
            </a:fld>
            <a:endParaRPr lang="es-ES"/>
          </a:p>
        </p:txBody>
      </p:sp>
    </p:spTree>
    <p:extLst>
      <p:ext uri="{BB962C8B-B14F-4D97-AF65-F5344CB8AC3E}">
        <p14:creationId xmlns:p14="http://schemas.microsoft.com/office/powerpoint/2010/main" val="469000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68"/>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16BA512B-9050-4955-A7DA-5A84900279B1}" type="datetime1">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205451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5DBA6CF2-56B9-4372-A9B5-42DA4F8E6B27}" type="datetime1">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132935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81"/>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81"/>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DF8D4EB-2416-4A27-B55E-ABCF8CE99383}" type="datetime1">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3450404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388B5B-7400-7943-BDAB-89FE160E1970}"/>
              </a:ext>
            </a:extLst>
          </p:cNvPr>
          <p:cNvSpPr>
            <a:spLocks noGrp="1"/>
          </p:cNvSpPr>
          <p:nvPr>
            <p:ph type="ctrTitle"/>
          </p:nvPr>
        </p:nvSpPr>
        <p:spPr>
          <a:xfrm>
            <a:off x="1143000" y="1122364"/>
            <a:ext cx="6858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CCFF2E4-1CA7-9C42-90A9-497ACBE15A0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1E29FB3-005E-334D-AF16-F93D85490B75}"/>
              </a:ext>
            </a:extLst>
          </p:cNvPr>
          <p:cNvSpPr>
            <a:spLocks noGrp="1"/>
          </p:cNvSpPr>
          <p:nvPr>
            <p:ph type="dt" sz="half" idx="10"/>
          </p:nvPr>
        </p:nvSpPr>
        <p:spPr/>
        <p:txBody>
          <a:bodyPr/>
          <a:lstStyle/>
          <a:p>
            <a:fld id="{1C75369A-1AE2-4542-8146-D8695321554C}"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A797D7DB-7B64-7F4E-B35D-CCFF61845652}"/>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AD85319C-ACE1-4343-9B60-09EFC1CFD9B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18358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0DE72-D5F4-E14D-8C5A-BC0DF93224F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BD278C2-1750-5C47-9F34-5CC822293328}"/>
              </a:ext>
            </a:extLst>
          </p:cNvPr>
          <p:cNvSpPr>
            <a:spLocks noGrp="1"/>
          </p:cNvSpPr>
          <p:nvPr>
            <p:ph idx="1"/>
          </p:nvPr>
        </p:nvSpPr>
        <p:spPr/>
        <p:txBody>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F50A5682-759E-8043-8E2F-F73CF8EC528A}"/>
              </a:ext>
            </a:extLst>
          </p:cNvPr>
          <p:cNvSpPr>
            <a:spLocks noGrp="1"/>
          </p:cNvSpPr>
          <p:nvPr>
            <p:ph type="dt" sz="half" idx="10"/>
          </p:nvPr>
        </p:nvSpPr>
        <p:spPr/>
        <p:txBody>
          <a:bodyPr/>
          <a:lstStyle/>
          <a:p>
            <a:fld id="{721F39DD-AAD7-4CC6-9F7D-1AD5BF32678A}"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6B6EE4AC-20E1-8F4C-9B70-60E010D9EAB9}"/>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09F25950-D0AB-1A4A-8C33-FBEC0159DCC6}"/>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776050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8385DE-E2FE-924D-8734-3BC9679BDA9F}"/>
              </a:ext>
            </a:extLst>
          </p:cNvPr>
          <p:cNvSpPr>
            <a:spLocks noGrp="1"/>
          </p:cNvSpPr>
          <p:nvPr>
            <p:ph type="title"/>
          </p:nvPr>
        </p:nvSpPr>
        <p:spPr>
          <a:xfrm>
            <a:off x="623889" y="1709780"/>
            <a:ext cx="78867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919BC99-653B-8849-9E9C-5ACFE894FFAF}"/>
              </a:ext>
            </a:extLst>
          </p:cNvPr>
          <p:cNvSpPr>
            <a:spLocks noGrp="1"/>
          </p:cNvSpPr>
          <p:nvPr>
            <p:ph type="body" idx="1"/>
          </p:nvPr>
        </p:nvSpPr>
        <p:spPr>
          <a:xfrm>
            <a:off x="623889" y="4589505"/>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FD76DC6E-5B0D-8240-BE96-054EA22F4423}"/>
              </a:ext>
            </a:extLst>
          </p:cNvPr>
          <p:cNvSpPr>
            <a:spLocks noGrp="1"/>
          </p:cNvSpPr>
          <p:nvPr>
            <p:ph type="dt" sz="half" idx="10"/>
          </p:nvPr>
        </p:nvSpPr>
        <p:spPr/>
        <p:txBody>
          <a:bodyPr/>
          <a:lstStyle/>
          <a:p>
            <a:fld id="{6F287AA3-6609-460A-9195-5D50682411DD}"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B0483B14-E50A-6E40-955C-9C6E5BAA8A91}"/>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5AD35D30-3A04-3645-BFDC-9DD06D42226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623598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66F2CD-DEB1-1C44-9A23-FA6E4899E9E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123868F-0300-D844-8FF4-1F7D01F8B83E}"/>
              </a:ext>
            </a:extLst>
          </p:cNvPr>
          <p:cNvSpPr>
            <a:spLocks noGrp="1"/>
          </p:cNvSpPr>
          <p:nvPr>
            <p:ph sz="half" idx="1"/>
          </p:nvPr>
        </p:nvSpPr>
        <p:spPr>
          <a:xfrm>
            <a:off x="628651" y="1825625"/>
            <a:ext cx="3886200" cy="4351338"/>
          </a:xfrm>
        </p:spPr>
        <p:txBody>
          <a:body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3B96E7A5-17F1-E148-A96A-7A6E42D00D85}"/>
              </a:ext>
            </a:extLst>
          </p:cNvPr>
          <p:cNvSpPr>
            <a:spLocks noGrp="1"/>
          </p:cNvSpPr>
          <p:nvPr>
            <p:ph sz="half" idx="2"/>
          </p:nvPr>
        </p:nvSpPr>
        <p:spPr>
          <a:xfrm>
            <a:off x="4629151" y="1825625"/>
            <a:ext cx="3886200" cy="4351338"/>
          </a:xfrm>
        </p:spPr>
        <p:txBody>
          <a:body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6F50C96D-441A-A44C-9C58-7D0E2A23D974}"/>
              </a:ext>
            </a:extLst>
          </p:cNvPr>
          <p:cNvSpPr>
            <a:spLocks noGrp="1"/>
          </p:cNvSpPr>
          <p:nvPr>
            <p:ph type="dt" sz="half" idx="10"/>
          </p:nvPr>
        </p:nvSpPr>
        <p:spPr/>
        <p:txBody>
          <a:bodyPr/>
          <a:lstStyle/>
          <a:p>
            <a:fld id="{693D7D53-1A3A-4F6B-8724-0BCBA0ED3D2F}"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65CA8840-F834-A041-B4A4-D2A1128142AD}"/>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5B11579A-D770-A043-B0AE-003321E0A3E6}"/>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179719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5CA30-072F-EA4E-99A2-117EFB840DD8}"/>
              </a:ext>
            </a:extLst>
          </p:cNvPr>
          <p:cNvSpPr>
            <a:spLocks noGrp="1"/>
          </p:cNvSpPr>
          <p:nvPr>
            <p:ph type="title"/>
          </p:nvPr>
        </p:nvSpPr>
        <p:spPr>
          <a:xfrm>
            <a:off x="629842" y="365130"/>
            <a:ext cx="78867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8A8409C-D204-604A-9F27-EB6ED16B1276}"/>
              </a:ext>
            </a:extLst>
          </p:cNvPr>
          <p:cNvSpPr>
            <a:spLocks noGrp="1"/>
          </p:cNvSpPr>
          <p:nvPr>
            <p:ph type="body" idx="1"/>
          </p:nvPr>
        </p:nvSpPr>
        <p:spPr>
          <a:xfrm>
            <a:off x="629842" y="168116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BA7CD1C9-608A-0A48-8A54-30805466D029}"/>
              </a:ext>
            </a:extLst>
          </p:cNvPr>
          <p:cNvSpPr>
            <a:spLocks noGrp="1"/>
          </p:cNvSpPr>
          <p:nvPr>
            <p:ph sz="half" idx="2"/>
          </p:nvPr>
        </p:nvSpPr>
        <p:spPr>
          <a:xfrm>
            <a:off x="629842" y="2505075"/>
            <a:ext cx="3868340" cy="3684588"/>
          </a:xfrm>
        </p:spPr>
        <p:txBody>
          <a:bodyPr/>
          <a:lstStyle/>
          <a:p>
            <a:r>
              <a:rPr lang="es-ES"/>
              <a:t>Editar los estilos de texto del patrón
Segundo nivel
Tercer nivel
Cuarto nivel
Quinto nivel</a:t>
            </a:r>
          </a:p>
        </p:txBody>
      </p:sp>
      <p:sp>
        <p:nvSpPr>
          <p:cNvPr id="5" name="Marcador de texto 4">
            <a:extLst>
              <a:ext uri="{FF2B5EF4-FFF2-40B4-BE49-F238E27FC236}">
                <a16:creationId xmlns:a16="http://schemas.microsoft.com/office/drawing/2014/main" id="{703ECA4C-1502-AB44-9D8E-1AE606851BD7}"/>
              </a:ext>
            </a:extLst>
          </p:cNvPr>
          <p:cNvSpPr>
            <a:spLocks noGrp="1"/>
          </p:cNvSpPr>
          <p:nvPr>
            <p:ph type="body" sz="quarter" idx="3"/>
          </p:nvPr>
        </p:nvSpPr>
        <p:spPr>
          <a:xfrm>
            <a:off x="4629154" y="1681164"/>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6" name="Marcador de contenido 5">
            <a:extLst>
              <a:ext uri="{FF2B5EF4-FFF2-40B4-BE49-F238E27FC236}">
                <a16:creationId xmlns:a16="http://schemas.microsoft.com/office/drawing/2014/main" id="{61087693-1FA9-7C49-9E51-31130CF1167E}"/>
              </a:ext>
            </a:extLst>
          </p:cNvPr>
          <p:cNvSpPr>
            <a:spLocks noGrp="1"/>
          </p:cNvSpPr>
          <p:nvPr>
            <p:ph sz="quarter" idx="4"/>
          </p:nvPr>
        </p:nvSpPr>
        <p:spPr>
          <a:xfrm>
            <a:off x="4629154" y="2505075"/>
            <a:ext cx="3887391" cy="3684588"/>
          </a:xfrm>
        </p:spPr>
        <p:txBody>
          <a:bodyPr/>
          <a:lstStyle/>
          <a:p>
            <a:r>
              <a:rPr lang="es-ES"/>
              <a:t>Editar los estilos de texto del patrón
Segundo nivel
Tercer nivel
Cuarto nivel
Quinto nivel</a:t>
            </a:r>
          </a:p>
        </p:txBody>
      </p:sp>
      <p:sp>
        <p:nvSpPr>
          <p:cNvPr id="7" name="Marcador de fecha 6">
            <a:extLst>
              <a:ext uri="{FF2B5EF4-FFF2-40B4-BE49-F238E27FC236}">
                <a16:creationId xmlns:a16="http://schemas.microsoft.com/office/drawing/2014/main" id="{B4D24CFE-3D34-694E-B31C-4C71A6E58F2A}"/>
              </a:ext>
            </a:extLst>
          </p:cNvPr>
          <p:cNvSpPr>
            <a:spLocks noGrp="1"/>
          </p:cNvSpPr>
          <p:nvPr>
            <p:ph type="dt" sz="half" idx="10"/>
          </p:nvPr>
        </p:nvSpPr>
        <p:spPr/>
        <p:txBody>
          <a:bodyPr/>
          <a:lstStyle/>
          <a:p>
            <a:fld id="{477B1ECE-4E23-428B-87D8-E30CC86175AA}" type="datetime1">
              <a:rPr lang="es-ES" smtClean="0">
                <a:solidFill>
                  <a:srgbClr val="000000">
                    <a:tint val="75000"/>
                  </a:srgbClr>
                </a:solidFill>
              </a:rPr>
              <a:t>29/06/2021</a:t>
            </a:fld>
            <a:endParaRPr lang="es-ES">
              <a:solidFill>
                <a:srgbClr val="000000">
                  <a:tint val="75000"/>
                </a:srgbClr>
              </a:solidFill>
            </a:endParaRPr>
          </a:p>
        </p:txBody>
      </p:sp>
      <p:sp>
        <p:nvSpPr>
          <p:cNvPr id="8" name="Marcador de pie de página 7">
            <a:extLst>
              <a:ext uri="{FF2B5EF4-FFF2-40B4-BE49-F238E27FC236}">
                <a16:creationId xmlns:a16="http://schemas.microsoft.com/office/drawing/2014/main" id="{1DDBE0C6-1BD4-B842-8D9E-18CD5291B86E}"/>
              </a:ext>
            </a:extLst>
          </p:cNvPr>
          <p:cNvSpPr>
            <a:spLocks noGrp="1"/>
          </p:cNvSpPr>
          <p:nvPr>
            <p:ph type="ftr" sz="quarter" idx="11"/>
          </p:nvPr>
        </p:nvSpPr>
        <p:spPr/>
        <p:txBody>
          <a:bodyPr/>
          <a:lstStyle/>
          <a:p>
            <a:endParaRPr lang="es-ES">
              <a:solidFill>
                <a:srgbClr val="000000">
                  <a:tint val="75000"/>
                </a:srgbClr>
              </a:solidFill>
            </a:endParaRPr>
          </a:p>
        </p:txBody>
      </p:sp>
      <p:sp>
        <p:nvSpPr>
          <p:cNvPr id="9" name="Marcador de número de diapositiva 8">
            <a:extLst>
              <a:ext uri="{FF2B5EF4-FFF2-40B4-BE49-F238E27FC236}">
                <a16:creationId xmlns:a16="http://schemas.microsoft.com/office/drawing/2014/main" id="{15F6958C-BE6B-3B4A-A0B2-7E008F269905}"/>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445833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651F3-62E4-2445-B4DF-196B7FBF9B0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2B96F79-92CC-EA47-8BE3-57CD9AD65ECE}"/>
              </a:ext>
            </a:extLst>
          </p:cNvPr>
          <p:cNvSpPr>
            <a:spLocks noGrp="1"/>
          </p:cNvSpPr>
          <p:nvPr>
            <p:ph type="dt" sz="half" idx="10"/>
          </p:nvPr>
        </p:nvSpPr>
        <p:spPr/>
        <p:txBody>
          <a:bodyPr/>
          <a:lstStyle/>
          <a:p>
            <a:fld id="{68A0AC2F-33BE-4318-82C5-8BDE86C299EF}" type="datetime1">
              <a:rPr lang="es-ES" smtClean="0">
                <a:solidFill>
                  <a:srgbClr val="000000">
                    <a:tint val="75000"/>
                  </a:srgbClr>
                </a:solidFill>
              </a:rPr>
              <a:t>29/06/2021</a:t>
            </a:fld>
            <a:endParaRPr lang="es-ES">
              <a:solidFill>
                <a:srgbClr val="000000">
                  <a:tint val="75000"/>
                </a:srgbClr>
              </a:solidFill>
            </a:endParaRPr>
          </a:p>
        </p:txBody>
      </p:sp>
      <p:sp>
        <p:nvSpPr>
          <p:cNvPr id="4" name="Marcador de pie de página 3">
            <a:extLst>
              <a:ext uri="{FF2B5EF4-FFF2-40B4-BE49-F238E27FC236}">
                <a16:creationId xmlns:a16="http://schemas.microsoft.com/office/drawing/2014/main" id="{9AA32110-8819-A046-B9BE-7403D0E0F217}"/>
              </a:ext>
            </a:extLst>
          </p:cNvPr>
          <p:cNvSpPr>
            <a:spLocks noGrp="1"/>
          </p:cNvSpPr>
          <p:nvPr>
            <p:ph type="ftr" sz="quarter" idx="11"/>
          </p:nvPr>
        </p:nvSpPr>
        <p:spPr/>
        <p:txBody>
          <a:bodyPr/>
          <a:lstStyle/>
          <a:p>
            <a:endParaRPr lang="es-ES">
              <a:solidFill>
                <a:srgbClr val="000000">
                  <a:tint val="75000"/>
                </a:srgbClr>
              </a:solidFill>
            </a:endParaRPr>
          </a:p>
        </p:txBody>
      </p:sp>
      <p:sp>
        <p:nvSpPr>
          <p:cNvPr id="5" name="Marcador de número de diapositiva 4">
            <a:extLst>
              <a:ext uri="{FF2B5EF4-FFF2-40B4-BE49-F238E27FC236}">
                <a16:creationId xmlns:a16="http://schemas.microsoft.com/office/drawing/2014/main" id="{26AC2031-FCCE-A745-8738-5CD79D3413B2}"/>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276224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BEEBE0B-8C89-314F-8B42-0183AA559E5B}"/>
              </a:ext>
            </a:extLst>
          </p:cNvPr>
          <p:cNvSpPr>
            <a:spLocks noGrp="1"/>
          </p:cNvSpPr>
          <p:nvPr>
            <p:ph type="dt" sz="half" idx="10"/>
          </p:nvPr>
        </p:nvSpPr>
        <p:spPr/>
        <p:txBody>
          <a:bodyPr/>
          <a:lstStyle/>
          <a:p>
            <a:fld id="{7F2BEB2B-0480-4F82-95F4-CC922FD74F71}" type="datetime1">
              <a:rPr lang="es-ES" smtClean="0">
                <a:solidFill>
                  <a:srgbClr val="000000">
                    <a:tint val="75000"/>
                  </a:srgbClr>
                </a:solidFill>
              </a:rPr>
              <a:t>29/06/2021</a:t>
            </a:fld>
            <a:endParaRPr lang="es-ES">
              <a:solidFill>
                <a:srgbClr val="000000">
                  <a:tint val="75000"/>
                </a:srgbClr>
              </a:solidFill>
            </a:endParaRPr>
          </a:p>
        </p:txBody>
      </p:sp>
      <p:sp>
        <p:nvSpPr>
          <p:cNvPr id="3" name="Marcador de pie de página 2">
            <a:extLst>
              <a:ext uri="{FF2B5EF4-FFF2-40B4-BE49-F238E27FC236}">
                <a16:creationId xmlns:a16="http://schemas.microsoft.com/office/drawing/2014/main" id="{D7CF2698-1AF7-5D4F-AA48-300779525D12}"/>
              </a:ext>
            </a:extLst>
          </p:cNvPr>
          <p:cNvSpPr>
            <a:spLocks noGrp="1"/>
          </p:cNvSpPr>
          <p:nvPr>
            <p:ph type="ftr" sz="quarter" idx="11"/>
          </p:nvPr>
        </p:nvSpPr>
        <p:spPr/>
        <p:txBody>
          <a:bodyPr/>
          <a:lstStyle/>
          <a:p>
            <a:endParaRPr lang="es-ES">
              <a:solidFill>
                <a:srgbClr val="000000">
                  <a:tint val="75000"/>
                </a:srgbClr>
              </a:solidFill>
            </a:endParaRPr>
          </a:p>
        </p:txBody>
      </p:sp>
      <p:sp>
        <p:nvSpPr>
          <p:cNvPr id="4" name="Marcador de número de diapositiva 3">
            <a:extLst>
              <a:ext uri="{FF2B5EF4-FFF2-40B4-BE49-F238E27FC236}">
                <a16:creationId xmlns:a16="http://schemas.microsoft.com/office/drawing/2014/main" id="{E9982524-B6E6-7D42-AE30-B2501D0E0270}"/>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1887415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B2A601-E059-EE44-8462-E603ED7ABCED}"/>
              </a:ext>
            </a:extLst>
          </p:cNvPr>
          <p:cNvSpPr>
            <a:spLocks noGrp="1"/>
          </p:cNvSpPr>
          <p:nvPr>
            <p:ph type="title"/>
          </p:nvPr>
        </p:nvSpPr>
        <p:spPr>
          <a:xfrm>
            <a:off x="629841" y="457200"/>
            <a:ext cx="2949179"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148C231-05E6-C64D-939C-3BA084A7A746}"/>
              </a:ext>
            </a:extLst>
          </p:cNvPr>
          <p:cNvSpPr>
            <a:spLocks noGrp="1"/>
          </p:cNvSpPr>
          <p:nvPr>
            <p:ph idx="1"/>
          </p:nvPr>
        </p:nvSpPr>
        <p:spPr>
          <a:xfrm>
            <a:off x="3887391" y="98746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p>
        </p:txBody>
      </p:sp>
      <p:sp>
        <p:nvSpPr>
          <p:cNvPr id="4" name="Marcador de texto 3">
            <a:extLst>
              <a:ext uri="{FF2B5EF4-FFF2-40B4-BE49-F238E27FC236}">
                <a16:creationId xmlns:a16="http://schemas.microsoft.com/office/drawing/2014/main" id="{E0814D34-80F8-FF4E-84ED-BEB71169D2C1}"/>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ABB8E2ED-A626-0244-8FBE-D803042172FF}"/>
              </a:ext>
            </a:extLst>
          </p:cNvPr>
          <p:cNvSpPr>
            <a:spLocks noGrp="1"/>
          </p:cNvSpPr>
          <p:nvPr>
            <p:ph type="dt" sz="half" idx="10"/>
          </p:nvPr>
        </p:nvSpPr>
        <p:spPr/>
        <p:txBody>
          <a:bodyPr/>
          <a:lstStyle/>
          <a:p>
            <a:fld id="{28A73877-2B7A-4E6D-9234-F56F35B4CF0B}"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07B7E12E-F758-1D48-A398-D48CC90CE93F}"/>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BA98255C-7DE2-8546-A1A0-E37C36E0A745}"/>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855860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D7B3E81-31EE-4B32-806C-2F1AFB3F4A63}" type="datetime1">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1352789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039A9E-1087-3642-A803-70C031A6E07B}"/>
              </a:ext>
            </a:extLst>
          </p:cNvPr>
          <p:cNvSpPr>
            <a:spLocks noGrp="1"/>
          </p:cNvSpPr>
          <p:nvPr>
            <p:ph type="title"/>
          </p:nvPr>
        </p:nvSpPr>
        <p:spPr>
          <a:xfrm>
            <a:off x="629841" y="457200"/>
            <a:ext cx="2949179"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1DC5F89-9701-2C49-B7EF-B49CE5883AF5}"/>
              </a:ext>
            </a:extLst>
          </p:cNvPr>
          <p:cNvSpPr>
            <a:spLocks noGrp="1"/>
          </p:cNvSpPr>
          <p:nvPr>
            <p:ph type="pic" idx="1"/>
          </p:nvPr>
        </p:nvSpPr>
        <p:spPr>
          <a:xfrm>
            <a:off x="3887391" y="987467"/>
            <a:ext cx="462915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4BD5BE8-7BB7-6E42-ABBC-AF8B4461FAEE}"/>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13C15B21-E55E-5B43-8A5B-E7A493496EEB}"/>
              </a:ext>
            </a:extLst>
          </p:cNvPr>
          <p:cNvSpPr>
            <a:spLocks noGrp="1"/>
          </p:cNvSpPr>
          <p:nvPr>
            <p:ph type="dt" sz="half" idx="10"/>
          </p:nvPr>
        </p:nvSpPr>
        <p:spPr/>
        <p:txBody>
          <a:bodyPr/>
          <a:lstStyle/>
          <a:p>
            <a:fld id="{297AEF7B-2F59-40D8-B0D6-F669414A9F96}"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493E7637-C29A-2C43-A53A-A1A8CCF1F5B6}"/>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6EFF3232-A9D1-5D40-AE10-176D2CFCEF7C}"/>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3012572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3C2DB1-6BD0-4D4C-94FB-5B77B946DEE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4D2D9AE-EB74-FB45-957F-0DF9F4DC8F07}"/>
              </a:ext>
            </a:extLst>
          </p:cNvPr>
          <p:cNvSpPr>
            <a:spLocks noGrp="1"/>
          </p:cNvSpPr>
          <p:nvPr>
            <p:ph type="body" orient="vert" idx="1"/>
          </p:nvPr>
        </p:nvSpPr>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4B77AE6D-EAB9-2045-92F0-DD1CD792938F}"/>
              </a:ext>
            </a:extLst>
          </p:cNvPr>
          <p:cNvSpPr>
            <a:spLocks noGrp="1"/>
          </p:cNvSpPr>
          <p:nvPr>
            <p:ph type="dt" sz="half" idx="10"/>
          </p:nvPr>
        </p:nvSpPr>
        <p:spPr/>
        <p:txBody>
          <a:bodyPr/>
          <a:lstStyle/>
          <a:p>
            <a:fld id="{B6C78CCE-FEFF-4970-BA3E-F5FA7EB5F5CC}"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419C678D-9A07-0340-A1B7-5B8DEB7C1FCC}"/>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52E6E50F-A27A-2649-9614-95306473AFFC}"/>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843783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4508C4-3C02-864D-9E4C-D31CA8DE5785}"/>
              </a:ext>
            </a:extLst>
          </p:cNvPr>
          <p:cNvSpPr>
            <a:spLocks noGrp="1"/>
          </p:cNvSpPr>
          <p:nvPr>
            <p:ph type="title" orient="vert"/>
          </p:nvPr>
        </p:nvSpPr>
        <p:spPr>
          <a:xfrm>
            <a:off x="6543677" y="365126"/>
            <a:ext cx="1971675"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DDFB9FF-A687-6547-9B7B-C583973D08BE}"/>
              </a:ext>
            </a:extLst>
          </p:cNvPr>
          <p:cNvSpPr>
            <a:spLocks noGrp="1"/>
          </p:cNvSpPr>
          <p:nvPr>
            <p:ph type="body" orient="vert" idx="1"/>
          </p:nvPr>
        </p:nvSpPr>
        <p:spPr>
          <a:xfrm>
            <a:off x="628652" y="365126"/>
            <a:ext cx="5800725" cy="5811838"/>
          </a:xfrm>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E8907574-CA34-1D4B-A7A8-96523BB01CA2}"/>
              </a:ext>
            </a:extLst>
          </p:cNvPr>
          <p:cNvSpPr>
            <a:spLocks noGrp="1"/>
          </p:cNvSpPr>
          <p:nvPr>
            <p:ph type="dt" sz="half" idx="10"/>
          </p:nvPr>
        </p:nvSpPr>
        <p:spPr/>
        <p:txBody>
          <a:bodyPr/>
          <a:lstStyle/>
          <a:p>
            <a:fld id="{58B6F96D-ACE6-48B2-A428-9B04124F66F1}"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6AF7BF8B-FBBB-BB40-A94F-4DF1078210DC}"/>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4C5C8091-9A2D-0549-8584-5CE3F5477B0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4123952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388B5B-7400-7943-BDAB-89FE160E1970}"/>
              </a:ext>
            </a:extLst>
          </p:cNvPr>
          <p:cNvSpPr>
            <a:spLocks noGrp="1"/>
          </p:cNvSpPr>
          <p:nvPr>
            <p:ph type="ctrTitle"/>
          </p:nvPr>
        </p:nvSpPr>
        <p:spPr>
          <a:xfrm>
            <a:off x="1143000" y="1122364"/>
            <a:ext cx="6858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CCFF2E4-1CA7-9C42-90A9-497ACBE15A0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F1E29FB3-005E-334D-AF16-F93D85490B75}"/>
              </a:ext>
            </a:extLst>
          </p:cNvPr>
          <p:cNvSpPr>
            <a:spLocks noGrp="1"/>
          </p:cNvSpPr>
          <p:nvPr>
            <p:ph type="dt" sz="half" idx="10"/>
          </p:nvPr>
        </p:nvSpPr>
        <p:spPr/>
        <p:txBody>
          <a:bodyPr/>
          <a:lstStyle/>
          <a:p>
            <a:fld id="{3B9BF5CA-6D29-415A-893C-5C3D2524B062}"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A797D7DB-7B64-7F4E-B35D-CCFF61845652}"/>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AD85319C-ACE1-4343-9B60-09EFC1CFD9B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0119691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0DE72-D5F4-E14D-8C5A-BC0DF93224F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BD278C2-1750-5C47-9F34-5CC822293328}"/>
              </a:ext>
            </a:extLst>
          </p:cNvPr>
          <p:cNvSpPr>
            <a:spLocks noGrp="1"/>
          </p:cNvSpPr>
          <p:nvPr>
            <p:ph idx="1"/>
          </p:nvPr>
        </p:nvSpPr>
        <p:spPr/>
        <p:txBody>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F50A5682-759E-8043-8E2F-F73CF8EC528A}"/>
              </a:ext>
            </a:extLst>
          </p:cNvPr>
          <p:cNvSpPr>
            <a:spLocks noGrp="1"/>
          </p:cNvSpPr>
          <p:nvPr>
            <p:ph type="dt" sz="half" idx="10"/>
          </p:nvPr>
        </p:nvSpPr>
        <p:spPr/>
        <p:txBody>
          <a:bodyPr/>
          <a:lstStyle/>
          <a:p>
            <a:fld id="{947DBCBA-042A-4DA0-875C-AC7707402FDA}"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6B6EE4AC-20E1-8F4C-9B70-60E010D9EAB9}"/>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09F25950-D0AB-1A4A-8C33-FBEC0159DCC6}"/>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6263924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8385DE-E2FE-924D-8734-3BC9679BDA9F}"/>
              </a:ext>
            </a:extLst>
          </p:cNvPr>
          <p:cNvSpPr>
            <a:spLocks noGrp="1"/>
          </p:cNvSpPr>
          <p:nvPr>
            <p:ph type="title"/>
          </p:nvPr>
        </p:nvSpPr>
        <p:spPr>
          <a:xfrm>
            <a:off x="623889" y="1709776"/>
            <a:ext cx="78867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919BC99-653B-8849-9E9C-5ACFE894FFAF}"/>
              </a:ext>
            </a:extLst>
          </p:cNvPr>
          <p:cNvSpPr>
            <a:spLocks noGrp="1"/>
          </p:cNvSpPr>
          <p:nvPr>
            <p:ph type="body" idx="1"/>
          </p:nvPr>
        </p:nvSpPr>
        <p:spPr>
          <a:xfrm>
            <a:off x="623889" y="4589501"/>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FD76DC6E-5B0D-8240-BE96-054EA22F4423}"/>
              </a:ext>
            </a:extLst>
          </p:cNvPr>
          <p:cNvSpPr>
            <a:spLocks noGrp="1"/>
          </p:cNvSpPr>
          <p:nvPr>
            <p:ph type="dt" sz="half" idx="10"/>
          </p:nvPr>
        </p:nvSpPr>
        <p:spPr/>
        <p:txBody>
          <a:bodyPr/>
          <a:lstStyle/>
          <a:p>
            <a:fld id="{871DAC9C-9FDB-4D8B-9647-7D85A2357D17}"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B0483B14-E50A-6E40-955C-9C6E5BAA8A91}"/>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5AD35D30-3A04-3645-BFDC-9DD06D42226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62010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66F2CD-DEB1-1C44-9A23-FA6E4899E9E9}"/>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123868F-0300-D844-8FF4-1F7D01F8B83E}"/>
              </a:ext>
            </a:extLst>
          </p:cNvPr>
          <p:cNvSpPr>
            <a:spLocks noGrp="1"/>
          </p:cNvSpPr>
          <p:nvPr>
            <p:ph sz="half" idx="1"/>
          </p:nvPr>
        </p:nvSpPr>
        <p:spPr>
          <a:xfrm>
            <a:off x="628651" y="1825625"/>
            <a:ext cx="3886200" cy="4351338"/>
          </a:xfrm>
        </p:spPr>
        <p:txBody>
          <a:body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3B96E7A5-17F1-E148-A96A-7A6E42D00D85}"/>
              </a:ext>
            </a:extLst>
          </p:cNvPr>
          <p:cNvSpPr>
            <a:spLocks noGrp="1"/>
          </p:cNvSpPr>
          <p:nvPr>
            <p:ph sz="half" idx="2"/>
          </p:nvPr>
        </p:nvSpPr>
        <p:spPr>
          <a:xfrm>
            <a:off x="4629151" y="1825625"/>
            <a:ext cx="3886200" cy="4351338"/>
          </a:xfrm>
        </p:spPr>
        <p:txBody>
          <a:body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6F50C96D-441A-A44C-9C58-7D0E2A23D974}"/>
              </a:ext>
            </a:extLst>
          </p:cNvPr>
          <p:cNvSpPr>
            <a:spLocks noGrp="1"/>
          </p:cNvSpPr>
          <p:nvPr>
            <p:ph type="dt" sz="half" idx="10"/>
          </p:nvPr>
        </p:nvSpPr>
        <p:spPr/>
        <p:txBody>
          <a:bodyPr/>
          <a:lstStyle/>
          <a:p>
            <a:fld id="{80772D91-92D8-4F7E-965C-B3B1E66004EF}"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65CA8840-F834-A041-B4A4-D2A1128142AD}"/>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5B11579A-D770-A043-B0AE-003321E0A3E6}"/>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6801951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5CA30-072F-EA4E-99A2-117EFB840DD8}"/>
              </a:ext>
            </a:extLst>
          </p:cNvPr>
          <p:cNvSpPr>
            <a:spLocks noGrp="1"/>
          </p:cNvSpPr>
          <p:nvPr>
            <p:ph type="title"/>
          </p:nvPr>
        </p:nvSpPr>
        <p:spPr>
          <a:xfrm>
            <a:off x="629842" y="365130"/>
            <a:ext cx="78867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F8A8409C-D204-604A-9F27-EB6ED16B1276}"/>
              </a:ext>
            </a:extLst>
          </p:cNvPr>
          <p:cNvSpPr>
            <a:spLocks noGrp="1"/>
          </p:cNvSpPr>
          <p:nvPr>
            <p:ph type="body" idx="1"/>
          </p:nvPr>
        </p:nvSpPr>
        <p:spPr>
          <a:xfrm>
            <a:off x="629842" y="1681164"/>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4" name="Marcador de contenido 3">
            <a:extLst>
              <a:ext uri="{FF2B5EF4-FFF2-40B4-BE49-F238E27FC236}">
                <a16:creationId xmlns:a16="http://schemas.microsoft.com/office/drawing/2014/main" id="{BA7CD1C9-608A-0A48-8A54-30805466D029}"/>
              </a:ext>
            </a:extLst>
          </p:cNvPr>
          <p:cNvSpPr>
            <a:spLocks noGrp="1"/>
          </p:cNvSpPr>
          <p:nvPr>
            <p:ph sz="half" idx="2"/>
          </p:nvPr>
        </p:nvSpPr>
        <p:spPr>
          <a:xfrm>
            <a:off x="629842" y="2505075"/>
            <a:ext cx="3868340" cy="3684588"/>
          </a:xfrm>
        </p:spPr>
        <p:txBody>
          <a:bodyPr/>
          <a:lstStyle/>
          <a:p>
            <a:r>
              <a:rPr lang="es-ES"/>
              <a:t>Editar los estilos de texto del patrón
Segundo nivel
Tercer nivel
Cuarto nivel
Quinto nivel</a:t>
            </a:r>
          </a:p>
        </p:txBody>
      </p:sp>
      <p:sp>
        <p:nvSpPr>
          <p:cNvPr id="5" name="Marcador de texto 4">
            <a:extLst>
              <a:ext uri="{FF2B5EF4-FFF2-40B4-BE49-F238E27FC236}">
                <a16:creationId xmlns:a16="http://schemas.microsoft.com/office/drawing/2014/main" id="{703ECA4C-1502-AB44-9D8E-1AE606851BD7}"/>
              </a:ext>
            </a:extLst>
          </p:cNvPr>
          <p:cNvSpPr>
            <a:spLocks noGrp="1"/>
          </p:cNvSpPr>
          <p:nvPr>
            <p:ph type="body" sz="quarter" idx="3"/>
          </p:nvPr>
        </p:nvSpPr>
        <p:spPr>
          <a:xfrm>
            <a:off x="4629154" y="1681164"/>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p>
        </p:txBody>
      </p:sp>
      <p:sp>
        <p:nvSpPr>
          <p:cNvPr id="6" name="Marcador de contenido 5">
            <a:extLst>
              <a:ext uri="{FF2B5EF4-FFF2-40B4-BE49-F238E27FC236}">
                <a16:creationId xmlns:a16="http://schemas.microsoft.com/office/drawing/2014/main" id="{61087693-1FA9-7C49-9E51-31130CF1167E}"/>
              </a:ext>
            </a:extLst>
          </p:cNvPr>
          <p:cNvSpPr>
            <a:spLocks noGrp="1"/>
          </p:cNvSpPr>
          <p:nvPr>
            <p:ph sz="quarter" idx="4"/>
          </p:nvPr>
        </p:nvSpPr>
        <p:spPr>
          <a:xfrm>
            <a:off x="4629154" y="2505075"/>
            <a:ext cx="3887391" cy="3684588"/>
          </a:xfrm>
        </p:spPr>
        <p:txBody>
          <a:bodyPr/>
          <a:lstStyle/>
          <a:p>
            <a:r>
              <a:rPr lang="es-ES"/>
              <a:t>Editar los estilos de texto del patrón
Segundo nivel
Tercer nivel
Cuarto nivel
Quinto nivel</a:t>
            </a:r>
          </a:p>
        </p:txBody>
      </p:sp>
      <p:sp>
        <p:nvSpPr>
          <p:cNvPr id="7" name="Marcador de fecha 6">
            <a:extLst>
              <a:ext uri="{FF2B5EF4-FFF2-40B4-BE49-F238E27FC236}">
                <a16:creationId xmlns:a16="http://schemas.microsoft.com/office/drawing/2014/main" id="{B4D24CFE-3D34-694E-B31C-4C71A6E58F2A}"/>
              </a:ext>
            </a:extLst>
          </p:cNvPr>
          <p:cNvSpPr>
            <a:spLocks noGrp="1"/>
          </p:cNvSpPr>
          <p:nvPr>
            <p:ph type="dt" sz="half" idx="10"/>
          </p:nvPr>
        </p:nvSpPr>
        <p:spPr/>
        <p:txBody>
          <a:bodyPr/>
          <a:lstStyle/>
          <a:p>
            <a:fld id="{97243AA7-67DF-402D-AEBB-1F4E67E0045B}" type="datetime1">
              <a:rPr lang="es-ES" smtClean="0">
                <a:solidFill>
                  <a:srgbClr val="000000">
                    <a:tint val="75000"/>
                  </a:srgbClr>
                </a:solidFill>
              </a:rPr>
              <a:t>29/06/2021</a:t>
            </a:fld>
            <a:endParaRPr lang="es-ES">
              <a:solidFill>
                <a:srgbClr val="000000">
                  <a:tint val="75000"/>
                </a:srgbClr>
              </a:solidFill>
            </a:endParaRPr>
          </a:p>
        </p:txBody>
      </p:sp>
      <p:sp>
        <p:nvSpPr>
          <p:cNvPr id="8" name="Marcador de pie de página 7">
            <a:extLst>
              <a:ext uri="{FF2B5EF4-FFF2-40B4-BE49-F238E27FC236}">
                <a16:creationId xmlns:a16="http://schemas.microsoft.com/office/drawing/2014/main" id="{1DDBE0C6-1BD4-B842-8D9E-18CD5291B86E}"/>
              </a:ext>
            </a:extLst>
          </p:cNvPr>
          <p:cNvSpPr>
            <a:spLocks noGrp="1"/>
          </p:cNvSpPr>
          <p:nvPr>
            <p:ph type="ftr" sz="quarter" idx="11"/>
          </p:nvPr>
        </p:nvSpPr>
        <p:spPr/>
        <p:txBody>
          <a:bodyPr/>
          <a:lstStyle/>
          <a:p>
            <a:endParaRPr lang="es-ES">
              <a:solidFill>
                <a:srgbClr val="000000">
                  <a:tint val="75000"/>
                </a:srgbClr>
              </a:solidFill>
            </a:endParaRPr>
          </a:p>
        </p:txBody>
      </p:sp>
      <p:sp>
        <p:nvSpPr>
          <p:cNvPr id="9" name="Marcador de número de diapositiva 8">
            <a:extLst>
              <a:ext uri="{FF2B5EF4-FFF2-40B4-BE49-F238E27FC236}">
                <a16:creationId xmlns:a16="http://schemas.microsoft.com/office/drawing/2014/main" id="{15F6958C-BE6B-3B4A-A0B2-7E008F269905}"/>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948431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5651F3-62E4-2445-B4DF-196B7FBF9B07}"/>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2B96F79-92CC-EA47-8BE3-57CD9AD65ECE}"/>
              </a:ext>
            </a:extLst>
          </p:cNvPr>
          <p:cNvSpPr>
            <a:spLocks noGrp="1"/>
          </p:cNvSpPr>
          <p:nvPr>
            <p:ph type="dt" sz="half" idx="10"/>
          </p:nvPr>
        </p:nvSpPr>
        <p:spPr/>
        <p:txBody>
          <a:bodyPr/>
          <a:lstStyle/>
          <a:p>
            <a:fld id="{103DA2FA-B44E-44FC-9B51-C9895021F41D}" type="datetime1">
              <a:rPr lang="es-ES" smtClean="0">
                <a:solidFill>
                  <a:srgbClr val="000000">
                    <a:tint val="75000"/>
                  </a:srgbClr>
                </a:solidFill>
              </a:rPr>
              <a:t>29/06/2021</a:t>
            </a:fld>
            <a:endParaRPr lang="es-ES">
              <a:solidFill>
                <a:srgbClr val="000000">
                  <a:tint val="75000"/>
                </a:srgbClr>
              </a:solidFill>
            </a:endParaRPr>
          </a:p>
        </p:txBody>
      </p:sp>
      <p:sp>
        <p:nvSpPr>
          <p:cNvPr id="4" name="Marcador de pie de página 3">
            <a:extLst>
              <a:ext uri="{FF2B5EF4-FFF2-40B4-BE49-F238E27FC236}">
                <a16:creationId xmlns:a16="http://schemas.microsoft.com/office/drawing/2014/main" id="{9AA32110-8819-A046-B9BE-7403D0E0F217}"/>
              </a:ext>
            </a:extLst>
          </p:cNvPr>
          <p:cNvSpPr>
            <a:spLocks noGrp="1"/>
          </p:cNvSpPr>
          <p:nvPr>
            <p:ph type="ftr" sz="quarter" idx="11"/>
          </p:nvPr>
        </p:nvSpPr>
        <p:spPr/>
        <p:txBody>
          <a:bodyPr/>
          <a:lstStyle/>
          <a:p>
            <a:endParaRPr lang="es-ES">
              <a:solidFill>
                <a:srgbClr val="000000">
                  <a:tint val="75000"/>
                </a:srgbClr>
              </a:solidFill>
            </a:endParaRPr>
          </a:p>
        </p:txBody>
      </p:sp>
      <p:sp>
        <p:nvSpPr>
          <p:cNvPr id="5" name="Marcador de número de diapositiva 4">
            <a:extLst>
              <a:ext uri="{FF2B5EF4-FFF2-40B4-BE49-F238E27FC236}">
                <a16:creationId xmlns:a16="http://schemas.microsoft.com/office/drawing/2014/main" id="{26AC2031-FCCE-A745-8738-5CD79D3413B2}"/>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1378641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BEEBE0B-8C89-314F-8B42-0183AA559E5B}"/>
              </a:ext>
            </a:extLst>
          </p:cNvPr>
          <p:cNvSpPr>
            <a:spLocks noGrp="1"/>
          </p:cNvSpPr>
          <p:nvPr>
            <p:ph type="dt" sz="half" idx="10"/>
          </p:nvPr>
        </p:nvSpPr>
        <p:spPr/>
        <p:txBody>
          <a:bodyPr/>
          <a:lstStyle/>
          <a:p>
            <a:fld id="{0DB546BD-D5B0-4EEB-9B76-A0FFC1DC9D6F}" type="datetime1">
              <a:rPr lang="es-ES" smtClean="0">
                <a:solidFill>
                  <a:srgbClr val="000000">
                    <a:tint val="75000"/>
                  </a:srgbClr>
                </a:solidFill>
              </a:rPr>
              <a:t>29/06/2021</a:t>
            </a:fld>
            <a:endParaRPr lang="es-ES">
              <a:solidFill>
                <a:srgbClr val="000000">
                  <a:tint val="75000"/>
                </a:srgbClr>
              </a:solidFill>
            </a:endParaRPr>
          </a:p>
        </p:txBody>
      </p:sp>
      <p:sp>
        <p:nvSpPr>
          <p:cNvPr id="3" name="Marcador de pie de página 2">
            <a:extLst>
              <a:ext uri="{FF2B5EF4-FFF2-40B4-BE49-F238E27FC236}">
                <a16:creationId xmlns:a16="http://schemas.microsoft.com/office/drawing/2014/main" id="{D7CF2698-1AF7-5D4F-AA48-300779525D12}"/>
              </a:ext>
            </a:extLst>
          </p:cNvPr>
          <p:cNvSpPr>
            <a:spLocks noGrp="1"/>
          </p:cNvSpPr>
          <p:nvPr>
            <p:ph type="ftr" sz="quarter" idx="11"/>
          </p:nvPr>
        </p:nvSpPr>
        <p:spPr/>
        <p:txBody>
          <a:bodyPr/>
          <a:lstStyle/>
          <a:p>
            <a:endParaRPr lang="es-ES">
              <a:solidFill>
                <a:srgbClr val="000000">
                  <a:tint val="75000"/>
                </a:srgbClr>
              </a:solidFill>
            </a:endParaRPr>
          </a:p>
        </p:txBody>
      </p:sp>
      <p:sp>
        <p:nvSpPr>
          <p:cNvPr id="4" name="Marcador de número de diapositiva 3">
            <a:extLst>
              <a:ext uri="{FF2B5EF4-FFF2-40B4-BE49-F238E27FC236}">
                <a16:creationId xmlns:a16="http://schemas.microsoft.com/office/drawing/2014/main" id="{E9982524-B6E6-7D42-AE30-B2501D0E0270}"/>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438178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42"/>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E0B05A-CC66-43E3-880C-94449C891446}" type="datetime1">
              <a:rPr lang="es-ES" smtClean="0"/>
              <a:t>29/06/2021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41875148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B2A601-E059-EE44-8462-E603ED7ABCED}"/>
              </a:ext>
            </a:extLst>
          </p:cNvPr>
          <p:cNvSpPr>
            <a:spLocks noGrp="1"/>
          </p:cNvSpPr>
          <p:nvPr>
            <p:ph type="title"/>
          </p:nvPr>
        </p:nvSpPr>
        <p:spPr>
          <a:xfrm>
            <a:off x="629841" y="457200"/>
            <a:ext cx="2949179"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148C231-05E6-C64D-939C-3BA084A7A746}"/>
              </a:ext>
            </a:extLst>
          </p:cNvPr>
          <p:cNvSpPr>
            <a:spLocks noGrp="1"/>
          </p:cNvSpPr>
          <p:nvPr>
            <p:ph idx="1"/>
          </p:nvPr>
        </p:nvSpPr>
        <p:spPr>
          <a:xfrm>
            <a:off x="3887391" y="987463"/>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p>
        </p:txBody>
      </p:sp>
      <p:sp>
        <p:nvSpPr>
          <p:cNvPr id="4" name="Marcador de texto 3">
            <a:extLst>
              <a:ext uri="{FF2B5EF4-FFF2-40B4-BE49-F238E27FC236}">
                <a16:creationId xmlns:a16="http://schemas.microsoft.com/office/drawing/2014/main" id="{E0814D34-80F8-FF4E-84ED-BEB71169D2C1}"/>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ABB8E2ED-A626-0244-8FBE-D803042172FF}"/>
              </a:ext>
            </a:extLst>
          </p:cNvPr>
          <p:cNvSpPr>
            <a:spLocks noGrp="1"/>
          </p:cNvSpPr>
          <p:nvPr>
            <p:ph type="dt" sz="half" idx="10"/>
          </p:nvPr>
        </p:nvSpPr>
        <p:spPr/>
        <p:txBody>
          <a:bodyPr/>
          <a:lstStyle/>
          <a:p>
            <a:fld id="{E0772AD8-C631-4458-A768-04E4A138FF0E}"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07B7E12E-F758-1D48-A398-D48CC90CE93F}"/>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BA98255C-7DE2-8546-A1A0-E37C36E0A745}"/>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306285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039A9E-1087-3642-A803-70C031A6E07B}"/>
              </a:ext>
            </a:extLst>
          </p:cNvPr>
          <p:cNvSpPr>
            <a:spLocks noGrp="1"/>
          </p:cNvSpPr>
          <p:nvPr>
            <p:ph type="title"/>
          </p:nvPr>
        </p:nvSpPr>
        <p:spPr>
          <a:xfrm>
            <a:off x="629841" y="457200"/>
            <a:ext cx="2949179"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1DC5F89-9701-2C49-B7EF-B49CE5883AF5}"/>
              </a:ext>
            </a:extLst>
          </p:cNvPr>
          <p:cNvSpPr>
            <a:spLocks noGrp="1"/>
          </p:cNvSpPr>
          <p:nvPr>
            <p:ph type="pic" idx="1"/>
          </p:nvPr>
        </p:nvSpPr>
        <p:spPr>
          <a:xfrm>
            <a:off x="3887391" y="987463"/>
            <a:ext cx="462915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04BD5BE8-7BB7-6E42-ABBC-AF8B4461FAEE}"/>
              </a:ext>
            </a:extLst>
          </p:cNvPr>
          <p:cNvSpPr>
            <a:spLocks noGrp="1"/>
          </p:cNvSpPr>
          <p:nvPr>
            <p:ph type="body" sz="half" idx="2"/>
          </p:nvPr>
        </p:nvSpPr>
        <p:spPr>
          <a:xfrm>
            <a:off x="629841" y="2057400"/>
            <a:ext cx="2949179"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p>
        </p:txBody>
      </p:sp>
      <p:sp>
        <p:nvSpPr>
          <p:cNvPr id="5" name="Marcador de fecha 4">
            <a:extLst>
              <a:ext uri="{FF2B5EF4-FFF2-40B4-BE49-F238E27FC236}">
                <a16:creationId xmlns:a16="http://schemas.microsoft.com/office/drawing/2014/main" id="{13C15B21-E55E-5B43-8A5B-E7A493496EEB}"/>
              </a:ext>
            </a:extLst>
          </p:cNvPr>
          <p:cNvSpPr>
            <a:spLocks noGrp="1"/>
          </p:cNvSpPr>
          <p:nvPr>
            <p:ph type="dt" sz="half" idx="10"/>
          </p:nvPr>
        </p:nvSpPr>
        <p:spPr/>
        <p:txBody>
          <a:bodyPr/>
          <a:lstStyle/>
          <a:p>
            <a:fld id="{C2C5A4B4-6587-42F9-81EF-0F92F5B69082}" type="datetime1">
              <a:rPr lang="es-ES" smtClean="0">
                <a:solidFill>
                  <a:srgbClr val="000000">
                    <a:tint val="75000"/>
                  </a:srgbClr>
                </a:solidFill>
              </a:rPr>
              <a:t>29/06/2021</a:t>
            </a:fld>
            <a:endParaRPr lang="es-ES">
              <a:solidFill>
                <a:srgbClr val="000000">
                  <a:tint val="75000"/>
                </a:srgbClr>
              </a:solidFill>
            </a:endParaRPr>
          </a:p>
        </p:txBody>
      </p:sp>
      <p:sp>
        <p:nvSpPr>
          <p:cNvPr id="6" name="Marcador de pie de página 5">
            <a:extLst>
              <a:ext uri="{FF2B5EF4-FFF2-40B4-BE49-F238E27FC236}">
                <a16:creationId xmlns:a16="http://schemas.microsoft.com/office/drawing/2014/main" id="{493E7637-C29A-2C43-A53A-A1A8CCF1F5B6}"/>
              </a:ext>
            </a:extLst>
          </p:cNvPr>
          <p:cNvSpPr>
            <a:spLocks noGrp="1"/>
          </p:cNvSpPr>
          <p:nvPr>
            <p:ph type="ftr" sz="quarter" idx="11"/>
          </p:nvPr>
        </p:nvSpPr>
        <p:spPr/>
        <p:txBody>
          <a:bodyPr/>
          <a:lstStyle/>
          <a:p>
            <a:endParaRPr lang="es-ES">
              <a:solidFill>
                <a:srgbClr val="000000">
                  <a:tint val="75000"/>
                </a:srgbClr>
              </a:solidFill>
            </a:endParaRPr>
          </a:p>
        </p:txBody>
      </p:sp>
      <p:sp>
        <p:nvSpPr>
          <p:cNvPr id="7" name="Marcador de número de diapositiva 6">
            <a:extLst>
              <a:ext uri="{FF2B5EF4-FFF2-40B4-BE49-F238E27FC236}">
                <a16:creationId xmlns:a16="http://schemas.microsoft.com/office/drawing/2014/main" id="{6EFF3232-A9D1-5D40-AE10-176D2CFCEF7C}"/>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4684779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3C2DB1-6BD0-4D4C-94FB-5B77B946DEED}"/>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4D2D9AE-EB74-FB45-957F-0DF9F4DC8F07}"/>
              </a:ext>
            </a:extLst>
          </p:cNvPr>
          <p:cNvSpPr>
            <a:spLocks noGrp="1"/>
          </p:cNvSpPr>
          <p:nvPr>
            <p:ph type="body" orient="vert" idx="1"/>
          </p:nvPr>
        </p:nvSpPr>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4B77AE6D-EAB9-2045-92F0-DD1CD792938F}"/>
              </a:ext>
            </a:extLst>
          </p:cNvPr>
          <p:cNvSpPr>
            <a:spLocks noGrp="1"/>
          </p:cNvSpPr>
          <p:nvPr>
            <p:ph type="dt" sz="half" idx="10"/>
          </p:nvPr>
        </p:nvSpPr>
        <p:spPr/>
        <p:txBody>
          <a:bodyPr/>
          <a:lstStyle/>
          <a:p>
            <a:fld id="{34C5C0A3-DF0B-44E3-993C-5DCD554EB4F2}"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419C678D-9A07-0340-A1B7-5B8DEB7C1FCC}"/>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52E6E50F-A27A-2649-9614-95306473AFFC}"/>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8873203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B4508C4-3C02-864D-9E4C-D31CA8DE5785}"/>
              </a:ext>
            </a:extLst>
          </p:cNvPr>
          <p:cNvSpPr>
            <a:spLocks noGrp="1"/>
          </p:cNvSpPr>
          <p:nvPr>
            <p:ph type="title" orient="vert"/>
          </p:nvPr>
        </p:nvSpPr>
        <p:spPr>
          <a:xfrm>
            <a:off x="6543677" y="365126"/>
            <a:ext cx="1971675"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DDFB9FF-A687-6547-9B7B-C583973D08BE}"/>
              </a:ext>
            </a:extLst>
          </p:cNvPr>
          <p:cNvSpPr>
            <a:spLocks noGrp="1"/>
          </p:cNvSpPr>
          <p:nvPr>
            <p:ph type="body" orient="vert" idx="1"/>
          </p:nvPr>
        </p:nvSpPr>
        <p:spPr>
          <a:xfrm>
            <a:off x="628652" y="365126"/>
            <a:ext cx="5800725" cy="5811838"/>
          </a:xfrm>
        </p:spPr>
        <p:txBody>
          <a:bodyPr vert="eaVert"/>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E8907574-CA34-1D4B-A7A8-96523BB01CA2}"/>
              </a:ext>
            </a:extLst>
          </p:cNvPr>
          <p:cNvSpPr>
            <a:spLocks noGrp="1"/>
          </p:cNvSpPr>
          <p:nvPr>
            <p:ph type="dt" sz="half" idx="10"/>
          </p:nvPr>
        </p:nvSpPr>
        <p:spPr/>
        <p:txBody>
          <a:bodyPr/>
          <a:lstStyle/>
          <a:p>
            <a:fld id="{C2484186-7CBD-4E43-A414-3F80D4009ECF}"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6AF7BF8B-FBBB-BB40-A94F-4DF1078210DC}"/>
              </a:ext>
            </a:extLst>
          </p:cNvPr>
          <p:cNvSpPr>
            <a:spLocks noGrp="1"/>
          </p:cNvSpPr>
          <p:nvPr>
            <p:ph type="ftr" sz="quarter" idx="11"/>
          </p:nvPr>
        </p:nvSpPr>
        <p:spPr/>
        <p:txBody>
          <a:body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4C5C8091-9A2D-0549-8584-5CE3F5477B09}"/>
              </a:ext>
            </a:extLst>
          </p:cNvPr>
          <p:cNvSpPr>
            <a:spLocks noGrp="1"/>
          </p:cNvSpPr>
          <p:nvPr>
            <p:ph type="sldNum" sz="quarter" idx="12"/>
          </p:nvPr>
        </p:nvSpPr>
        <p:spPr/>
        <p:txBody>
          <a:body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293685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D7F736B7-94AA-4C7D-84C4-17A9DB7FAE25}" type="datetime1">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299847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4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4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CBDA7B5-BEB8-4D75-A404-EE57B6E0EE93}" type="datetime1">
              <a:rPr lang="es-ES" smtClean="0"/>
              <a:t>29/06/2021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131419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BB628B7A-6C81-4F6B-A425-39775B3BD42D}" type="datetime1">
              <a:rPr lang="es-ES" smtClean="0"/>
              <a:t>29/06/2021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2723343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8643F4F-905D-4B29-9E5D-49B02334DD67}" type="datetime1">
              <a:rPr lang="es-ES" smtClean="0"/>
              <a:t>29/06/2021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245014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4"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93"/>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35E2C75-72DB-4C1F-905C-7D399E512A64}" type="datetime1">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2814296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E9B632D6-C7AC-4761-9BE2-C88BA8A6FBE1}" type="datetime1">
              <a:rPr lang="es-ES" smtClean="0"/>
              <a:t>29/06/2021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8DAC01E-A998-4F09-A99E-0144EBB5F497}" type="slidenum">
              <a:rPr lang="es-ES" smtClean="0"/>
              <a:t>‹Nº›</a:t>
            </a:fld>
            <a:endParaRPr lang="es-ES"/>
          </a:p>
        </p:txBody>
      </p:sp>
    </p:spTree>
    <p:extLst>
      <p:ext uri="{BB962C8B-B14F-4D97-AF65-F5344CB8AC3E}">
        <p14:creationId xmlns:p14="http://schemas.microsoft.com/office/powerpoint/2010/main" val="3935017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9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26941C-D39B-4A6C-9169-832CCA704619}" type="datetime1">
              <a:rPr lang="es-ES" smtClean="0"/>
              <a:t>29/06/2021</a:t>
            </a:fld>
            <a:endParaRPr lang="es-ES"/>
          </a:p>
        </p:txBody>
      </p:sp>
      <p:sp>
        <p:nvSpPr>
          <p:cNvPr id="5" name="4 Marcador de pie de página"/>
          <p:cNvSpPr>
            <a:spLocks noGrp="1"/>
          </p:cNvSpPr>
          <p:nvPr>
            <p:ph type="ftr" sz="quarter" idx="3"/>
          </p:nvPr>
        </p:nvSpPr>
        <p:spPr>
          <a:xfrm>
            <a:off x="3124200" y="635639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9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AC01E-A998-4F09-A99E-0144EBB5F497}" type="slidenum">
              <a:rPr lang="es-ES" smtClean="0"/>
              <a:t>‹Nº›</a:t>
            </a:fld>
            <a:endParaRPr lang="es-ES"/>
          </a:p>
        </p:txBody>
      </p:sp>
    </p:spTree>
    <p:extLst>
      <p:ext uri="{BB962C8B-B14F-4D97-AF65-F5344CB8AC3E}">
        <p14:creationId xmlns:p14="http://schemas.microsoft.com/office/powerpoint/2010/main" val="1020625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091F44A-FF76-4A4B-B8A0-A8945A9D6C02}"/>
              </a:ext>
            </a:extLst>
          </p:cNvPr>
          <p:cNvSpPr>
            <a:spLocks noGrp="1"/>
          </p:cNvSpPr>
          <p:nvPr>
            <p:ph type="title"/>
          </p:nvPr>
        </p:nvSpPr>
        <p:spPr>
          <a:xfrm>
            <a:off x="628651" y="365130"/>
            <a:ext cx="78867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E99A24A-8392-5240-9B5C-5F31F7AC6209}"/>
              </a:ext>
            </a:extLst>
          </p:cNvPr>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B57C2A24-3618-9E45-A430-9FDDABE6799B}"/>
              </a:ext>
            </a:extLst>
          </p:cNvPr>
          <p:cNvSpPr>
            <a:spLocks noGrp="1"/>
          </p:cNvSpPr>
          <p:nvPr>
            <p:ph type="dt" sz="half" idx="2"/>
          </p:nvPr>
        </p:nvSpPr>
        <p:spPr>
          <a:xfrm>
            <a:off x="628651" y="635639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CBF8A-A409-4C7D-BC98-B014E85D9955}"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48F5866E-3AA0-9041-AB44-797DAF682AFC}"/>
              </a:ext>
            </a:extLst>
          </p:cNvPr>
          <p:cNvSpPr>
            <a:spLocks noGrp="1"/>
          </p:cNvSpPr>
          <p:nvPr>
            <p:ph type="ftr" sz="quarter" idx="3"/>
          </p:nvPr>
        </p:nvSpPr>
        <p:spPr>
          <a:xfrm>
            <a:off x="3028951" y="635639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07BDCBC5-BF93-7745-A99E-404297CD3535}"/>
              </a:ext>
            </a:extLst>
          </p:cNvPr>
          <p:cNvSpPr>
            <a:spLocks noGrp="1"/>
          </p:cNvSpPr>
          <p:nvPr>
            <p:ph type="sldNum" sz="quarter" idx="4"/>
          </p:nvPr>
        </p:nvSpPr>
        <p:spPr>
          <a:xfrm>
            <a:off x="6457951" y="635639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1705233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091F44A-FF76-4A4B-B8A0-A8945A9D6C02}"/>
              </a:ext>
            </a:extLst>
          </p:cNvPr>
          <p:cNvSpPr>
            <a:spLocks noGrp="1"/>
          </p:cNvSpPr>
          <p:nvPr>
            <p:ph type="title"/>
          </p:nvPr>
        </p:nvSpPr>
        <p:spPr>
          <a:xfrm>
            <a:off x="628651" y="365130"/>
            <a:ext cx="78867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E99A24A-8392-5240-9B5C-5F31F7AC6209}"/>
              </a:ext>
            </a:extLst>
          </p:cNvPr>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p>
        </p:txBody>
      </p:sp>
      <p:sp>
        <p:nvSpPr>
          <p:cNvPr id="4" name="Marcador de fecha 3">
            <a:extLst>
              <a:ext uri="{FF2B5EF4-FFF2-40B4-BE49-F238E27FC236}">
                <a16:creationId xmlns:a16="http://schemas.microsoft.com/office/drawing/2014/main" id="{B57C2A24-3618-9E45-A430-9FDDABE6799B}"/>
              </a:ext>
            </a:extLst>
          </p:cNvPr>
          <p:cNvSpPr>
            <a:spLocks noGrp="1"/>
          </p:cNvSpPr>
          <p:nvPr>
            <p:ph type="dt" sz="half" idx="2"/>
          </p:nvPr>
        </p:nvSpPr>
        <p:spPr>
          <a:xfrm>
            <a:off x="628651" y="6356388"/>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46503-246B-45A8-AF06-A102F3C948E8}" type="datetime1">
              <a:rPr lang="es-ES" smtClean="0">
                <a:solidFill>
                  <a:srgbClr val="000000">
                    <a:tint val="75000"/>
                  </a:srgbClr>
                </a:solidFill>
              </a:rPr>
              <a:t>29/06/2021</a:t>
            </a:fld>
            <a:endParaRPr lang="es-ES">
              <a:solidFill>
                <a:srgbClr val="000000">
                  <a:tint val="75000"/>
                </a:srgbClr>
              </a:solidFill>
            </a:endParaRPr>
          </a:p>
        </p:txBody>
      </p:sp>
      <p:sp>
        <p:nvSpPr>
          <p:cNvPr id="5" name="Marcador de pie de página 4">
            <a:extLst>
              <a:ext uri="{FF2B5EF4-FFF2-40B4-BE49-F238E27FC236}">
                <a16:creationId xmlns:a16="http://schemas.microsoft.com/office/drawing/2014/main" id="{48F5866E-3AA0-9041-AB44-797DAF682AFC}"/>
              </a:ext>
            </a:extLst>
          </p:cNvPr>
          <p:cNvSpPr>
            <a:spLocks noGrp="1"/>
          </p:cNvSpPr>
          <p:nvPr>
            <p:ph type="ftr" sz="quarter" idx="3"/>
          </p:nvPr>
        </p:nvSpPr>
        <p:spPr>
          <a:xfrm>
            <a:off x="3028951" y="6356388"/>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srgbClr val="000000">
                  <a:tint val="75000"/>
                </a:srgbClr>
              </a:solidFill>
            </a:endParaRPr>
          </a:p>
        </p:txBody>
      </p:sp>
      <p:sp>
        <p:nvSpPr>
          <p:cNvPr id="6" name="Marcador de número de diapositiva 5">
            <a:extLst>
              <a:ext uri="{FF2B5EF4-FFF2-40B4-BE49-F238E27FC236}">
                <a16:creationId xmlns:a16="http://schemas.microsoft.com/office/drawing/2014/main" id="{07BDCBC5-BF93-7745-A99E-404297CD3535}"/>
              </a:ext>
            </a:extLst>
          </p:cNvPr>
          <p:cNvSpPr>
            <a:spLocks noGrp="1"/>
          </p:cNvSpPr>
          <p:nvPr>
            <p:ph type="sldNum" sz="quarter" idx="4"/>
          </p:nvPr>
        </p:nvSpPr>
        <p:spPr>
          <a:xfrm>
            <a:off x="6457951" y="6356388"/>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F7844-EEE6-CE46-A155-C1C580D35431}" type="slidenum">
              <a:rPr lang="es-ES" smtClean="0">
                <a:solidFill>
                  <a:srgbClr val="000000">
                    <a:tint val="75000"/>
                  </a:srgbClr>
                </a:solidFill>
              </a:rPr>
              <a:pPr/>
              <a:t>‹Nº›</a:t>
            </a:fld>
            <a:endParaRPr lang="es-ES">
              <a:solidFill>
                <a:srgbClr val="000000">
                  <a:tint val="75000"/>
                </a:srgbClr>
              </a:solidFill>
            </a:endParaRPr>
          </a:p>
        </p:txBody>
      </p:sp>
    </p:spTree>
    <p:extLst>
      <p:ext uri="{BB962C8B-B14F-4D97-AF65-F5344CB8AC3E}">
        <p14:creationId xmlns:p14="http://schemas.microsoft.com/office/powerpoint/2010/main" val="33085098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notesSlide" Target="../notesSlides/notesSlide10.xml"/><Relationship Id="rId1" Type="http://schemas.openxmlformats.org/officeDocument/2006/relationships/slideLayout" Target="../slideLayouts/slideLayout29.xml"/><Relationship Id="rId5" Type="http://schemas.openxmlformats.org/officeDocument/2006/relationships/image" Target="../media/image10.tiff"/><Relationship Id="rId4" Type="http://schemas.openxmlformats.org/officeDocument/2006/relationships/image" Target="../media/image9.tif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an.gva.es/documents/7260336/7286608/Protocolo+de+Atenci%C3%B3n+integral+v%C3%ADctimas+de+agresiones+sexuales+2019.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1628800"/>
            <a:ext cx="7488832" cy="2862322"/>
          </a:xfrm>
          <a:prstGeom prst="rect">
            <a:avLst/>
          </a:prstGeom>
        </p:spPr>
        <p:txBody>
          <a:bodyPr wrap="square">
            <a:spAutoFit/>
          </a:bodyPr>
          <a:lstStyle/>
          <a:p>
            <a:pPr algn="ctr"/>
            <a:r>
              <a:rPr lang="es-ES" sz="3600" b="1" dirty="0"/>
              <a:t>PROTOCOLO DE ATENCIÓN INTEGRAL, SANITARIA Y JUDICIAL, A VÍCTIMAS DE AGRESIONES SEXUALES DE LA COMUNITAT VALENCIANA</a:t>
            </a:r>
          </a:p>
          <a:p>
            <a:pPr algn="ctr"/>
            <a:r>
              <a:rPr lang="es-ES" sz="3600" b="1" dirty="0"/>
              <a:t>2020</a:t>
            </a:r>
          </a:p>
        </p:txBody>
      </p:sp>
      <p:pic>
        <p:nvPicPr>
          <p:cNvPr id="3" name="2 Imagen" descr="T:\Igualdad\Unidad_Igualdad\Logos\gv_conselleria_sanitat_roj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7865" y="4725144"/>
            <a:ext cx="2171065" cy="1371600"/>
          </a:xfrm>
          <a:prstGeom prst="rect">
            <a:avLst/>
          </a:prstGeom>
          <a:noFill/>
          <a:ln>
            <a:noFill/>
          </a:ln>
        </p:spPr>
      </p:pic>
      <p:sp>
        <p:nvSpPr>
          <p:cNvPr id="2" name="1 CuadroTexto"/>
          <p:cNvSpPr txBox="1"/>
          <p:nvPr/>
        </p:nvSpPr>
        <p:spPr>
          <a:xfrm>
            <a:off x="5521762" y="5589241"/>
            <a:ext cx="3157527" cy="646331"/>
          </a:xfrm>
          <a:prstGeom prst="rect">
            <a:avLst/>
          </a:prstGeom>
          <a:noFill/>
        </p:spPr>
        <p:txBody>
          <a:bodyPr wrap="square" rtlCol="0">
            <a:spAutoFit/>
          </a:bodyPr>
          <a:lstStyle/>
          <a:p>
            <a:pPr algn="ctr"/>
            <a:r>
              <a:rPr lang="es-ES" sz="1200" b="1" dirty="0"/>
              <a:t>Palmira Muñoz </a:t>
            </a:r>
            <a:r>
              <a:rPr lang="es-ES" sz="1200" b="1" dirty="0" err="1"/>
              <a:t>Muñoz</a:t>
            </a:r>
            <a:endParaRPr lang="es-ES" sz="1200" b="1" dirty="0"/>
          </a:p>
          <a:p>
            <a:pPr algn="ctr"/>
            <a:r>
              <a:rPr lang="es-ES" sz="1200" i="1" dirty="0"/>
              <a:t>Responsable de la Unidad de Igualdad de la </a:t>
            </a:r>
            <a:r>
              <a:rPr lang="es-ES" sz="1200" i="1" dirty="0" err="1"/>
              <a:t>Conselleria</a:t>
            </a:r>
            <a:r>
              <a:rPr lang="es-ES" sz="1200" i="1" dirty="0"/>
              <a:t> de </a:t>
            </a:r>
            <a:r>
              <a:rPr lang="es-ES" sz="1200" i="1" dirty="0" err="1"/>
              <a:t>Sanitat</a:t>
            </a:r>
            <a:r>
              <a:rPr lang="es-ES" sz="1200" i="1" dirty="0"/>
              <a:t> Universal i </a:t>
            </a:r>
            <a:r>
              <a:rPr lang="es-ES" sz="1200" i="1" dirty="0" err="1"/>
              <a:t>Salut</a:t>
            </a:r>
            <a:r>
              <a:rPr lang="es-ES" sz="1200" i="1" dirty="0"/>
              <a:t> Pública</a:t>
            </a:r>
          </a:p>
        </p:txBody>
      </p:sp>
      <p:sp>
        <p:nvSpPr>
          <p:cNvPr id="6" name="5 Marcador de número de diapositiva"/>
          <p:cNvSpPr>
            <a:spLocks noGrp="1"/>
          </p:cNvSpPr>
          <p:nvPr>
            <p:ph type="sldNum" sz="quarter" idx="12"/>
          </p:nvPr>
        </p:nvSpPr>
        <p:spPr/>
        <p:txBody>
          <a:bodyPr/>
          <a:lstStyle/>
          <a:p>
            <a:fld id="{E8DAC01E-A998-4F09-A99E-0144EBB5F497}" type="slidenum">
              <a:rPr lang="es-ES" smtClean="0"/>
              <a:t>1</a:t>
            </a:fld>
            <a:endParaRPr lang="es-ES"/>
          </a:p>
        </p:txBody>
      </p:sp>
    </p:spTree>
    <p:extLst>
      <p:ext uri="{BB962C8B-B14F-4D97-AF65-F5344CB8AC3E}">
        <p14:creationId xmlns:p14="http://schemas.microsoft.com/office/powerpoint/2010/main" val="3796685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1185863"/>
            <a:ext cx="8680451"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10</a:t>
            </a:fld>
            <a:endParaRPr lang="es-ES">
              <a:solidFill>
                <a:srgbClr val="000000">
                  <a:tint val="75000"/>
                </a:srgbClr>
              </a:solidFill>
            </a:endParaRPr>
          </a:p>
        </p:txBody>
      </p:sp>
    </p:spTree>
    <p:extLst>
      <p:ext uri="{BB962C8B-B14F-4D97-AF65-F5344CB8AC3E}">
        <p14:creationId xmlns:p14="http://schemas.microsoft.com/office/powerpoint/2010/main" val="724304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1" y="2564905"/>
            <a:ext cx="7886700" cy="1623711"/>
          </a:xfrm>
        </p:spPr>
        <p:txBody>
          <a:bodyPr>
            <a:normAutofit fontScale="90000"/>
          </a:bodyPr>
          <a:lstStyle/>
          <a:p>
            <a:r>
              <a:rPr lang="es-ES" b="1" dirty="0"/>
              <a:t>Procedimiento de atención a víctimas de agresiones sexuales en centros sanitarios</a:t>
            </a:r>
          </a:p>
        </p:txBody>
      </p:sp>
      <p:sp>
        <p:nvSpPr>
          <p:cNvPr id="4" name="3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11</a:t>
            </a:fld>
            <a:endParaRPr lang="es-ES">
              <a:solidFill>
                <a:srgbClr val="000000">
                  <a:tint val="75000"/>
                </a:srgbClr>
              </a:solidFill>
            </a:endParaRPr>
          </a:p>
        </p:txBody>
      </p:sp>
    </p:spTree>
    <p:extLst>
      <p:ext uri="{BB962C8B-B14F-4D97-AF65-F5344CB8AC3E}">
        <p14:creationId xmlns:p14="http://schemas.microsoft.com/office/powerpoint/2010/main" val="870160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971600" y="548680"/>
            <a:ext cx="7029400" cy="5256584"/>
          </a:xfrm>
        </p:spPr>
        <p:txBody>
          <a:bodyPr>
            <a:normAutofit/>
          </a:bodyPr>
          <a:lstStyle/>
          <a:p>
            <a:r>
              <a:rPr lang="es-ES" sz="3200" b="1" dirty="0"/>
              <a:t>APARTADOS DE LA ATENCIÓN A LA VÍCTIMA</a:t>
            </a:r>
          </a:p>
          <a:p>
            <a:endParaRPr lang="es-ES" dirty="0"/>
          </a:p>
          <a:p>
            <a:pPr marL="457200" indent="-457200" algn="l">
              <a:buAutoNum type="arabicPeriod"/>
            </a:pPr>
            <a:r>
              <a:rPr lang="es-ES" dirty="0"/>
              <a:t>Aspectos generales de la atención a las víctimas</a:t>
            </a:r>
          </a:p>
          <a:p>
            <a:pPr marL="457200" indent="-457200" algn="l">
              <a:buAutoNum type="arabicPeriod"/>
            </a:pPr>
            <a:r>
              <a:rPr lang="es-ES" dirty="0"/>
              <a:t>Asistencia sanitaria hospitalaria</a:t>
            </a:r>
          </a:p>
          <a:p>
            <a:pPr marL="457200" indent="-457200" algn="l">
              <a:buAutoNum type="arabicPeriod"/>
            </a:pPr>
            <a:r>
              <a:rPr lang="es-ES" dirty="0"/>
              <a:t>Asistencia sanitaria extrahospitalaria (trasporte de la víctima a urgencias hospitalarias 112 en agresiones recientes)</a:t>
            </a:r>
          </a:p>
          <a:p>
            <a:pPr marL="457200" indent="-457200" algn="l">
              <a:buAutoNum type="arabicPeriod"/>
            </a:pPr>
            <a:r>
              <a:rPr lang="es-ES" dirty="0"/>
              <a:t>Atención a menores</a:t>
            </a:r>
          </a:p>
          <a:p>
            <a:pPr marL="457200" indent="-457200" algn="l">
              <a:buAutoNum type="arabicPeriod"/>
            </a:pPr>
            <a:r>
              <a:rPr lang="es-ES" dirty="0"/>
              <a:t>Procedimiento para denunciar una agresión sexual/abuso</a:t>
            </a:r>
          </a:p>
        </p:txBody>
      </p:sp>
    </p:spTree>
    <p:extLst>
      <p:ext uri="{BB962C8B-B14F-4D97-AF65-F5344CB8AC3E}">
        <p14:creationId xmlns:p14="http://schemas.microsoft.com/office/powerpoint/2010/main" val="319904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611560" y="260649"/>
            <a:ext cx="7772400" cy="1470025"/>
          </a:xfrm>
        </p:spPr>
        <p:txBody>
          <a:bodyPr>
            <a:normAutofit fontScale="90000"/>
          </a:bodyPr>
          <a:lstStyle/>
          <a:p>
            <a:r>
              <a:rPr lang="es-ES" dirty="0"/>
              <a:t>1. Aspectos generales de la atención a las víctimas</a:t>
            </a:r>
            <a:br>
              <a:rPr lang="es-ES" dirty="0"/>
            </a:br>
            <a:endParaRPr lang="es-ES" dirty="0"/>
          </a:p>
        </p:txBody>
      </p:sp>
      <p:sp>
        <p:nvSpPr>
          <p:cNvPr id="4" name="3 Subtítulo"/>
          <p:cNvSpPr>
            <a:spLocks noGrp="1"/>
          </p:cNvSpPr>
          <p:nvPr>
            <p:ph type="subTitle" idx="1"/>
          </p:nvPr>
        </p:nvSpPr>
        <p:spPr>
          <a:xfrm>
            <a:off x="611560" y="1556793"/>
            <a:ext cx="8280920" cy="5112568"/>
          </a:xfrm>
        </p:spPr>
        <p:txBody>
          <a:bodyPr>
            <a:noAutofit/>
          </a:bodyPr>
          <a:lstStyle/>
          <a:p>
            <a:pPr marL="457200" indent="-457200" algn="l">
              <a:buAutoNum type="arabicPeriod"/>
            </a:pPr>
            <a:r>
              <a:rPr lang="es-ES" sz="1400" dirty="0">
                <a:solidFill>
                  <a:schemeClr val="tx1"/>
                </a:solidFill>
              </a:rPr>
              <a:t>En cada centro sanitario (hospitalario o </a:t>
            </a:r>
            <a:r>
              <a:rPr lang="es-ES" sz="1400" dirty="0" err="1">
                <a:solidFill>
                  <a:schemeClr val="tx1"/>
                </a:solidFill>
              </a:rPr>
              <a:t>extrahospitalario</a:t>
            </a:r>
            <a:r>
              <a:rPr lang="es-ES" sz="1400" dirty="0">
                <a:solidFill>
                  <a:schemeClr val="tx1"/>
                </a:solidFill>
              </a:rPr>
              <a:t>) </a:t>
            </a:r>
            <a:r>
              <a:rPr lang="es-ES" sz="1400" dirty="0">
                <a:solidFill>
                  <a:schemeClr val="tx1"/>
                </a:solidFill>
                <a:highlight>
                  <a:srgbClr val="FFFF00"/>
                </a:highlight>
              </a:rPr>
              <a:t>deberá </a:t>
            </a:r>
            <a:r>
              <a:rPr lang="es-ES" sz="1400" b="1" dirty="0">
                <a:solidFill>
                  <a:schemeClr val="tx1"/>
                </a:solidFill>
                <a:highlight>
                  <a:srgbClr val="FFFF00"/>
                </a:highlight>
              </a:rPr>
              <a:t>definirse el circuito</a:t>
            </a:r>
            <a:r>
              <a:rPr lang="es-ES" sz="1400" dirty="0">
                <a:solidFill>
                  <a:schemeClr val="tx1"/>
                </a:solidFill>
                <a:highlight>
                  <a:srgbClr val="FFFF00"/>
                </a:highlight>
              </a:rPr>
              <a:t> </a:t>
            </a:r>
            <a:r>
              <a:rPr lang="es-ES" sz="1400" dirty="0">
                <a:solidFill>
                  <a:schemeClr val="tx1"/>
                </a:solidFill>
              </a:rPr>
              <a:t>.</a:t>
            </a:r>
          </a:p>
          <a:p>
            <a:pPr marL="457200" indent="-457200" algn="l">
              <a:buAutoNum type="arabicPeriod"/>
            </a:pPr>
            <a:r>
              <a:rPr lang="es-ES" sz="1400" dirty="0">
                <a:solidFill>
                  <a:schemeClr val="tx1"/>
                </a:solidFill>
              </a:rPr>
              <a:t>La asistencia se realizará por parte de </a:t>
            </a:r>
            <a:r>
              <a:rPr lang="es-ES" sz="1400" b="1" dirty="0">
                <a:solidFill>
                  <a:schemeClr val="tx1"/>
                </a:solidFill>
              </a:rPr>
              <a:t>profesionales sanitarios que sean estrictamente indispensables</a:t>
            </a:r>
            <a:r>
              <a:rPr lang="es-ES" sz="1400" dirty="0">
                <a:solidFill>
                  <a:schemeClr val="tx1"/>
                </a:solidFill>
              </a:rPr>
              <a:t>.</a:t>
            </a:r>
          </a:p>
          <a:p>
            <a:pPr marL="457200" indent="-457200" algn="l">
              <a:buAutoNum type="arabicPeriod"/>
            </a:pPr>
            <a:r>
              <a:rPr lang="es-ES" sz="1400" dirty="0">
                <a:solidFill>
                  <a:schemeClr val="tx1"/>
                </a:solidFill>
              </a:rPr>
              <a:t>Se </a:t>
            </a:r>
            <a:r>
              <a:rPr lang="es-ES" sz="1400" b="1" dirty="0">
                <a:solidFill>
                  <a:schemeClr val="tx1"/>
                </a:solidFill>
                <a:highlight>
                  <a:srgbClr val="FFFF00"/>
                </a:highlight>
              </a:rPr>
              <a:t>informará a la víctima</a:t>
            </a:r>
            <a:r>
              <a:rPr lang="es-ES" sz="1400" dirty="0">
                <a:solidFill>
                  <a:schemeClr val="tx1"/>
                </a:solidFill>
                <a:highlight>
                  <a:srgbClr val="FFFF00"/>
                </a:highlight>
              </a:rPr>
              <a:t> o a sus representantes legales en caso de menores o personas tuteladas, que </a:t>
            </a:r>
            <a:r>
              <a:rPr lang="es-ES" sz="1400" b="1" dirty="0">
                <a:solidFill>
                  <a:schemeClr val="tx1"/>
                </a:solidFill>
                <a:highlight>
                  <a:srgbClr val="FFFF00"/>
                </a:highlight>
              </a:rPr>
              <a:t>se va a dar aviso al juzgado/juez o jueza de guardia y al personal médico forense</a:t>
            </a:r>
            <a:r>
              <a:rPr lang="es-ES" sz="1400" dirty="0">
                <a:solidFill>
                  <a:schemeClr val="tx1"/>
                </a:solidFill>
                <a:highlight>
                  <a:srgbClr val="FFFF00"/>
                </a:highlight>
              </a:rPr>
              <a:t>.</a:t>
            </a:r>
          </a:p>
          <a:p>
            <a:pPr marL="457200" indent="-457200" algn="l">
              <a:buAutoNum type="arabicPeriod"/>
            </a:pPr>
            <a:r>
              <a:rPr lang="es-ES" sz="1400" b="1" dirty="0">
                <a:solidFill>
                  <a:schemeClr val="tx1"/>
                </a:solidFill>
              </a:rPr>
              <a:t>La anamnesis y </a:t>
            </a:r>
            <a:r>
              <a:rPr lang="es-ES" sz="1400" b="1" dirty="0">
                <a:solidFill>
                  <a:schemeClr val="tx1"/>
                </a:solidFill>
                <a:highlight>
                  <a:srgbClr val="FFFF00"/>
                </a:highlight>
              </a:rPr>
              <a:t>exploración solo se realizarán en presencia del personal médico forense</a:t>
            </a:r>
            <a:r>
              <a:rPr lang="es-ES" sz="1400" b="1" dirty="0">
                <a:solidFill>
                  <a:schemeClr val="tx1"/>
                </a:solidFill>
              </a:rPr>
              <a:t>. </a:t>
            </a:r>
          </a:p>
          <a:p>
            <a:pPr marL="457200" indent="-457200" algn="l">
              <a:buAutoNum type="arabicPeriod"/>
            </a:pPr>
            <a:r>
              <a:rPr lang="es-ES" sz="1400" dirty="0">
                <a:solidFill>
                  <a:schemeClr val="tx1"/>
                </a:solidFill>
              </a:rPr>
              <a:t>Antes de cualquier intervención se solicitará el </a:t>
            </a:r>
            <a:r>
              <a:rPr lang="es-ES" sz="1400" b="1" dirty="0">
                <a:solidFill>
                  <a:schemeClr val="tx1"/>
                </a:solidFill>
              </a:rPr>
              <a:t>Consentimiento Informado.</a:t>
            </a:r>
            <a:r>
              <a:rPr lang="es-ES" sz="1400" dirty="0">
                <a:solidFill>
                  <a:schemeClr val="tx1"/>
                </a:solidFill>
              </a:rPr>
              <a:t> </a:t>
            </a:r>
          </a:p>
          <a:p>
            <a:pPr marL="457200" indent="-457200" algn="l">
              <a:buAutoNum type="arabicPeriod"/>
            </a:pPr>
            <a:r>
              <a:rPr lang="es-ES" sz="1400" b="1" dirty="0">
                <a:solidFill>
                  <a:schemeClr val="tx1"/>
                </a:solidFill>
              </a:rPr>
              <a:t>Se comunicará al juzgado/juez/a de guardia y se solicitará la presencia del personal médico forense</a:t>
            </a:r>
            <a:r>
              <a:rPr lang="es-ES" sz="1400" dirty="0">
                <a:solidFill>
                  <a:schemeClr val="tx1"/>
                </a:solidFill>
              </a:rPr>
              <a:t>.</a:t>
            </a:r>
          </a:p>
          <a:p>
            <a:pPr marL="457200" indent="-457200" algn="l">
              <a:buAutoNum type="arabicPeriod"/>
            </a:pPr>
            <a:r>
              <a:rPr lang="es-ES" sz="1400" b="1" dirty="0">
                <a:solidFill>
                  <a:schemeClr val="tx1"/>
                </a:solidFill>
                <a:highlight>
                  <a:srgbClr val="FFFF00"/>
                </a:highlight>
              </a:rPr>
              <a:t>Las FFCCSSEE se personarán en los centros asistenciales</a:t>
            </a:r>
            <a:r>
              <a:rPr lang="es-ES" sz="1400" dirty="0">
                <a:solidFill>
                  <a:schemeClr val="tx1"/>
                </a:solidFill>
                <a:highlight>
                  <a:srgbClr val="FFFF00"/>
                </a:highlight>
              </a:rPr>
              <a:t>, siempre que sean requeridas</a:t>
            </a:r>
            <a:r>
              <a:rPr lang="es-ES" sz="1400" dirty="0">
                <a:solidFill>
                  <a:schemeClr val="tx1"/>
                </a:solidFill>
              </a:rPr>
              <a:t>. (</a:t>
            </a:r>
            <a:r>
              <a:rPr lang="es-ES" sz="1400" dirty="0">
                <a:solidFill>
                  <a:schemeClr val="tx1"/>
                </a:solidFill>
                <a:highlight>
                  <a:srgbClr val="00FF00"/>
                </a:highlight>
              </a:rPr>
              <a:t>Sí la agresión se produce en el centro, siempre presencia de FFCCSSEE)</a:t>
            </a:r>
          </a:p>
          <a:p>
            <a:pPr marL="457200" indent="-457200" algn="l">
              <a:buAutoNum type="arabicPeriod"/>
            </a:pPr>
            <a:r>
              <a:rPr lang="es-ES" sz="1400" b="1" dirty="0">
                <a:solidFill>
                  <a:schemeClr val="tx1"/>
                </a:solidFill>
              </a:rPr>
              <a:t>Se informará a la víctima de los servicios especializados</a:t>
            </a:r>
            <a:r>
              <a:rPr lang="es-ES" sz="1400" dirty="0">
                <a:solidFill>
                  <a:schemeClr val="tx1"/>
                </a:solidFill>
              </a:rPr>
              <a:t> Oficina de Asistencia a la Víctima del Delito (OAVD) y Centros Mujer 24 horas. </a:t>
            </a:r>
          </a:p>
          <a:p>
            <a:pPr marL="457200" indent="-457200" algn="l">
              <a:buAutoNum type="arabicPeriod"/>
            </a:pPr>
            <a:r>
              <a:rPr lang="es-ES" sz="1400" dirty="0">
                <a:solidFill>
                  <a:schemeClr val="tx1"/>
                </a:solidFill>
              </a:rPr>
              <a:t>En el caso de que la víctima sea una </a:t>
            </a:r>
            <a:r>
              <a:rPr lang="es-ES" sz="1400" b="1" dirty="0">
                <a:solidFill>
                  <a:schemeClr val="tx1"/>
                </a:solidFill>
              </a:rPr>
              <a:t>mujer mayor de 14 años</a:t>
            </a:r>
            <a:r>
              <a:rPr lang="es-ES" sz="1400" dirty="0">
                <a:solidFill>
                  <a:schemeClr val="tx1"/>
                </a:solidFill>
              </a:rPr>
              <a:t>, se ofrecerá la </a:t>
            </a:r>
            <a:r>
              <a:rPr lang="es-ES" sz="1400" b="1" dirty="0">
                <a:solidFill>
                  <a:schemeClr val="tx1"/>
                </a:solidFill>
              </a:rPr>
              <a:t>personación de una psicóloga del Centro Mujer 24 horas.</a:t>
            </a:r>
            <a:r>
              <a:rPr lang="es-ES" sz="1400" dirty="0">
                <a:solidFill>
                  <a:schemeClr val="tx1"/>
                </a:solidFill>
              </a:rPr>
              <a:t> </a:t>
            </a:r>
          </a:p>
          <a:p>
            <a:pPr marL="457200" indent="-457200" algn="l">
              <a:buAutoNum type="arabicPeriod"/>
            </a:pPr>
            <a:r>
              <a:rPr lang="es-ES" sz="1400" dirty="0">
                <a:solidFill>
                  <a:schemeClr val="tx1"/>
                </a:solidFill>
              </a:rPr>
              <a:t>Finalizada la asistencia sanitaria, el personal médico realizará </a:t>
            </a:r>
            <a:r>
              <a:rPr lang="es-ES" sz="1400" b="1" dirty="0">
                <a:solidFill>
                  <a:schemeClr val="tx1"/>
                </a:solidFill>
              </a:rPr>
              <a:t>siempre el parte de lesiones.</a:t>
            </a:r>
          </a:p>
          <a:p>
            <a:pPr marL="457200" indent="-457200" algn="l">
              <a:buAutoNum type="arabicPeriod"/>
            </a:pPr>
            <a:r>
              <a:rPr lang="es-ES" sz="1400" b="1" dirty="0">
                <a:solidFill>
                  <a:schemeClr val="tx1"/>
                </a:solidFill>
              </a:rPr>
              <a:t>En mayores de 14 años -hombre o mujer- </a:t>
            </a:r>
            <a:r>
              <a:rPr lang="es-ES" sz="1400" dirty="0">
                <a:solidFill>
                  <a:schemeClr val="tx1"/>
                </a:solidFill>
              </a:rPr>
              <a:t>se utilizará el </a:t>
            </a:r>
            <a:r>
              <a:rPr lang="es-ES" sz="1400" b="1" dirty="0">
                <a:solidFill>
                  <a:schemeClr val="tx1"/>
                </a:solidFill>
              </a:rPr>
              <a:t>Informe médico de presunta agresión sexual a través de la aplicación SIVIO.</a:t>
            </a:r>
          </a:p>
          <a:p>
            <a:pPr marL="457200" indent="-457200" algn="l">
              <a:buAutoNum type="arabicPeriod"/>
            </a:pPr>
            <a:r>
              <a:rPr lang="es-ES" sz="1400" dirty="0">
                <a:solidFill>
                  <a:schemeClr val="tx1"/>
                </a:solidFill>
                <a:highlight>
                  <a:srgbClr val="FFFF00"/>
                </a:highlight>
              </a:rPr>
              <a:t>Se entregará una </a:t>
            </a:r>
            <a:r>
              <a:rPr lang="es-ES" sz="1400" b="1" dirty="0">
                <a:solidFill>
                  <a:schemeClr val="tx1"/>
                </a:solidFill>
                <a:highlight>
                  <a:srgbClr val="FFFF00"/>
                </a:highlight>
              </a:rPr>
              <a:t>copia a solicitud de las FFCCSSEE</a:t>
            </a:r>
            <a:r>
              <a:rPr lang="es-ES" sz="1400" dirty="0">
                <a:solidFill>
                  <a:schemeClr val="tx1"/>
                </a:solidFill>
              </a:rPr>
              <a:t>. (Instrucción 1/2019)</a:t>
            </a:r>
          </a:p>
          <a:p>
            <a:pPr marL="457200" indent="-457200" algn="l">
              <a:buAutoNum type="arabicPeriod"/>
            </a:pPr>
            <a:r>
              <a:rPr lang="es-ES" sz="1400" b="1" dirty="0">
                <a:solidFill>
                  <a:schemeClr val="tx1"/>
                </a:solidFill>
              </a:rPr>
              <a:t>En menores de 18 años </a:t>
            </a:r>
            <a:r>
              <a:rPr lang="es-ES" sz="1400" dirty="0">
                <a:solidFill>
                  <a:schemeClr val="tx1"/>
                </a:solidFill>
              </a:rPr>
              <a:t>(niños o niñas), se cumplimentará también la </a:t>
            </a:r>
            <a:r>
              <a:rPr lang="es-ES" sz="1400" b="1" dirty="0">
                <a:solidFill>
                  <a:schemeClr val="tx1"/>
                </a:solidFill>
              </a:rPr>
              <a:t>Hoja de Notificación para la Atención </a:t>
            </a:r>
            <a:r>
              <a:rPr lang="es-ES" sz="1400" b="1" dirty="0" err="1">
                <a:solidFill>
                  <a:schemeClr val="tx1"/>
                </a:solidFill>
              </a:rPr>
              <a:t>Sociosanitaria</a:t>
            </a:r>
            <a:r>
              <a:rPr lang="es-ES" sz="1400" b="1" dirty="0">
                <a:solidFill>
                  <a:schemeClr val="tx1"/>
                </a:solidFill>
              </a:rPr>
              <a:t> Infantil y la Protección de Menores.</a:t>
            </a:r>
          </a:p>
          <a:p>
            <a:pPr marL="457200" indent="-457200" algn="l">
              <a:buAutoNum type="arabicPeriod"/>
            </a:pPr>
            <a:r>
              <a:rPr lang="es-ES" sz="1400" dirty="0">
                <a:solidFill>
                  <a:schemeClr val="tx1"/>
                </a:solidFill>
              </a:rPr>
              <a:t>Se informará a la víctima de su </a:t>
            </a:r>
            <a:r>
              <a:rPr lang="es-ES" sz="1400" b="1" dirty="0">
                <a:solidFill>
                  <a:schemeClr val="tx1"/>
                </a:solidFill>
              </a:rPr>
              <a:t>derecho a la</a:t>
            </a:r>
            <a:r>
              <a:rPr lang="es-ES" sz="1400" dirty="0">
                <a:solidFill>
                  <a:schemeClr val="tx1"/>
                </a:solidFill>
              </a:rPr>
              <a:t> </a:t>
            </a:r>
            <a:r>
              <a:rPr lang="es-ES" sz="1400" b="1" dirty="0">
                <a:solidFill>
                  <a:schemeClr val="tx1"/>
                </a:solidFill>
              </a:rPr>
              <a:t>cancelación de los datos</a:t>
            </a:r>
            <a:r>
              <a:rPr lang="es-ES" sz="1400" dirty="0">
                <a:solidFill>
                  <a:schemeClr val="tx1"/>
                </a:solidFill>
              </a:rPr>
              <a:t> referentes al episodio en la historia clínica, según la normativa vigente.</a:t>
            </a:r>
          </a:p>
        </p:txBody>
      </p:sp>
    </p:spTree>
    <p:extLst>
      <p:ext uri="{BB962C8B-B14F-4D97-AF65-F5344CB8AC3E}">
        <p14:creationId xmlns:p14="http://schemas.microsoft.com/office/powerpoint/2010/main" val="476714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8174A2D9-5684-F545-959A-73AC51F77556}"/>
              </a:ext>
            </a:extLst>
          </p:cNvPr>
          <p:cNvSpPr txBox="1">
            <a:spLocks/>
          </p:cNvSpPr>
          <p:nvPr/>
        </p:nvSpPr>
        <p:spPr>
          <a:xfrm>
            <a:off x="0" y="-634"/>
            <a:ext cx="9144000" cy="138747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ES" dirty="0"/>
          </a:p>
        </p:txBody>
      </p:sp>
      <p:sp>
        <p:nvSpPr>
          <p:cNvPr id="2" name="Título 1">
            <a:extLst>
              <a:ext uri="{FF2B5EF4-FFF2-40B4-BE49-F238E27FC236}">
                <a16:creationId xmlns:a16="http://schemas.microsoft.com/office/drawing/2014/main" id="{DCF73029-F035-8F43-965D-8747C53CE4F3}"/>
              </a:ext>
            </a:extLst>
          </p:cNvPr>
          <p:cNvSpPr>
            <a:spLocks noGrp="1"/>
          </p:cNvSpPr>
          <p:nvPr>
            <p:ph type="title"/>
          </p:nvPr>
        </p:nvSpPr>
        <p:spPr>
          <a:xfrm>
            <a:off x="628651" y="60327"/>
            <a:ext cx="7886700" cy="1325563"/>
          </a:xfrm>
        </p:spPr>
        <p:txBody>
          <a:bodyPr/>
          <a:lstStyle/>
          <a:p>
            <a:pPr algn="ctr"/>
            <a:r>
              <a:rPr lang="es-ES" dirty="0"/>
              <a:t>2. Asistencia sanitaria hospitalaria</a:t>
            </a:r>
            <a:br>
              <a:rPr lang="es-ES" dirty="0"/>
            </a:br>
            <a:r>
              <a:rPr lang="es-ES" dirty="0"/>
              <a:t>(servicio de urgencias)</a:t>
            </a:r>
          </a:p>
        </p:txBody>
      </p:sp>
      <p:graphicFrame>
        <p:nvGraphicFramePr>
          <p:cNvPr id="4" name="Diagram2">
            <a:extLst>
              <a:ext uri="{FF2B5EF4-FFF2-40B4-BE49-F238E27FC236}">
                <a16:creationId xmlns:a16="http://schemas.microsoft.com/office/drawing/2014/main" id="{12DDF9AD-E3FD-1646-AE4E-7477BB39B2FF}"/>
              </a:ext>
            </a:extLst>
          </p:cNvPr>
          <p:cNvGraphicFramePr>
            <a:graphicFrameLocks noGrp="1"/>
          </p:cNvGraphicFramePr>
          <p:nvPr>
            <p:ph idx="1"/>
            <p:extLst>
              <p:ext uri="{D42A27DB-BD31-4B8C-83A1-F6EECF244321}">
                <p14:modId xmlns:p14="http://schemas.microsoft.com/office/powerpoint/2010/main" val="3481149220"/>
              </p:ext>
            </p:extLst>
          </p:nvPr>
        </p:nvGraphicFramePr>
        <p:xfrm>
          <a:off x="628651" y="1556793"/>
          <a:ext cx="7886700" cy="47717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Rectángulo redondeado"/>
          <p:cNvSpPr/>
          <p:nvPr/>
        </p:nvSpPr>
        <p:spPr>
          <a:xfrm>
            <a:off x="2555776" y="1628800"/>
            <a:ext cx="115212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ca-ES" dirty="0" err="1"/>
              <a:t>Admisión</a:t>
            </a:r>
            <a:endParaRPr lang="ca-ES" dirty="0"/>
          </a:p>
        </p:txBody>
      </p:sp>
      <p:cxnSp>
        <p:nvCxnSpPr>
          <p:cNvPr id="7" name="6 Conector recto"/>
          <p:cNvCxnSpPr/>
          <p:nvPr/>
        </p:nvCxnSpPr>
        <p:spPr>
          <a:xfrm>
            <a:off x="3707904" y="1853136"/>
            <a:ext cx="576064"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7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14</a:t>
            </a:fld>
            <a:endParaRPr lang="es-ES">
              <a:solidFill>
                <a:srgbClr val="000000">
                  <a:tint val="75000"/>
                </a:srgbClr>
              </a:solidFill>
            </a:endParaRPr>
          </a:p>
        </p:txBody>
      </p:sp>
    </p:spTree>
    <p:extLst>
      <p:ext uri="{BB962C8B-B14F-4D97-AF65-F5344CB8AC3E}">
        <p14:creationId xmlns:p14="http://schemas.microsoft.com/office/powerpoint/2010/main" val="3894635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3B1068B2-742B-8A45-8C61-E6F40F779A61}"/>
              </a:ext>
            </a:extLst>
          </p:cNvPr>
          <p:cNvGrpSpPr/>
          <p:nvPr/>
        </p:nvGrpSpPr>
        <p:grpSpPr>
          <a:xfrm>
            <a:off x="107504" y="175661"/>
            <a:ext cx="4752528" cy="6600536"/>
            <a:chOff x="74925" y="695400"/>
            <a:chExt cx="6647345" cy="8987208"/>
          </a:xfrm>
        </p:grpSpPr>
        <p:sp>
          <p:nvSpPr>
            <p:cNvPr id="4" name="CustomShape 1">
              <a:extLst>
                <a:ext uri="{FF2B5EF4-FFF2-40B4-BE49-F238E27FC236}">
                  <a16:creationId xmlns:a16="http://schemas.microsoft.com/office/drawing/2014/main" id="{EA59C2C1-06D5-5A4C-BD1C-86A64B127C1B}"/>
                </a:ext>
              </a:extLst>
            </p:cNvPr>
            <p:cNvSpPr/>
            <p:nvPr/>
          </p:nvSpPr>
          <p:spPr>
            <a:xfrm>
              <a:off x="907187" y="695400"/>
              <a:ext cx="4715618" cy="353565"/>
            </a:xfrm>
            <a:prstGeom prst="roundRect">
              <a:avLst>
                <a:gd name="adj" fmla="val 16667"/>
              </a:avLst>
            </a:prstGeom>
            <a:solidFill>
              <a:schemeClr val="accent1">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1200" b="1" spc="-1" dirty="0">
                  <a:solidFill>
                    <a:srgbClr val="000000"/>
                  </a:solidFill>
                  <a:uFill>
                    <a:solidFill>
                      <a:srgbClr val="FFFFFF"/>
                    </a:solidFill>
                  </a:uFill>
                  <a:latin typeface="Calibri"/>
                  <a:ea typeface="DejaVu Sans"/>
                </a:rPr>
                <a:t>ASISTENCIA HOSPITALARIA (Urgencias)</a:t>
              </a:r>
              <a:endParaRPr lang="es-ES" sz="1200" b="1" spc="-1" dirty="0">
                <a:solidFill>
                  <a:srgbClr val="000000"/>
                </a:solidFill>
                <a:uFill>
                  <a:solidFill>
                    <a:srgbClr val="FFFFFF"/>
                  </a:solidFill>
                </a:uFill>
                <a:latin typeface="Arial"/>
              </a:endParaRPr>
            </a:p>
          </p:txBody>
        </p:sp>
        <p:sp>
          <p:nvSpPr>
            <p:cNvPr id="6" name="CustomShape 5">
              <a:extLst>
                <a:ext uri="{FF2B5EF4-FFF2-40B4-BE49-F238E27FC236}">
                  <a16:creationId xmlns:a16="http://schemas.microsoft.com/office/drawing/2014/main" id="{14CFFD3B-2425-554A-A237-A36CABE6FDA7}"/>
                </a:ext>
              </a:extLst>
            </p:cNvPr>
            <p:cNvSpPr/>
            <p:nvPr/>
          </p:nvSpPr>
          <p:spPr>
            <a:xfrm>
              <a:off x="2927631" y="1679035"/>
              <a:ext cx="674730" cy="162018"/>
            </a:xfrm>
            <a:prstGeom prst="rect">
              <a:avLst/>
            </a:prstGeom>
            <a:solidFill>
              <a:srgbClr val="FFFF00"/>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solidFill>
                    <a:srgbClr val="000000"/>
                  </a:solidFill>
                  <a:uFill>
                    <a:solidFill>
                      <a:srgbClr val="FFFFFF"/>
                    </a:solidFill>
                  </a:uFill>
                  <a:latin typeface="Calibri"/>
                  <a:ea typeface="DejaVu Sans"/>
                </a:rPr>
                <a:t>Triaje</a:t>
              </a:r>
              <a:endParaRPr lang="es-ES" sz="800" spc="-1" dirty="0">
                <a:solidFill>
                  <a:srgbClr val="000000"/>
                </a:solidFill>
                <a:uFill>
                  <a:solidFill>
                    <a:srgbClr val="FFFFFF"/>
                  </a:solidFill>
                </a:uFill>
                <a:latin typeface="Arial"/>
              </a:endParaRPr>
            </a:p>
          </p:txBody>
        </p:sp>
        <p:sp>
          <p:nvSpPr>
            <p:cNvPr id="7" name="CustomShape 5">
              <a:extLst>
                <a:ext uri="{FF2B5EF4-FFF2-40B4-BE49-F238E27FC236}">
                  <a16:creationId xmlns:a16="http://schemas.microsoft.com/office/drawing/2014/main" id="{BE054684-D5FA-544C-A2FE-D5506C83C483}"/>
                </a:ext>
              </a:extLst>
            </p:cNvPr>
            <p:cNvSpPr/>
            <p:nvPr/>
          </p:nvSpPr>
          <p:spPr>
            <a:xfrm>
              <a:off x="2927631" y="1264989"/>
              <a:ext cx="674730" cy="166030"/>
            </a:xfrm>
            <a:prstGeom prst="rect">
              <a:avLst/>
            </a:prstGeom>
            <a:solidFill>
              <a:schemeClr val="accent2">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solidFill>
                    <a:srgbClr val="000000"/>
                  </a:solidFill>
                  <a:uFill>
                    <a:solidFill>
                      <a:srgbClr val="FFFFFF"/>
                    </a:solidFill>
                  </a:uFill>
                  <a:latin typeface="Calibri"/>
                  <a:ea typeface="DejaVu Sans"/>
                </a:rPr>
                <a:t>Admisión</a:t>
              </a:r>
              <a:endParaRPr lang="es-ES" sz="800" spc="-1" dirty="0">
                <a:solidFill>
                  <a:srgbClr val="000000"/>
                </a:solidFill>
                <a:uFill>
                  <a:solidFill>
                    <a:srgbClr val="FFFFFF"/>
                  </a:solidFill>
                </a:uFill>
                <a:latin typeface="Arial"/>
              </a:endParaRPr>
            </a:p>
          </p:txBody>
        </p:sp>
        <p:sp>
          <p:nvSpPr>
            <p:cNvPr id="23" name="Decisión 22">
              <a:extLst>
                <a:ext uri="{FF2B5EF4-FFF2-40B4-BE49-F238E27FC236}">
                  <a16:creationId xmlns:a16="http://schemas.microsoft.com/office/drawing/2014/main" id="{0CAF7887-4AFC-474C-ABB9-EBB109A0C6DA}"/>
                </a:ext>
              </a:extLst>
            </p:cNvPr>
            <p:cNvSpPr/>
            <p:nvPr/>
          </p:nvSpPr>
          <p:spPr>
            <a:xfrm>
              <a:off x="2524083" y="5466967"/>
              <a:ext cx="1624996" cy="48501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00" b="1" dirty="0">
                  <a:solidFill>
                    <a:schemeClr val="tx1"/>
                  </a:solidFill>
                </a:rPr>
                <a:t>¿Tiempo transcurrido</a:t>
              </a:r>
              <a:r>
                <a:rPr lang="es-ES" sz="600" dirty="0">
                  <a:solidFill>
                    <a:schemeClr val="tx1"/>
                  </a:solidFill>
                </a:rPr>
                <a:t>?</a:t>
              </a:r>
            </a:p>
          </p:txBody>
        </p:sp>
        <p:sp>
          <p:nvSpPr>
            <p:cNvPr id="32" name="CustomShape 2">
              <a:extLst>
                <a:ext uri="{FF2B5EF4-FFF2-40B4-BE49-F238E27FC236}">
                  <a16:creationId xmlns:a16="http://schemas.microsoft.com/office/drawing/2014/main" id="{BB1D97A5-F0B2-0244-859A-2E46CE83EB4F}"/>
                </a:ext>
              </a:extLst>
            </p:cNvPr>
            <p:cNvSpPr/>
            <p:nvPr/>
          </p:nvSpPr>
          <p:spPr>
            <a:xfrm>
              <a:off x="1239016" y="6312529"/>
              <a:ext cx="1599974" cy="281287"/>
            </a:xfrm>
            <a:prstGeom prst="rect">
              <a:avLst/>
            </a:prstGeom>
            <a:solidFill>
              <a:schemeClr val="accent1">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defRPr/>
              </a:pPr>
              <a:r>
                <a:rPr lang="es-ES" sz="800" spc="-1" dirty="0">
                  <a:solidFill>
                    <a:srgbClr val="000000"/>
                  </a:solidFill>
                  <a:uFill>
                    <a:solidFill>
                      <a:srgbClr val="FFFFFF"/>
                    </a:solidFill>
                  </a:uFill>
                  <a:latin typeface="Calibri"/>
                </a:rPr>
                <a:t>RECIENTE (hasta  7 días)</a:t>
              </a:r>
              <a:endParaRPr lang="es-ES" sz="800" spc="-1" dirty="0">
                <a:solidFill>
                  <a:srgbClr val="000000"/>
                </a:solidFill>
                <a:uFill>
                  <a:solidFill>
                    <a:srgbClr val="FFFFFF"/>
                  </a:solidFill>
                </a:uFill>
              </a:endParaRPr>
            </a:p>
          </p:txBody>
        </p:sp>
        <p:sp>
          <p:nvSpPr>
            <p:cNvPr id="33" name="CustomShape 2">
              <a:extLst>
                <a:ext uri="{FF2B5EF4-FFF2-40B4-BE49-F238E27FC236}">
                  <a16:creationId xmlns:a16="http://schemas.microsoft.com/office/drawing/2014/main" id="{834C63E1-A934-B04E-875A-E895CBF22DD4}"/>
                </a:ext>
              </a:extLst>
            </p:cNvPr>
            <p:cNvSpPr/>
            <p:nvPr/>
          </p:nvSpPr>
          <p:spPr>
            <a:xfrm>
              <a:off x="3737384" y="6312024"/>
              <a:ext cx="1628276" cy="281287"/>
            </a:xfrm>
            <a:prstGeom prst="rect">
              <a:avLst/>
            </a:prstGeom>
            <a:solidFill>
              <a:schemeClr val="accent1">
                <a:lumMod val="40000"/>
                <a:lumOff val="6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defRPr/>
              </a:pPr>
              <a:r>
                <a:rPr lang="es-ES" sz="800" spc="-1" dirty="0">
                  <a:solidFill>
                    <a:srgbClr val="000000"/>
                  </a:solidFill>
                  <a:uFill>
                    <a:solidFill>
                      <a:srgbClr val="FFFFFF"/>
                    </a:solidFill>
                  </a:uFill>
                  <a:latin typeface="Calibri"/>
                </a:rPr>
                <a:t>NO RECIENTE (más de 7 días)</a:t>
              </a:r>
              <a:endParaRPr lang="es-ES" sz="800" spc="-1" dirty="0">
                <a:solidFill>
                  <a:srgbClr val="000000"/>
                </a:solidFill>
                <a:uFill>
                  <a:solidFill>
                    <a:srgbClr val="FFFFFF"/>
                  </a:solidFill>
                </a:uFill>
              </a:endParaRPr>
            </a:p>
          </p:txBody>
        </p:sp>
        <p:sp>
          <p:nvSpPr>
            <p:cNvPr id="50" name="CustomShape 13">
              <a:extLst>
                <a:ext uri="{FF2B5EF4-FFF2-40B4-BE49-F238E27FC236}">
                  <a16:creationId xmlns:a16="http://schemas.microsoft.com/office/drawing/2014/main" id="{C5D54B4B-8051-C44B-8DA9-A7B3BC4510CA}"/>
                </a:ext>
              </a:extLst>
            </p:cNvPr>
            <p:cNvSpPr/>
            <p:nvPr/>
          </p:nvSpPr>
          <p:spPr>
            <a:xfrm>
              <a:off x="1167008" y="6752391"/>
              <a:ext cx="1734444" cy="544163"/>
            </a:xfrm>
            <a:prstGeom prst="rect">
              <a:avLst/>
            </a:prstGeom>
            <a:solidFill>
              <a:srgbClr val="92D050"/>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uFill>
                    <a:solidFill>
                      <a:srgbClr val="FFFFFF"/>
                    </a:solidFill>
                  </a:uFill>
                  <a:latin typeface="Calibri"/>
                  <a:ea typeface="DejaVu Sans"/>
                </a:rPr>
                <a:t>Exploración  conjunta con Medicina Forense (Protocolo Forense)</a:t>
              </a:r>
              <a:endParaRPr lang="es-ES" sz="800" spc="-1" dirty="0">
                <a:uFill>
                  <a:solidFill>
                    <a:srgbClr val="FFFFFF"/>
                  </a:solidFill>
                </a:uFill>
                <a:latin typeface="Arial"/>
              </a:endParaRPr>
            </a:p>
          </p:txBody>
        </p:sp>
        <p:sp>
          <p:nvSpPr>
            <p:cNvPr id="51" name="CustomShape 29">
              <a:extLst>
                <a:ext uri="{FF2B5EF4-FFF2-40B4-BE49-F238E27FC236}">
                  <a16:creationId xmlns:a16="http://schemas.microsoft.com/office/drawing/2014/main" id="{98573DFB-444E-2942-B046-9527788B922D}"/>
                </a:ext>
              </a:extLst>
            </p:cNvPr>
            <p:cNvSpPr/>
            <p:nvPr/>
          </p:nvSpPr>
          <p:spPr>
            <a:xfrm>
              <a:off x="3693540" y="6773047"/>
              <a:ext cx="1715965" cy="523507"/>
            </a:xfrm>
            <a:prstGeom prst="rect">
              <a:avLst/>
            </a:prstGeom>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solidFill>
                    <a:srgbClr val="FFFFFF"/>
                  </a:solidFill>
                  <a:uFill>
                    <a:solidFill>
                      <a:srgbClr val="FFFFFF"/>
                    </a:solidFill>
                  </a:uFill>
                  <a:latin typeface="Calibri"/>
                  <a:ea typeface="DejaVu Sans"/>
                </a:rPr>
                <a:t>Si no procede actuación Médico Forense de guardia. Exploración clínica</a:t>
              </a:r>
              <a:endParaRPr lang="es-ES" sz="800" spc="-1" dirty="0">
                <a:solidFill>
                  <a:srgbClr val="000000"/>
                </a:solidFill>
                <a:uFill>
                  <a:solidFill>
                    <a:srgbClr val="FFFFFF"/>
                  </a:solidFill>
                </a:uFill>
                <a:latin typeface="Arial"/>
              </a:endParaRPr>
            </a:p>
          </p:txBody>
        </p:sp>
        <p:sp>
          <p:nvSpPr>
            <p:cNvPr id="53" name="CustomShape 15">
              <a:extLst>
                <a:ext uri="{FF2B5EF4-FFF2-40B4-BE49-F238E27FC236}">
                  <a16:creationId xmlns:a16="http://schemas.microsoft.com/office/drawing/2014/main" id="{16E29D7F-3A29-A646-A02A-8BB84B62BC08}"/>
                </a:ext>
              </a:extLst>
            </p:cNvPr>
            <p:cNvSpPr/>
            <p:nvPr/>
          </p:nvSpPr>
          <p:spPr>
            <a:xfrm>
              <a:off x="2253380" y="8234789"/>
              <a:ext cx="2016224" cy="311083"/>
            </a:xfrm>
            <a:prstGeom prst="rect">
              <a:avLst/>
            </a:prstGeom>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solidFill>
                    <a:srgbClr val="FFFFFF"/>
                  </a:solidFill>
                  <a:uFill>
                    <a:solidFill>
                      <a:srgbClr val="FFFFFF"/>
                    </a:solidFill>
                  </a:uFill>
                  <a:latin typeface="Calibri"/>
                  <a:ea typeface="DejaVu Sans"/>
                </a:rPr>
                <a:t>Toma de muestras clínicas, tratamiento</a:t>
              </a:r>
              <a:endParaRPr lang="es-ES" sz="800" spc="-1" dirty="0">
                <a:solidFill>
                  <a:srgbClr val="000000"/>
                </a:solidFill>
                <a:uFill>
                  <a:solidFill>
                    <a:srgbClr val="FFFFFF"/>
                  </a:solidFill>
                </a:uFill>
                <a:latin typeface="Arial"/>
              </a:endParaRPr>
            </a:p>
          </p:txBody>
        </p:sp>
        <p:sp>
          <p:nvSpPr>
            <p:cNvPr id="64" name="CustomShape 14">
              <a:extLst>
                <a:ext uri="{FF2B5EF4-FFF2-40B4-BE49-F238E27FC236}">
                  <a16:creationId xmlns:a16="http://schemas.microsoft.com/office/drawing/2014/main" id="{CCC7E0BD-C03D-D14E-8707-93C9063B24BB}"/>
                </a:ext>
              </a:extLst>
            </p:cNvPr>
            <p:cNvSpPr/>
            <p:nvPr/>
          </p:nvSpPr>
          <p:spPr>
            <a:xfrm>
              <a:off x="2640320" y="9466315"/>
              <a:ext cx="1237531" cy="216293"/>
            </a:xfrm>
            <a:prstGeom prst="rect">
              <a:avLst/>
            </a:prstGeom>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800" spc="-1" dirty="0">
                  <a:solidFill>
                    <a:srgbClr val="FFFFFF"/>
                  </a:solidFill>
                  <a:uFill>
                    <a:solidFill>
                      <a:srgbClr val="FFFFFF"/>
                    </a:solidFill>
                  </a:uFill>
                  <a:latin typeface="Calibri"/>
                  <a:ea typeface="DejaVu Sans"/>
                </a:rPr>
                <a:t>Seguimiento </a:t>
              </a:r>
              <a:endParaRPr lang="es-ES" sz="800" spc="-1" dirty="0">
                <a:solidFill>
                  <a:srgbClr val="000000"/>
                </a:solidFill>
                <a:uFill>
                  <a:solidFill>
                    <a:srgbClr val="FFFFFF"/>
                  </a:solidFill>
                </a:uFill>
                <a:latin typeface="Arial"/>
              </a:endParaRPr>
            </a:p>
          </p:txBody>
        </p:sp>
        <p:sp>
          <p:nvSpPr>
            <p:cNvPr id="65" name="CustomShape 12">
              <a:extLst>
                <a:ext uri="{FF2B5EF4-FFF2-40B4-BE49-F238E27FC236}">
                  <a16:creationId xmlns:a16="http://schemas.microsoft.com/office/drawing/2014/main" id="{D160F049-8A18-ED42-BAC1-C4F4A871627A}"/>
                </a:ext>
              </a:extLst>
            </p:cNvPr>
            <p:cNvSpPr/>
            <p:nvPr/>
          </p:nvSpPr>
          <p:spPr>
            <a:xfrm>
              <a:off x="74925" y="6625505"/>
              <a:ext cx="1026326" cy="671052"/>
            </a:xfrm>
            <a:prstGeom prst="rect">
              <a:avLst/>
            </a:prstGeom>
            <a:solidFill>
              <a:schemeClr val="accent4">
                <a:lumMod val="20000"/>
                <a:lumOff val="8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700" spc="-1" dirty="0">
                  <a:solidFill>
                    <a:srgbClr val="000000"/>
                  </a:solidFill>
                  <a:uFill>
                    <a:solidFill>
                      <a:srgbClr val="FFFFFF"/>
                    </a:solidFill>
                  </a:uFill>
                  <a:latin typeface="Calibri"/>
                  <a:ea typeface="DejaVu Sans"/>
                </a:rPr>
                <a:t>Comunicar al Juzgado/Juez de Guardia y </a:t>
              </a:r>
              <a:r>
                <a:rPr lang="es-ES" sz="700" b="1" spc="-1" dirty="0">
                  <a:solidFill>
                    <a:srgbClr val="000000"/>
                  </a:solidFill>
                  <a:uFill>
                    <a:solidFill>
                      <a:srgbClr val="FFFFFF"/>
                    </a:solidFill>
                  </a:uFill>
                  <a:latin typeface="Calibri"/>
                  <a:ea typeface="DejaVu Sans"/>
                </a:rPr>
                <a:t>solicitar asistencia Médica Forense</a:t>
              </a:r>
              <a:endParaRPr lang="es-ES" sz="700" b="1" spc="-1" dirty="0">
                <a:solidFill>
                  <a:srgbClr val="000000"/>
                </a:solidFill>
                <a:uFill>
                  <a:solidFill>
                    <a:srgbClr val="FFFFFF"/>
                  </a:solidFill>
                </a:uFill>
                <a:latin typeface="Arial"/>
              </a:endParaRPr>
            </a:p>
          </p:txBody>
        </p:sp>
        <p:sp>
          <p:nvSpPr>
            <p:cNvPr id="75" name="CustomShape 28">
              <a:extLst>
                <a:ext uri="{FF2B5EF4-FFF2-40B4-BE49-F238E27FC236}">
                  <a16:creationId xmlns:a16="http://schemas.microsoft.com/office/drawing/2014/main" id="{C556CC95-744F-814D-BF01-F5E3C1171603}"/>
                </a:ext>
              </a:extLst>
            </p:cNvPr>
            <p:cNvSpPr/>
            <p:nvPr/>
          </p:nvSpPr>
          <p:spPr>
            <a:xfrm>
              <a:off x="74925" y="7484088"/>
              <a:ext cx="1098335" cy="612873"/>
            </a:xfrm>
            <a:prstGeom prst="rect">
              <a:avLst/>
            </a:prstGeom>
            <a:solidFill>
              <a:srgbClr val="FFFF00"/>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just">
                <a:lnSpc>
                  <a:spcPct val="100000"/>
                </a:lnSpc>
              </a:pPr>
              <a:r>
                <a:rPr lang="es-ES" sz="600" spc="-1" dirty="0">
                  <a:solidFill>
                    <a:srgbClr val="000000"/>
                  </a:solidFill>
                  <a:uFill>
                    <a:solidFill>
                      <a:srgbClr val="FFFFFF"/>
                    </a:solidFill>
                  </a:uFill>
                  <a:latin typeface="Calibri"/>
                  <a:ea typeface="DejaVu Sans"/>
                </a:rPr>
                <a:t>-Si no va acompañada por las FCSE, avisar</a:t>
              </a:r>
            </a:p>
            <a:p>
              <a:pPr algn="just">
                <a:lnSpc>
                  <a:spcPct val="100000"/>
                </a:lnSpc>
              </a:pPr>
              <a:r>
                <a:rPr lang="es-ES" sz="600" spc="-1" dirty="0">
                  <a:solidFill>
                    <a:srgbClr val="000000"/>
                  </a:solidFill>
                  <a:uFill>
                    <a:solidFill>
                      <a:srgbClr val="FFFFFF"/>
                    </a:solidFill>
                  </a:uFill>
                  <a:latin typeface="Calibri"/>
                  <a:ea typeface="DejaVu Sans"/>
                </a:rPr>
                <a:t>-Informar a la víctima CM 24h. OAVD</a:t>
              </a:r>
              <a:endParaRPr lang="es-ES" sz="600" spc="-1" dirty="0">
                <a:solidFill>
                  <a:srgbClr val="000000"/>
                </a:solidFill>
                <a:uFill>
                  <a:solidFill>
                    <a:srgbClr val="FFFFFF"/>
                  </a:solidFill>
                </a:uFill>
                <a:latin typeface="Arial"/>
              </a:endParaRPr>
            </a:p>
          </p:txBody>
        </p:sp>
        <p:sp>
          <p:nvSpPr>
            <p:cNvPr id="76" name="CustomShape 12">
              <a:extLst>
                <a:ext uri="{FF2B5EF4-FFF2-40B4-BE49-F238E27FC236}">
                  <a16:creationId xmlns:a16="http://schemas.microsoft.com/office/drawing/2014/main" id="{B802522D-3C91-054B-A844-14825E90EE7D}"/>
                </a:ext>
              </a:extLst>
            </p:cNvPr>
            <p:cNvSpPr/>
            <p:nvPr/>
          </p:nvSpPr>
          <p:spPr>
            <a:xfrm>
              <a:off x="5583751" y="6798341"/>
              <a:ext cx="1138519" cy="498215"/>
            </a:xfrm>
            <a:prstGeom prst="rect">
              <a:avLst/>
            </a:prstGeom>
            <a:solidFill>
              <a:schemeClr val="accent4">
                <a:lumMod val="20000"/>
                <a:lumOff val="80000"/>
              </a:schemeClr>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ctr">
                <a:lnSpc>
                  <a:spcPct val="100000"/>
                </a:lnSpc>
              </a:pPr>
              <a:r>
                <a:rPr lang="es-ES" sz="600" spc="-1" dirty="0">
                  <a:solidFill>
                    <a:srgbClr val="000000"/>
                  </a:solidFill>
                  <a:uFill>
                    <a:solidFill>
                      <a:srgbClr val="FFFFFF"/>
                    </a:solidFill>
                  </a:uFill>
                  <a:latin typeface="Calibri"/>
                  <a:ea typeface="DejaVu Sans"/>
                </a:rPr>
                <a:t>Comunicar, </a:t>
              </a:r>
              <a:r>
                <a:rPr lang="es-ES" sz="600" b="1" spc="-1" dirty="0">
                  <a:solidFill>
                    <a:srgbClr val="000000"/>
                  </a:solidFill>
                  <a:uFill>
                    <a:solidFill>
                      <a:srgbClr val="FFFFFF"/>
                    </a:solidFill>
                  </a:uFill>
                  <a:latin typeface="Calibri"/>
                  <a:ea typeface="DejaVu Sans"/>
                </a:rPr>
                <a:t>si se considera</a:t>
              </a:r>
              <a:r>
                <a:rPr lang="es-ES" sz="600" spc="-1" dirty="0">
                  <a:solidFill>
                    <a:srgbClr val="000000"/>
                  </a:solidFill>
                  <a:uFill>
                    <a:solidFill>
                      <a:srgbClr val="FFFFFF"/>
                    </a:solidFill>
                  </a:uFill>
                  <a:latin typeface="Calibri"/>
                  <a:ea typeface="DejaVu Sans"/>
                </a:rPr>
                <a:t>, al Juzgado/Juez de Guardia. </a:t>
              </a:r>
              <a:endParaRPr lang="es-ES" sz="600" spc="-1" dirty="0">
                <a:solidFill>
                  <a:srgbClr val="000000"/>
                </a:solidFill>
                <a:uFill>
                  <a:solidFill>
                    <a:srgbClr val="FFFFFF"/>
                  </a:solidFill>
                </a:uFill>
                <a:latin typeface="Arial"/>
              </a:endParaRPr>
            </a:p>
          </p:txBody>
        </p:sp>
        <p:sp>
          <p:nvSpPr>
            <p:cNvPr id="90" name="CustomShape 28">
              <a:extLst>
                <a:ext uri="{FF2B5EF4-FFF2-40B4-BE49-F238E27FC236}">
                  <a16:creationId xmlns:a16="http://schemas.microsoft.com/office/drawing/2014/main" id="{51B48462-BFAA-1246-A017-32D4B0C0A068}"/>
                </a:ext>
              </a:extLst>
            </p:cNvPr>
            <p:cNvSpPr/>
            <p:nvPr/>
          </p:nvSpPr>
          <p:spPr>
            <a:xfrm>
              <a:off x="5583751" y="7484088"/>
              <a:ext cx="1138519" cy="612872"/>
            </a:xfrm>
            <a:prstGeom prst="rect">
              <a:avLst/>
            </a:prstGeom>
            <a:solidFill>
              <a:srgbClr val="FFFF00"/>
            </a:solidFill>
            <a:ln>
              <a:round/>
            </a:ln>
          </p:spPr>
          <p:style>
            <a:lnRef idx="2">
              <a:schemeClr val="accent1">
                <a:shade val="50000"/>
              </a:schemeClr>
            </a:lnRef>
            <a:fillRef idx="1">
              <a:schemeClr val="accent1"/>
            </a:fillRef>
            <a:effectRef idx="0">
              <a:schemeClr val="accent1"/>
            </a:effectRef>
            <a:fontRef idx="minor"/>
          </p:style>
          <p:txBody>
            <a:bodyPr lIns="28477" tIns="14239" rIns="28477" bIns="14239" anchor="ctr"/>
            <a:lstStyle/>
            <a:p>
              <a:pPr algn="just">
                <a:lnSpc>
                  <a:spcPct val="100000"/>
                </a:lnSpc>
              </a:pPr>
              <a:r>
                <a:rPr lang="es-ES" sz="600" spc="-1" dirty="0">
                  <a:solidFill>
                    <a:srgbClr val="000000"/>
                  </a:solidFill>
                  <a:uFill>
                    <a:solidFill>
                      <a:srgbClr val="FFFFFF"/>
                    </a:solidFill>
                  </a:uFill>
                  <a:latin typeface="Calibri"/>
                  <a:ea typeface="DejaVu Sans"/>
                </a:rPr>
                <a:t>-Si no va acompañada por las FCSE, avisar</a:t>
              </a:r>
            </a:p>
            <a:p>
              <a:pPr algn="just">
                <a:lnSpc>
                  <a:spcPct val="100000"/>
                </a:lnSpc>
              </a:pPr>
              <a:r>
                <a:rPr lang="es-ES" sz="600" spc="-1" dirty="0">
                  <a:solidFill>
                    <a:srgbClr val="000000"/>
                  </a:solidFill>
                  <a:uFill>
                    <a:solidFill>
                      <a:srgbClr val="FFFFFF"/>
                    </a:solidFill>
                  </a:uFill>
                  <a:latin typeface="Calibri"/>
                  <a:ea typeface="DejaVu Sans"/>
                </a:rPr>
                <a:t>-Informar a la víctima CM 24h. OAVD</a:t>
              </a:r>
              <a:endParaRPr lang="es-ES" sz="600" spc="-1" dirty="0">
                <a:solidFill>
                  <a:srgbClr val="000000"/>
                </a:solidFill>
                <a:uFill>
                  <a:solidFill>
                    <a:srgbClr val="FFFFFF"/>
                  </a:solidFill>
                </a:uFill>
                <a:latin typeface="Arial"/>
              </a:endParaRPr>
            </a:p>
          </p:txBody>
        </p:sp>
        <p:cxnSp>
          <p:nvCxnSpPr>
            <p:cNvPr id="108" name="Conector angular 107">
              <a:extLst>
                <a:ext uri="{FF2B5EF4-FFF2-40B4-BE49-F238E27FC236}">
                  <a16:creationId xmlns:a16="http://schemas.microsoft.com/office/drawing/2014/main" id="{EA29A589-C45F-944E-9C72-18AD506E9985}"/>
                </a:ext>
              </a:extLst>
            </p:cNvPr>
            <p:cNvCxnSpPr>
              <a:cxnSpLocks/>
              <a:stCxn id="32" idx="1"/>
              <a:endCxn id="65" idx="0"/>
            </p:cNvCxnSpPr>
            <p:nvPr/>
          </p:nvCxnSpPr>
          <p:spPr>
            <a:xfrm rot="10800000" flipV="1">
              <a:off x="588090" y="6453171"/>
              <a:ext cx="650927" cy="17233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Conector angular 112">
              <a:extLst>
                <a:ext uri="{FF2B5EF4-FFF2-40B4-BE49-F238E27FC236}">
                  <a16:creationId xmlns:a16="http://schemas.microsoft.com/office/drawing/2014/main" id="{BF103B5F-905F-EC4D-B554-8F67939C9A72}"/>
                </a:ext>
              </a:extLst>
            </p:cNvPr>
            <p:cNvCxnSpPr>
              <a:cxnSpLocks/>
              <a:stCxn id="33" idx="3"/>
              <a:endCxn id="76" idx="0"/>
            </p:cNvCxnSpPr>
            <p:nvPr/>
          </p:nvCxnSpPr>
          <p:spPr>
            <a:xfrm>
              <a:off x="5365660" y="6452669"/>
              <a:ext cx="787351" cy="34567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5" name="Conector angular 114">
              <a:extLst>
                <a:ext uri="{FF2B5EF4-FFF2-40B4-BE49-F238E27FC236}">
                  <a16:creationId xmlns:a16="http://schemas.microsoft.com/office/drawing/2014/main" id="{79ACA608-4EDD-C54D-AD62-E8133757BA83}"/>
                </a:ext>
              </a:extLst>
            </p:cNvPr>
            <p:cNvCxnSpPr>
              <a:cxnSpLocks/>
              <a:stCxn id="76" idx="2"/>
              <a:endCxn id="90" idx="0"/>
            </p:cNvCxnSpPr>
            <p:nvPr/>
          </p:nvCxnSpPr>
          <p:spPr>
            <a:xfrm rot="5400000">
              <a:off x="6059245" y="7390085"/>
              <a:ext cx="187533" cy="1776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30" name="Documento 129">
              <a:extLst>
                <a:ext uri="{FF2B5EF4-FFF2-40B4-BE49-F238E27FC236}">
                  <a16:creationId xmlns:a16="http://schemas.microsoft.com/office/drawing/2014/main" id="{B43EFF7A-3BF8-B34B-A3BA-6BD75E99D4E3}"/>
                </a:ext>
              </a:extLst>
            </p:cNvPr>
            <p:cNvSpPr/>
            <p:nvPr/>
          </p:nvSpPr>
          <p:spPr>
            <a:xfrm>
              <a:off x="2492141" y="8823011"/>
              <a:ext cx="1550099" cy="533578"/>
            </a:xfrm>
            <a:prstGeom prst="flowChart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00" dirty="0">
                  <a:solidFill>
                    <a:schemeClr val="tx1"/>
                  </a:solidFill>
                  <a:latin typeface="Calibri" panose="020F0502020204030204" pitchFamily="34" charset="0"/>
                  <a:cs typeface="Calibri" panose="020F0502020204030204" pitchFamily="34" charset="0"/>
                </a:rPr>
                <a:t>Informe médico (SIVIO) o Parte de lesiones</a:t>
              </a:r>
            </a:p>
          </p:txBody>
        </p:sp>
        <p:cxnSp>
          <p:nvCxnSpPr>
            <p:cNvPr id="141" name="Conector angular 140">
              <a:extLst>
                <a:ext uri="{FF2B5EF4-FFF2-40B4-BE49-F238E27FC236}">
                  <a16:creationId xmlns:a16="http://schemas.microsoft.com/office/drawing/2014/main" id="{4B85493D-647B-6A48-8B33-A769E71B94D9}"/>
                </a:ext>
              </a:extLst>
            </p:cNvPr>
            <p:cNvCxnSpPr>
              <a:cxnSpLocks/>
              <a:stCxn id="51" idx="2"/>
              <a:endCxn id="66" idx="6"/>
            </p:cNvCxnSpPr>
            <p:nvPr/>
          </p:nvCxnSpPr>
          <p:spPr>
            <a:xfrm rot="5400000">
              <a:off x="3712208" y="6915440"/>
              <a:ext cx="458202" cy="122043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a:extLst>
                <a:ext uri="{FF2B5EF4-FFF2-40B4-BE49-F238E27FC236}">
                  <a16:creationId xmlns:a16="http://schemas.microsoft.com/office/drawing/2014/main" id="{6FB9C007-D1E1-E24F-83C0-D924C84F44F4}"/>
                </a:ext>
              </a:extLst>
            </p:cNvPr>
            <p:cNvCxnSpPr>
              <a:stCxn id="4" idx="2"/>
              <a:endCxn id="7" idx="0"/>
            </p:cNvCxnSpPr>
            <p:nvPr/>
          </p:nvCxnSpPr>
          <p:spPr>
            <a:xfrm>
              <a:off x="3264996" y="1048965"/>
              <a:ext cx="0" cy="216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a:extLst>
                <a:ext uri="{FF2B5EF4-FFF2-40B4-BE49-F238E27FC236}">
                  <a16:creationId xmlns:a16="http://schemas.microsoft.com/office/drawing/2014/main" id="{1B1B03F7-6A36-3A43-B3D3-0E4E301CF8A7}"/>
                </a:ext>
              </a:extLst>
            </p:cNvPr>
            <p:cNvCxnSpPr>
              <a:stCxn id="7" idx="2"/>
              <a:endCxn id="6" idx="0"/>
            </p:cNvCxnSpPr>
            <p:nvPr/>
          </p:nvCxnSpPr>
          <p:spPr>
            <a:xfrm>
              <a:off x="3264996" y="1431019"/>
              <a:ext cx="0" cy="2480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a:extLst>
                <a:ext uri="{FF2B5EF4-FFF2-40B4-BE49-F238E27FC236}">
                  <a16:creationId xmlns:a16="http://schemas.microsoft.com/office/drawing/2014/main" id="{DEE4D9D4-8E2C-4044-A579-4FE966C72D37}"/>
                </a:ext>
              </a:extLst>
            </p:cNvPr>
            <p:cNvCxnSpPr>
              <a:cxnSpLocks/>
              <a:stCxn id="6" idx="2"/>
              <a:endCxn id="2" idx="0"/>
            </p:cNvCxnSpPr>
            <p:nvPr/>
          </p:nvCxnSpPr>
          <p:spPr>
            <a:xfrm>
              <a:off x="3264996" y="1841053"/>
              <a:ext cx="7986" cy="219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Conector angular 51">
              <a:extLst>
                <a:ext uri="{FF2B5EF4-FFF2-40B4-BE49-F238E27FC236}">
                  <a16:creationId xmlns:a16="http://schemas.microsoft.com/office/drawing/2014/main" id="{8C7C9B22-24E3-6744-A2CB-91BDC5C76A19}"/>
                </a:ext>
              </a:extLst>
            </p:cNvPr>
            <p:cNvCxnSpPr>
              <a:cxnSpLocks/>
              <a:stCxn id="23" idx="1"/>
              <a:endCxn id="32" idx="0"/>
            </p:cNvCxnSpPr>
            <p:nvPr/>
          </p:nvCxnSpPr>
          <p:spPr>
            <a:xfrm rot="10800000" flipV="1">
              <a:off x="2039004" y="5709475"/>
              <a:ext cx="485081" cy="60305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ector angular 54">
              <a:extLst>
                <a:ext uri="{FF2B5EF4-FFF2-40B4-BE49-F238E27FC236}">
                  <a16:creationId xmlns:a16="http://schemas.microsoft.com/office/drawing/2014/main" id="{32A804CB-FC74-8D47-A00D-280E3D383703}"/>
                </a:ext>
              </a:extLst>
            </p:cNvPr>
            <p:cNvCxnSpPr>
              <a:cxnSpLocks/>
              <a:stCxn id="23" idx="3"/>
              <a:endCxn id="33" idx="0"/>
            </p:cNvCxnSpPr>
            <p:nvPr/>
          </p:nvCxnSpPr>
          <p:spPr>
            <a:xfrm>
              <a:off x="4149080" y="5709475"/>
              <a:ext cx="402442" cy="60254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Conector recto de flecha 56">
              <a:extLst>
                <a:ext uri="{FF2B5EF4-FFF2-40B4-BE49-F238E27FC236}">
                  <a16:creationId xmlns:a16="http://schemas.microsoft.com/office/drawing/2014/main" id="{6B7B6568-FFD0-684F-9DA0-4FA98841DAFD}"/>
                </a:ext>
              </a:extLst>
            </p:cNvPr>
            <p:cNvCxnSpPr>
              <a:cxnSpLocks/>
              <a:stCxn id="65" idx="2"/>
              <a:endCxn id="75" idx="0"/>
            </p:cNvCxnSpPr>
            <p:nvPr/>
          </p:nvCxnSpPr>
          <p:spPr>
            <a:xfrm>
              <a:off x="588089" y="7296556"/>
              <a:ext cx="36004" cy="1875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O 65">
              <a:extLst>
                <a:ext uri="{FF2B5EF4-FFF2-40B4-BE49-F238E27FC236}">
                  <a16:creationId xmlns:a16="http://schemas.microsoft.com/office/drawing/2014/main" id="{73DA6837-A83D-A748-BAA6-9E9F040AB31E}"/>
                </a:ext>
              </a:extLst>
            </p:cNvPr>
            <p:cNvSpPr/>
            <p:nvPr/>
          </p:nvSpPr>
          <p:spPr>
            <a:xfrm>
              <a:off x="3187077" y="7699113"/>
              <a:ext cx="144016" cy="111287"/>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500"/>
            </a:p>
          </p:txBody>
        </p:sp>
        <p:cxnSp>
          <p:nvCxnSpPr>
            <p:cNvPr id="70" name="Conector angular 69">
              <a:extLst>
                <a:ext uri="{FF2B5EF4-FFF2-40B4-BE49-F238E27FC236}">
                  <a16:creationId xmlns:a16="http://schemas.microsoft.com/office/drawing/2014/main" id="{9BF90D78-46B7-BE47-8C02-CBFC585B9E4F}"/>
                </a:ext>
              </a:extLst>
            </p:cNvPr>
            <p:cNvCxnSpPr>
              <a:cxnSpLocks/>
              <a:stCxn id="50" idx="2"/>
              <a:endCxn id="66" idx="2"/>
            </p:cNvCxnSpPr>
            <p:nvPr/>
          </p:nvCxnSpPr>
          <p:spPr>
            <a:xfrm rot="16200000" flipH="1">
              <a:off x="2381554" y="6949231"/>
              <a:ext cx="458202" cy="115284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Conector recto de flecha 77">
              <a:extLst>
                <a:ext uri="{FF2B5EF4-FFF2-40B4-BE49-F238E27FC236}">
                  <a16:creationId xmlns:a16="http://schemas.microsoft.com/office/drawing/2014/main" id="{34944C7B-D757-5B4C-9F3F-0D1281B9B40F}"/>
                </a:ext>
              </a:extLst>
            </p:cNvPr>
            <p:cNvCxnSpPr>
              <a:cxnSpLocks/>
              <a:stCxn id="66" idx="4"/>
              <a:endCxn id="53" idx="0"/>
            </p:cNvCxnSpPr>
            <p:nvPr/>
          </p:nvCxnSpPr>
          <p:spPr>
            <a:xfrm>
              <a:off x="3259085" y="7810400"/>
              <a:ext cx="2407" cy="424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Conector recto de flecha 79">
              <a:extLst>
                <a:ext uri="{FF2B5EF4-FFF2-40B4-BE49-F238E27FC236}">
                  <a16:creationId xmlns:a16="http://schemas.microsoft.com/office/drawing/2014/main" id="{F0BA0C5E-B00B-DA4F-A35A-6271A7419D69}"/>
                </a:ext>
              </a:extLst>
            </p:cNvPr>
            <p:cNvCxnSpPr>
              <a:cxnSpLocks/>
              <a:stCxn id="53" idx="2"/>
              <a:endCxn id="130" idx="0"/>
            </p:cNvCxnSpPr>
            <p:nvPr/>
          </p:nvCxnSpPr>
          <p:spPr>
            <a:xfrm>
              <a:off x="3261492" y="8545872"/>
              <a:ext cx="5700" cy="2771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Conector recto de flecha 81">
              <a:extLst>
                <a:ext uri="{FF2B5EF4-FFF2-40B4-BE49-F238E27FC236}">
                  <a16:creationId xmlns:a16="http://schemas.microsoft.com/office/drawing/2014/main" id="{9216A7A3-3C7B-9247-B65B-EE3E9BFAE957}"/>
                </a:ext>
              </a:extLst>
            </p:cNvPr>
            <p:cNvCxnSpPr>
              <a:cxnSpLocks/>
              <a:stCxn id="130" idx="2"/>
              <a:endCxn id="64" idx="0"/>
            </p:cNvCxnSpPr>
            <p:nvPr/>
          </p:nvCxnSpPr>
          <p:spPr>
            <a:xfrm flipH="1">
              <a:off x="3259086" y="9321312"/>
              <a:ext cx="8105" cy="1450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Conector recto de flecha 91">
              <a:extLst>
                <a:ext uri="{FF2B5EF4-FFF2-40B4-BE49-F238E27FC236}">
                  <a16:creationId xmlns:a16="http://schemas.microsoft.com/office/drawing/2014/main" id="{2F0B79F4-76BB-DB40-80DE-8DC434B63D0F}"/>
                </a:ext>
              </a:extLst>
            </p:cNvPr>
            <p:cNvCxnSpPr>
              <a:cxnSpLocks/>
              <a:stCxn id="32" idx="2"/>
              <a:endCxn id="50" idx="0"/>
            </p:cNvCxnSpPr>
            <p:nvPr/>
          </p:nvCxnSpPr>
          <p:spPr>
            <a:xfrm flipH="1">
              <a:off x="2034231" y="6593815"/>
              <a:ext cx="4772" cy="1585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3" name="Conector recto de flecha 152">
              <a:extLst>
                <a:ext uri="{FF2B5EF4-FFF2-40B4-BE49-F238E27FC236}">
                  <a16:creationId xmlns:a16="http://schemas.microsoft.com/office/drawing/2014/main" id="{0012E26E-6476-7649-AFA4-B987A82C7AD4}"/>
                </a:ext>
              </a:extLst>
            </p:cNvPr>
            <p:cNvCxnSpPr>
              <a:cxnSpLocks/>
              <a:stCxn id="33" idx="2"/>
              <a:endCxn id="51" idx="0"/>
            </p:cNvCxnSpPr>
            <p:nvPr/>
          </p:nvCxnSpPr>
          <p:spPr>
            <a:xfrm>
              <a:off x="4551523" y="6593311"/>
              <a:ext cx="0" cy="1797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Decisión 1">
              <a:extLst>
                <a:ext uri="{FF2B5EF4-FFF2-40B4-BE49-F238E27FC236}">
                  <a16:creationId xmlns:a16="http://schemas.microsoft.com/office/drawing/2014/main" id="{274C385E-CA93-EC47-9234-58B6DED98208}"/>
                </a:ext>
              </a:extLst>
            </p:cNvPr>
            <p:cNvSpPr/>
            <p:nvPr/>
          </p:nvSpPr>
          <p:spPr>
            <a:xfrm>
              <a:off x="2636400" y="2060118"/>
              <a:ext cx="1273164" cy="43204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00" dirty="0">
                  <a:solidFill>
                    <a:schemeClr val="tx1"/>
                  </a:solidFill>
                </a:rPr>
                <a:t>¿Menos de 15 años?</a:t>
              </a:r>
            </a:p>
          </p:txBody>
        </p:sp>
        <p:sp>
          <p:nvSpPr>
            <p:cNvPr id="8" name="Rectángulo redondeado 7">
              <a:extLst>
                <a:ext uri="{FF2B5EF4-FFF2-40B4-BE49-F238E27FC236}">
                  <a16:creationId xmlns:a16="http://schemas.microsoft.com/office/drawing/2014/main" id="{B257FA23-3B84-1C45-BA8E-4E23B7974E0F}"/>
                </a:ext>
              </a:extLst>
            </p:cNvPr>
            <p:cNvSpPr/>
            <p:nvPr/>
          </p:nvSpPr>
          <p:spPr>
            <a:xfrm>
              <a:off x="5589240" y="2927647"/>
              <a:ext cx="895613" cy="49239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00" dirty="0">
                  <a:solidFill>
                    <a:schemeClr val="tx1"/>
                  </a:solidFill>
                </a:rPr>
                <a:t>Pediatría</a:t>
              </a:r>
            </a:p>
          </p:txBody>
        </p:sp>
        <p:sp>
          <p:nvSpPr>
            <p:cNvPr id="43" name="Rectángulo redondeado 42">
              <a:extLst>
                <a:ext uri="{FF2B5EF4-FFF2-40B4-BE49-F238E27FC236}">
                  <a16:creationId xmlns:a16="http://schemas.microsoft.com/office/drawing/2014/main" id="{8C436DF9-5561-8148-A28D-3088F11A2BB5}"/>
                </a:ext>
              </a:extLst>
            </p:cNvPr>
            <p:cNvSpPr/>
            <p:nvPr/>
          </p:nvSpPr>
          <p:spPr>
            <a:xfrm>
              <a:off x="165148" y="2927647"/>
              <a:ext cx="1001860" cy="49239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00" dirty="0">
                  <a:solidFill>
                    <a:schemeClr val="tx1"/>
                  </a:solidFill>
                </a:rPr>
                <a:t>Ginecología</a:t>
              </a:r>
            </a:p>
          </p:txBody>
        </p:sp>
        <p:sp>
          <p:nvSpPr>
            <p:cNvPr id="44" name="Rectángulo redondeado 43">
              <a:extLst>
                <a:ext uri="{FF2B5EF4-FFF2-40B4-BE49-F238E27FC236}">
                  <a16:creationId xmlns:a16="http://schemas.microsoft.com/office/drawing/2014/main" id="{88B96588-83C9-9E45-92EB-166702E1695F}"/>
                </a:ext>
              </a:extLst>
            </p:cNvPr>
            <p:cNvSpPr/>
            <p:nvPr/>
          </p:nvSpPr>
          <p:spPr>
            <a:xfrm>
              <a:off x="1628799" y="2929045"/>
              <a:ext cx="1493918" cy="492399"/>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00" dirty="0">
                  <a:solidFill>
                    <a:schemeClr val="tx1"/>
                  </a:solidFill>
                </a:rPr>
                <a:t>Urgencias médicas</a:t>
              </a:r>
            </a:p>
            <a:p>
              <a:pPr algn="ctr"/>
              <a:r>
                <a:rPr lang="es-ES" sz="800" dirty="0">
                  <a:solidFill>
                    <a:schemeClr val="tx1"/>
                  </a:solidFill>
                </a:rPr>
                <a:t>(urología, cirugía general)</a:t>
              </a:r>
            </a:p>
          </p:txBody>
        </p:sp>
        <p:sp>
          <p:nvSpPr>
            <p:cNvPr id="46" name="Decisión 45">
              <a:extLst>
                <a:ext uri="{FF2B5EF4-FFF2-40B4-BE49-F238E27FC236}">
                  <a16:creationId xmlns:a16="http://schemas.microsoft.com/office/drawing/2014/main" id="{F1347B9C-1F87-FE4A-9B79-520AA8D829C4}"/>
                </a:ext>
              </a:extLst>
            </p:cNvPr>
            <p:cNvSpPr/>
            <p:nvPr/>
          </p:nvSpPr>
          <p:spPr>
            <a:xfrm>
              <a:off x="836200" y="2460017"/>
              <a:ext cx="1273164" cy="432048"/>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00" dirty="0">
                  <a:solidFill>
                    <a:schemeClr val="tx1"/>
                  </a:solidFill>
                </a:rPr>
                <a:t>¿Mujer?</a:t>
              </a:r>
            </a:p>
          </p:txBody>
        </p:sp>
        <p:cxnSp>
          <p:nvCxnSpPr>
            <p:cNvPr id="10" name="Conector angular 9">
              <a:extLst>
                <a:ext uri="{FF2B5EF4-FFF2-40B4-BE49-F238E27FC236}">
                  <a16:creationId xmlns:a16="http://schemas.microsoft.com/office/drawing/2014/main" id="{3443E6E9-0AE5-CD4A-AC22-437E2DF4155D}"/>
                </a:ext>
              </a:extLst>
            </p:cNvPr>
            <p:cNvCxnSpPr>
              <a:cxnSpLocks/>
              <a:stCxn id="2" idx="3"/>
              <a:endCxn id="8" idx="0"/>
            </p:cNvCxnSpPr>
            <p:nvPr/>
          </p:nvCxnSpPr>
          <p:spPr>
            <a:xfrm>
              <a:off x="3909564" y="2276143"/>
              <a:ext cx="2127483" cy="65150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angular 12">
              <a:extLst>
                <a:ext uri="{FF2B5EF4-FFF2-40B4-BE49-F238E27FC236}">
                  <a16:creationId xmlns:a16="http://schemas.microsoft.com/office/drawing/2014/main" id="{F8170CB2-0745-B54F-BED0-CD9FFA51ACDB}"/>
                </a:ext>
              </a:extLst>
            </p:cNvPr>
            <p:cNvCxnSpPr>
              <a:stCxn id="2" idx="1"/>
              <a:endCxn id="46" idx="0"/>
            </p:cNvCxnSpPr>
            <p:nvPr/>
          </p:nvCxnSpPr>
          <p:spPr>
            <a:xfrm rot="10800000" flipV="1">
              <a:off x="1472782" y="2276141"/>
              <a:ext cx="1163618" cy="18387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angular 14">
              <a:extLst>
                <a:ext uri="{FF2B5EF4-FFF2-40B4-BE49-F238E27FC236}">
                  <a16:creationId xmlns:a16="http://schemas.microsoft.com/office/drawing/2014/main" id="{AC902C01-C80A-5F4D-925F-5F23C68509B6}"/>
                </a:ext>
              </a:extLst>
            </p:cNvPr>
            <p:cNvCxnSpPr>
              <a:cxnSpLocks/>
              <a:stCxn id="46" idx="1"/>
              <a:endCxn id="43" idx="0"/>
            </p:cNvCxnSpPr>
            <p:nvPr/>
          </p:nvCxnSpPr>
          <p:spPr>
            <a:xfrm rot="10800000" flipV="1">
              <a:off x="666080" y="2676041"/>
              <a:ext cx="170122" cy="25160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angular 16">
              <a:extLst>
                <a:ext uri="{FF2B5EF4-FFF2-40B4-BE49-F238E27FC236}">
                  <a16:creationId xmlns:a16="http://schemas.microsoft.com/office/drawing/2014/main" id="{2FEB746E-A966-C84B-BAF9-6AAF7AA79AEF}"/>
                </a:ext>
              </a:extLst>
            </p:cNvPr>
            <p:cNvCxnSpPr>
              <a:cxnSpLocks/>
              <a:stCxn id="46" idx="3"/>
              <a:endCxn id="44" idx="0"/>
            </p:cNvCxnSpPr>
            <p:nvPr/>
          </p:nvCxnSpPr>
          <p:spPr>
            <a:xfrm>
              <a:off x="2109365" y="2676042"/>
              <a:ext cx="266394" cy="253003"/>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 17">
              <a:extLst>
                <a:ext uri="{FF2B5EF4-FFF2-40B4-BE49-F238E27FC236}">
                  <a16:creationId xmlns:a16="http://schemas.microsoft.com/office/drawing/2014/main" id="{33B55496-CB36-F64C-B9C9-C70E759BACCC}"/>
                </a:ext>
              </a:extLst>
            </p:cNvPr>
            <p:cNvSpPr/>
            <p:nvPr/>
          </p:nvSpPr>
          <p:spPr>
            <a:xfrm>
              <a:off x="3225683" y="3611401"/>
              <a:ext cx="148208" cy="144016"/>
            </a:xfrm>
            <a:prstGeom prst="flowChar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500"/>
            </a:p>
          </p:txBody>
        </p:sp>
        <p:cxnSp>
          <p:nvCxnSpPr>
            <p:cNvPr id="20" name="Conector angular 19">
              <a:extLst>
                <a:ext uri="{FF2B5EF4-FFF2-40B4-BE49-F238E27FC236}">
                  <a16:creationId xmlns:a16="http://schemas.microsoft.com/office/drawing/2014/main" id="{D4631B3C-C6AB-7E4A-B51D-D071B6896295}"/>
                </a:ext>
              </a:extLst>
            </p:cNvPr>
            <p:cNvCxnSpPr>
              <a:cxnSpLocks/>
              <a:stCxn id="43" idx="2"/>
              <a:endCxn id="18" idx="2"/>
            </p:cNvCxnSpPr>
            <p:nvPr/>
          </p:nvCxnSpPr>
          <p:spPr>
            <a:xfrm rot="16200000" flipH="1">
              <a:off x="1814199" y="2271925"/>
              <a:ext cx="263363" cy="255960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angular 21">
              <a:extLst>
                <a:ext uri="{FF2B5EF4-FFF2-40B4-BE49-F238E27FC236}">
                  <a16:creationId xmlns:a16="http://schemas.microsoft.com/office/drawing/2014/main" id="{0048F3FA-65A4-EA44-9781-F216BC0C7DF2}"/>
                </a:ext>
              </a:extLst>
            </p:cNvPr>
            <p:cNvCxnSpPr>
              <a:cxnSpLocks/>
              <a:stCxn id="44" idx="3"/>
              <a:endCxn id="18" idx="0"/>
            </p:cNvCxnSpPr>
            <p:nvPr/>
          </p:nvCxnSpPr>
          <p:spPr>
            <a:xfrm>
              <a:off x="3122717" y="3175246"/>
              <a:ext cx="177070" cy="4361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angular 24">
              <a:extLst>
                <a:ext uri="{FF2B5EF4-FFF2-40B4-BE49-F238E27FC236}">
                  <a16:creationId xmlns:a16="http://schemas.microsoft.com/office/drawing/2014/main" id="{5F1E1BCB-63AD-BF4A-8A94-41FB9EDD2EF2}"/>
                </a:ext>
              </a:extLst>
            </p:cNvPr>
            <p:cNvCxnSpPr>
              <a:cxnSpLocks/>
              <a:stCxn id="8" idx="2"/>
              <a:endCxn id="18" idx="6"/>
            </p:cNvCxnSpPr>
            <p:nvPr/>
          </p:nvCxnSpPr>
          <p:spPr>
            <a:xfrm rot="5400000">
              <a:off x="4573789" y="2220150"/>
              <a:ext cx="263363" cy="266315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CuadroTexto 28">
              <a:extLst>
                <a:ext uri="{FF2B5EF4-FFF2-40B4-BE49-F238E27FC236}">
                  <a16:creationId xmlns:a16="http://schemas.microsoft.com/office/drawing/2014/main" id="{FFA246D7-5F89-F040-8FC9-384F37FCC851}"/>
                </a:ext>
              </a:extLst>
            </p:cNvPr>
            <p:cNvSpPr txBox="1"/>
            <p:nvPr/>
          </p:nvSpPr>
          <p:spPr>
            <a:xfrm>
              <a:off x="2240355" y="2088609"/>
              <a:ext cx="426451" cy="293346"/>
            </a:xfrm>
            <a:prstGeom prst="rect">
              <a:avLst/>
            </a:prstGeom>
            <a:noFill/>
          </p:spPr>
          <p:txBody>
            <a:bodyPr wrap="none" rtlCol="0">
              <a:spAutoFit/>
            </a:bodyPr>
            <a:lstStyle/>
            <a:p>
              <a:r>
                <a:rPr lang="es-ES" sz="800" dirty="0"/>
                <a:t>No</a:t>
              </a:r>
            </a:p>
          </p:txBody>
        </p:sp>
        <p:sp>
          <p:nvSpPr>
            <p:cNvPr id="67" name="CuadroTexto 66">
              <a:extLst>
                <a:ext uri="{FF2B5EF4-FFF2-40B4-BE49-F238E27FC236}">
                  <a16:creationId xmlns:a16="http://schemas.microsoft.com/office/drawing/2014/main" id="{E9E9CD7A-6766-2A43-A9C5-A69BDD3F41CB}"/>
                </a:ext>
              </a:extLst>
            </p:cNvPr>
            <p:cNvSpPr txBox="1"/>
            <p:nvPr/>
          </p:nvSpPr>
          <p:spPr>
            <a:xfrm>
              <a:off x="2065690" y="2422355"/>
              <a:ext cx="426451" cy="293346"/>
            </a:xfrm>
            <a:prstGeom prst="rect">
              <a:avLst/>
            </a:prstGeom>
            <a:noFill/>
          </p:spPr>
          <p:txBody>
            <a:bodyPr wrap="none" rtlCol="0">
              <a:spAutoFit/>
            </a:bodyPr>
            <a:lstStyle/>
            <a:p>
              <a:r>
                <a:rPr lang="es-ES" sz="800" dirty="0"/>
                <a:t>No</a:t>
              </a:r>
            </a:p>
          </p:txBody>
        </p:sp>
        <p:sp>
          <p:nvSpPr>
            <p:cNvPr id="68" name="CuadroTexto 67">
              <a:extLst>
                <a:ext uri="{FF2B5EF4-FFF2-40B4-BE49-F238E27FC236}">
                  <a16:creationId xmlns:a16="http://schemas.microsoft.com/office/drawing/2014/main" id="{8715833D-D0F9-3146-BB30-94165CFB06CF}"/>
                </a:ext>
              </a:extLst>
            </p:cNvPr>
            <p:cNvSpPr txBox="1"/>
            <p:nvPr/>
          </p:nvSpPr>
          <p:spPr>
            <a:xfrm>
              <a:off x="583858" y="2410181"/>
              <a:ext cx="356945" cy="293346"/>
            </a:xfrm>
            <a:prstGeom prst="rect">
              <a:avLst/>
            </a:prstGeom>
            <a:noFill/>
          </p:spPr>
          <p:txBody>
            <a:bodyPr wrap="none" rtlCol="0">
              <a:spAutoFit/>
            </a:bodyPr>
            <a:lstStyle/>
            <a:p>
              <a:r>
                <a:rPr lang="es-ES" sz="800" dirty="0"/>
                <a:t>Sí</a:t>
              </a:r>
            </a:p>
          </p:txBody>
        </p:sp>
        <p:sp>
          <p:nvSpPr>
            <p:cNvPr id="69" name="CuadroTexto 68">
              <a:extLst>
                <a:ext uri="{FF2B5EF4-FFF2-40B4-BE49-F238E27FC236}">
                  <a16:creationId xmlns:a16="http://schemas.microsoft.com/office/drawing/2014/main" id="{E69C5DCB-F7CE-3C49-B56E-33F4258D9EFC}"/>
                </a:ext>
              </a:extLst>
            </p:cNvPr>
            <p:cNvSpPr txBox="1"/>
            <p:nvPr/>
          </p:nvSpPr>
          <p:spPr>
            <a:xfrm>
              <a:off x="3877853" y="2088609"/>
              <a:ext cx="356945" cy="293346"/>
            </a:xfrm>
            <a:prstGeom prst="rect">
              <a:avLst/>
            </a:prstGeom>
            <a:noFill/>
          </p:spPr>
          <p:txBody>
            <a:bodyPr wrap="none" rtlCol="0">
              <a:spAutoFit/>
            </a:bodyPr>
            <a:lstStyle/>
            <a:p>
              <a:r>
                <a:rPr lang="es-ES" sz="800" dirty="0"/>
                <a:t>Sí</a:t>
              </a:r>
            </a:p>
          </p:txBody>
        </p:sp>
        <p:sp>
          <p:nvSpPr>
            <p:cNvPr id="47" name="Proceso 46">
              <a:extLst>
                <a:ext uri="{FF2B5EF4-FFF2-40B4-BE49-F238E27FC236}">
                  <a16:creationId xmlns:a16="http://schemas.microsoft.com/office/drawing/2014/main" id="{5EDAB66F-83D2-D540-93BE-C06ECE3E1E45}"/>
                </a:ext>
              </a:extLst>
            </p:cNvPr>
            <p:cNvSpPr/>
            <p:nvPr/>
          </p:nvSpPr>
          <p:spPr>
            <a:xfrm>
              <a:off x="907188" y="4019246"/>
              <a:ext cx="4861388" cy="1152084"/>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s-ES" sz="800" b="1" spc="-1" dirty="0">
                  <a:solidFill>
                    <a:srgbClr val="000000"/>
                  </a:solidFill>
                  <a:uFill>
                    <a:solidFill>
                      <a:srgbClr val="FFFFFF"/>
                    </a:solidFill>
                  </a:uFill>
                  <a:latin typeface="Calibri"/>
                </a:rPr>
                <a:t>Asistencia médica inicial preferente</a:t>
              </a:r>
              <a:endParaRPr lang="es-ES" sz="800" spc="-1" dirty="0">
                <a:solidFill>
                  <a:srgbClr val="000000"/>
                </a:solidFill>
                <a:uFill>
                  <a:solidFill>
                    <a:srgbClr val="FFFFFF"/>
                  </a:solidFill>
                </a:uFill>
              </a:endParaRPr>
            </a:p>
            <a:p>
              <a:pPr>
                <a:defRPr/>
              </a:pPr>
              <a:r>
                <a:rPr lang="es-ES" sz="800" spc="-1" dirty="0">
                  <a:solidFill>
                    <a:srgbClr val="000000"/>
                  </a:solidFill>
                  <a:uFill>
                    <a:solidFill>
                      <a:srgbClr val="FFFFFF"/>
                    </a:solidFill>
                  </a:uFill>
                  <a:latin typeface="Calibri"/>
                </a:rPr>
                <a:t>Primer contacto con la víctima para obtener información inicial acerca de:</a:t>
              </a:r>
            </a:p>
            <a:p>
              <a:pPr marL="67771" indent="-67202">
                <a:buClr>
                  <a:srgbClr val="000000"/>
                </a:buClr>
                <a:buFont typeface="StarSymbol"/>
                <a:buChar char="-"/>
                <a:defRPr/>
              </a:pPr>
              <a:r>
                <a:rPr lang="es-ES" sz="800" spc="-1" dirty="0">
                  <a:solidFill>
                    <a:srgbClr val="000000"/>
                  </a:solidFill>
                  <a:uFill>
                    <a:solidFill>
                      <a:srgbClr val="FFFFFF"/>
                    </a:solidFill>
                  </a:uFill>
                  <a:latin typeface="Calibri" pitchFamily="34" charset="0"/>
                </a:rPr>
                <a:t>Tipo de agresión sexual</a:t>
              </a:r>
            </a:p>
            <a:p>
              <a:pPr marL="67771" indent="-67202">
                <a:buClr>
                  <a:srgbClr val="000000"/>
                </a:buClr>
                <a:buFont typeface="StarSymbol"/>
                <a:buChar char="-"/>
                <a:defRPr/>
              </a:pPr>
              <a:r>
                <a:rPr lang="es-ES" sz="800" spc="-1" dirty="0">
                  <a:solidFill>
                    <a:srgbClr val="000000"/>
                  </a:solidFill>
                  <a:uFill>
                    <a:solidFill>
                      <a:srgbClr val="FFFFFF"/>
                    </a:solidFill>
                  </a:uFill>
                  <a:latin typeface="Calibri"/>
                </a:rPr>
                <a:t>Tiempo transcurrido</a:t>
              </a:r>
              <a:endParaRPr lang="es-ES" sz="800" spc="-1" dirty="0">
                <a:solidFill>
                  <a:srgbClr val="000000"/>
                </a:solidFill>
                <a:uFill>
                  <a:solidFill>
                    <a:srgbClr val="FFFFFF"/>
                  </a:solidFill>
                </a:uFill>
              </a:endParaRPr>
            </a:p>
            <a:p>
              <a:pPr marL="67771" indent="-67202">
                <a:buClr>
                  <a:srgbClr val="000000"/>
                </a:buClr>
                <a:buFont typeface="StarSymbol"/>
                <a:buChar char="-"/>
                <a:defRPr/>
              </a:pPr>
              <a:r>
                <a:rPr lang="es-ES" sz="800" spc="-1" dirty="0">
                  <a:solidFill>
                    <a:srgbClr val="000000"/>
                  </a:solidFill>
                  <a:uFill>
                    <a:solidFill>
                      <a:srgbClr val="FFFFFF"/>
                    </a:solidFill>
                  </a:uFill>
                  <a:latin typeface="Calibri"/>
                </a:rPr>
                <a:t>Sospecha de intoxicación o uso de sustancias “facilitadoras de asalto sexual” o “drogas de sumisión química</a:t>
              </a:r>
              <a:r>
                <a:rPr lang="es-ES" sz="800" b="1" spc="-1" dirty="0">
                  <a:solidFill>
                    <a:srgbClr val="000000"/>
                  </a:solidFill>
                  <a:uFill>
                    <a:solidFill>
                      <a:srgbClr val="FFFFFF"/>
                    </a:solidFill>
                  </a:uFill>
                  <a:latin typeface="Calibri"/>
                </a:rPr>
                <a:t>”. Comunicar urgente al medicina forense</a:t>
              </a:r>
              <a:endParaRPr lang="es-ES" sz="800" b="1" spc="-1" dirty="0">
                <a:solidFill>
                  <a:srgbClr val="000000"/>
                </a:solidFill>
                <a:uFill>
                  <a:solidFill>
                    <a:srgbClr val="FFFFFF"/>
                  </a:solidFill>
                </a:uFill>
              </a:endParaRPr>
            </a:p>
          </p:txBody>
        </p:sp>
        <p:cxnSp>
          <p:nvCxnSpPr>
            <p:cNvPr id="63" name="Conector recto de flecha 62">
              <a:extLst>
                <a:ext uri="{FF2B5EF4-FFF2-40B4-BE49-F238E27FC236}">
                  <a16:creationId xmlns:a16="http://schemas.microsoft.com/office/drawing/2014/main" id="{EE923D35-5B20-4647-B5B9-1BB318BD5019}"/>
                </a:ext>
              </a:extLst>
            </p:cNvPr>
            <p:cNvCxnSpPr>
              <a:cxnSpLocks/>
              <a:stCxn id="18" idx="4"/>
              <a:endCxn id="47" idx="0"/>
            </p:cNvCxnSpPr>
            <p:nvPr/>
          </p:nvCxnSpPr>
          <p:spPr>
            <a:xfrm>
              <a:off x="3299787" y="3755417"/>
              <a:ext cx="38095" cy="263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a:extLst>
                <a:ext uri="{FF2B5EF4-FFF2-40B4-BE49-F238E27FC236}">
                  <a16:creationId xmlns:a16="http://schemas.microsoft.com/office/drawing/2014/main" id="{CFBC3167-48DC-6948-8350-05DB4B52EDBB}"/>
                </a:ext>
              </a:extLst>
            </p:cNvPr>
            <p:cNvCxnSpPr>
              <a:cxnSpLocks/>
              <a:stCxn id="47" idx="2"/>
              <a:endCxn id="23" idx="0"/>
            </p:cNvCxnSpPr>
            <p:nvPr/>
          </p:nvCxnSpPr>
          <p:spPr>
            <a:xfrm flipH="1">
              <a:off x="3336581" y="5171330"/>
              <a:ext cx="1301" cy="2956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56" name="Tabla 55">
            <a:extLst>
              <a:ext uri="{FF2B5EF4-FFF2-40B4-BE49-F238E27FC236}">
                <a16:creationId xmlns:a16="http://schemas.microsoft.com/office/drawing/2014/main" id="{C834945E-B891-D747-8479-E1C5DDDB542E}"/>
              </a:ext>
            </a:extLst>
          </p:cNvPr>
          <p:cNvGraphicFramePr>
            <a:graphicFrameLocks noGrp="1"/>
          </p:cNvGraphicFramePr>
          <p:nvPr>
            <p:extLst>
              <p:ext uri="{D42A27DB-BD31-4B8C-83A1-F6EECF244321}">
                <p14:modId xmlns:p14="http://schemas.microsoft.com/office/powerpoint/2010/main" val="1713148964"/>
              </p:ext>
            </p:extLst>
          </p:nvPr>
        </p:nvGraphicFramePr>
        <p:xfrm>
          <a:off x="5060746" y="2051114"/>
          <a:ext cx="4104455" cy="3614135"/>
        </p:xfrm>
        <a:graphic>
          <a:graphicData uri="http://schemas.openxmlformats.org/drawingml/2006/table">
            <a:tbl>
              <a:tblPr firstRow="1" firstCol="1" bandRow="1">
                <a:tableStyleId>{5C22544A-7EE6-4342-B048-85BDC9FD1C3A}</a:tableStyleId>
              </a:tblPr>
              <a:tblGrid>
                <a:gridCol w="1154193">
                  <a:extLst>
                    <a:ext uri="{9D8B030D-6E8A-4147-A177-3AD203B41FA5}">
                      <a16:colId xmlns:a16="http://schemas.microsoft.com/office/drawing/2014/main" val="1297131785"/>
                    </a:ext>
                  </a:extLst>
                </a:gridCol>
                <a:gridCol w="1266530">
                  <a:extLst>
                    <a:ext uri="{9D8B030D-6E8A-4147-A177-3AD203B41FA5}">
                      <a16:colId xmlns:a16="http://schemas.microsoft.com/office/drawing/2014/main" val="2951432688"/>
                    </a:ext>
                  </a:extLst>
                </a:gridCol>
                <a:gridCol w="1683732">
                  <a:extLst>
                    <a:ext uri="{9D8B030D-6E8A-4147-A177-3AD203B41FA5}">
                      <a16:colId xmlns:a16="http://schemas.microsoft.com/office/drawing/2014/main" val="1795072675"/>
                    </a:ext>
                  </a:extLst>
                </a:gridCol>
              </a:tblGrid>
              <a:tr h="213274">
                <a:tc rowSpan="4">
                  <a:txBody>
                    <a:bodyPr/>
                    <a:lstStyle/>
                    <a:p>
                      <a:pPr algn="just">
                        <a:spcAft>
                          <a:spcPts val="600"/>
                        </a:spcAft>
                      </a:pPr>
                      <a:r>
                        <a:rPr lang="es-ES" sz="1100" dirty="0">
                          <a:effectLst/>
                        </a:rPr>
                        <a:t>Estudio de ITS</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solidFill>
                      <a:schemeClr val="accent2"/>
                    </a:solidFill>
                  </a:tcPr>
                </a:tc>
                <a:tc gridSpan="2">
                  <a:txBody>
                    <a:bodyPr/>
                    <a:lstStyle/>
                    <a:p>
                      <a:pPr algn="ctr">
                        <a:spcAft>
                          <a:spcPts val="600"/>
                        </a:spcAft>
                      </a:pPr>
                      <a:r>
                        <a:rPr lang="es-ES" sz="1100" dirty="0">
                          <a:effectLst/>
                        </a:rPr>
                        <a:t>Tipo de agresión</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solidFill>
                      <a:schemeClr val="accent2"/>
                    </a:solidFill>
                  </a:tcPr>
                </a:tc>
                <a:tc hMerge="1">
                  <a:txBody>
                    <a:bodyPr/>
                    <a:lstStyle/>
                    <a:p>
                      <a:endParaRPr lang="es-ES"/>
                    </a:p>
                  </a:txBody>
                  <a:tcPr/>
                </a:tc>
                <a:extLst>
                  <a:ext uri="{0D108BD9-81ED-4DB2-BD59-A6C34878D82A}">
                    <a16:rowId xmlns:a16="http://schemas.microsoft.com/office/drawing/2014/main" val="4237527929"/>
                  </a:ext>
                </a:extLst>
              </a:tr>
              <a:tr h="1358023">
                <a:tc vMerge="1">
                  <a:txBody>
                    <a:bodyPr/>
                    <a:lstStyle/>
                    <a:p>
                      <a:endParaRPr lang="es-ES"/>
                    </a:p>
                  </a:txBody>
                  <a:tcPr/>
                </a:tc>
                <a:tc>
                  <a:txBody>
                    <a:bodyPr/>
                    <a:lstStyle/>
                    <a:p>
                      <a:pPr algn="just">
                        <a:spcAft>
                          <a:spcPts val="600"/>
                        </a:spcAft>
                      </a:pPr>
                      <a:r>
                        <a:rPr lang="es-ES" sz="1100" dirty="0">
                          <a:effectLst/>
                        </a:rPr>
                        <a:t>Penetración vaginal</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tc>
                  <a:txBody>
                    <a:bodyPr/>
                    <a:lstStyle/>
                    <a:p>
                      <a:pPr algn="l">
                        <a:spcAft>
                          <a:spcPts val="600"/>
                        </a:spcAft>
                      </a:pPr>
                      <a:r>
                        <a:rPr lang="es-ES" sz="1100" dirty="0">
                          <a:effectLst/>
                        </a:rPr>
                        <a:t>Frotis vaginal (</a:t>
                      </a:r>
                      <a:r>
                        <a:rPr lang="es-ES" sz="1100" dirty="0" err="1">
                          <a:effectLst/>
                        </a:rPr>
                        <a:t>trichomonas</a:t>
                      </a:r>
                      <a:r>
                        <a:rPr lang="es-ES" sz="1100" dirty="0">
                          <a:effectLst/>
                        </a:rPr>
                        <a:t>)</a:t>
                      </a:r>
                    </a:p>
                    <a:p>
                      <a:pPr algn="l">
                        <a:spcAft>
                          <a:spcPts val="600"/>
                        </a:spcAft>
                      </a:pPr>
                      <a:r>
                        <a:rPr lang="es-ES" sz="1100" dirty="0">
                          <a:effectLst/>
                        </a:rPr>
                        <a:t>Frotis </a:t>
                      </a:r>
                      <a:r>
                        <a:rPr lang="es-ES" sz="1100" dirty="0" err="1">
                          <a:effectLst/>
                        </a:rPr>
                        <a:t>endocervical</a:t>
                      </a:r>
                      <a:r>
                        <a:rPr lang="es-ES" sz="1100" dirty="0">
                          <a:effectLst/>
                        </a:rPr>
                        <a:t> (chlamydia, gonococo)</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extLst>
                  <a:ext uri="{0D108BD9-81ED-4DB2-BD59-A6C34878D82A}">
                    <a16:rowId xmlns:a16="http://schemas.microsoft.com/office/drawing/2014/main" val="1062094160"/>
                  </a:ext>
                </a:extLst>
              </a:tr>
              <a:tr h="557138">
                <a:tc vMerge="1">
                  <a:txBody>
                    <a:bodyPr/>
                    <a:lstStyle/>
                    <a:p>
                      <a:endParaRPr lang="es-ES"/>
                    </a:p>
                  </a:txBody>
                  <a:tcPr/>
                </a:tc>
                <a:tc>
                  <a:txBody>
                    <a:bodyPr/>
                    <a:lstStyle/>
                    <a:p>
                      <a:pPr algn="just">
                        <a:spcAft>
                          <a:spcPts val="600"/>
                        </a:spcAft>
                      </a:pPr>
                      <a:r>
                        <a:rPr lang="es-ES" sz="1100" dirty="0">
                          <a:effectLst/>
                        </a:rPr>
                        <a:t>Penetración anal</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tc>
                  <a:txBody>
                    <a:bodyPr/>
                    <a:lstStyle/>
                    <a:p>
                      <a:pPr algn="l">
                        <a:spcAft>
                          <a:spcPts val="600"/>
                        </a:spcAft>
                      </a:pPr>
                      <a:r>
                        <a:rPr lang="es-ES" sz="1100">
                          <a:effectLst/>
                        </a:rPr>
                        <a:t>Frotis anal (Chalmydia, gonococo)</a:t>
                      </a:r>
                      <a:endParaRPr lang="es-E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extLst>
                  <a:ext uri="{0D108BD9-81ED-4DB2-BD59-A6C34878D82A}">
                    <a16:rowId xmlns:a16="http://schemas.microsoft.com/office/drawing/2014/main" val="1008802855"/>
                  </a:ext>
                </a:extLst>
              </a:tr>
              <a:tr h="742850">
                <a:tc vMerge="1">
                  <a:txBody>
                    <a:bodyPr/>
                    <a:lstStyle/>
                    <a:p>
                      <a:endParaRPr lang="es-ES"/>
                    </a:p>
                  </a:txBody>
                  <a:tcPr/>
                </a:tc>
                <a:tc>
                  <a:txBody>
                    <a:bodyPr/>
                    <a:lstStyle/>
                    <a:p>
                      <a:pPr algn="just">
                        <a:spcAft>
                          <a:spcPts val="600"/>
                        </a:spcAft>
                      </a:pPr>
                      <a:r>
                        <a:rPr lang="es-ES" sz="1100" dirty="0">
                          <a:effectLst/>
                        </a:rPr>
                        <a:t>Acceso bucal</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tc>
                  <a:txBody>
                    <a:bodyPr/>
                    <a:lstStyle/>
                    <a:p>
                      <a:pPr algn="l">
                        <a:spcAft>
                          <a:spcPts val="600"/>
                        </a:spcAft>
                      </a:pPr>
                      <a:r>
                        <a:rPr lang="es-ES" sz="1100" dirty="0">
                          <a:effectLst/>
                        </a:rPr>
                        <a:t>Frotis bucal-</a:t>
                      </a:r>
                      <a:r>
                        <a:rPr lang="es-ES" sz="1100" dirty="0" err="1">
                          <a:effectLst/>
                        </a:rPr>
                        <a:t>faringeo</a:t>
                      </a:r>
                      <a:r>
                        <a:rPr lang="es-ES" sz="1100" dirty="0">
                          <a:effectLst/>
                        </a:rPr>
                        <a:t> (</a:t>
                      </a:r>
                      <a:r>
                        <a:rPr lang="es-ES" sz="1100" dirty="0" err="1">
                          <a:effectLst/>
                        </a:rPr>
                        <a:t>Chalmydia</a:t>
                      </a:r>
                      <a:r>
                        <a:rPr lang="es-ES" sz="1100" dirty="0">
                          <a:effectLst/>
                        </a:rPr>
                        <a:t>, gonococo)</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extLst>
                  <a:ext uri="{0D108BD9-81ED-4DB2-BD59-A6C34878D82A}">
                    <a16:rowId xmlns:a16="http://schemas.microsoft.com/office/drawing/2014/main" val="800596244"/>
                  </a:ext>
                </a:extLst>
              </a:tr>
              <a:tr h="371425">
                <a:tc>
                  <a:txBody>
                    <a:bodyPr/>
                    <a:lstStyle/>
                    <a:p>
                      <a:pPr algn="just">
                        <a:spcAft>
                          <a:spcPts val="600"/>
                        </a:spcAft>
                      </a:pPr>
                      <a:r>
                        <a:rPr lang="es-ES" sz="1100">
                          <a:effectLst/>
                        </a:rPr>
                        <a:t>Serología</a:t>
                      </a:r>
                      <a:endParaRPr lang="es-E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solidFill>
                      <a:schemeClr val="accent2"/>
                    </a:solidFill>
                  </a:tcPr>
                </a:tc>
                <a:tc>
                  <a:txBody>
                    <a:bodyPr/>
                    <a:lstStyle/>
                    <a:p>
                      <a:pPr algn="just">
                        <a:spcAft>
                          <a:spcPts val="600"/>
                        </a:spcAft>
                      </a:pPr>
                      <a:r>
                        <a:rPr lang="es-ES" sz="1100" dirty="0">
                          <a:effectLst/>
                        </a:rPr>
                        <a:t>Sangre</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tc>
                  <a:txBody>
                    <a:bodyPr/>
                    <a:lstStyle/>
                    <a:p>
                      <a:pPr algn="l">
                        <a:spcAft>
                          <a:spcPts val="600"/>
                        </a:spcAft>
                      </a:pPr>
                      <a:r>
                        <a:rPr lang="es-ES" sz="1100" dirty="0">
                          <a:effectLst/>
                        </a:rPr>
                        <a:t>Hepatitis A, B y C, VIH, lúes</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extLst>
                  <a:ext uri="{0D108BD9-81ED-4DB2-BD59-A6C34878D82A}">
                    <a16:rowId xmlns:a16="http://schemas.microsoft.com/office/drawing/2014/main" val="3289386965"/>
                  </a:ext>
                </a:extLst>
              </a:tr>
              <a:tr h="371425">
                <a:tc>
                  <a:txBody>
                    <a:bodyPr/>
                    <a:lstStyle/>
                    <a:p>
                      <a:pPr algn="just">
                        <a:spcAft>
                          <a:spcPts val="600"/>
                        </a:spcAft>
                      </a:pPr>
                      <a:r>
                        <a:rPr lang="es-ES" sz="1100" dirty="0">
                          <a:effectLst/>
                        </a:rPr>
                        <a:t>Test de embarazo</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solidFill>
                      <a:schemeClr val="accent2"/>
                    </a:solidFill>
                  </a:tcPr>
                </a:tc>
                <a:tc>
                  <a:txBody>
                    <a:bodyPr/>
                    <a:lstStyle/>
                    <a:p>
                      <a:pPr algn="just">
                        <a:spcAft>
                          <a:spcPts val="600"/>
                        </a:spcAft>
                      </a:pPr>
                      <a:r>
                        <a:rPr lang="es-ES" sz="1100" dirty="0">
                          <a:effectLst/>
                        </a:rPr>
                        <a:t>Orina o sangre</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tc>
                  <a:txBody>
                    <a:bodyPr/>
                    <a:lstStyle/>
                    <a:p>
                      <a:pPr algn="l">
                        <a:spcAft>
                          <a:spcPts val="600"/>
                        </a:spcAft>
                      </a:pPr>
                      <a:r>
                        <a:rPr lang="es-ES" sz="1100" dirty="0">
                          <a:effectLst/>
                        </a:rPr>
                        <a:t>B-</a:t>
                      </a:r>
                      <a:r>
                        <a:rPr lang="es-ES" sz="1100" dirty="0" err="1">
                          <a:effectLst/>
                        </a:rPr>
                        <a:t>hCG</a:t>
                      </a:r>
                      <a:endParaRPr lang="es-E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291" marR="51435" marT="0" marB="0"/>
                </a:tc>
                <a:extLst>
                  <a:ext uri="{0D108BD9-81ED-4DB2-BD59-A6C34878D82A}">
                    <a16:rowId xmlns:a16="http://schemas.microsoft.com/office/drawing/2014/main" val="3576498406"/>
                  </a:ext>
                </a:extLst>
              </a:tr>
            </a:tbl>
          </a:graphicData>
        </a:graphic>
      </p:graphicFrame>
      <p:pic>
        <p:nvPicPr>
          <p:cNvPr id="58" name="Imagen 57">
            <a:extLst>
              <a:ext uri="{FF2B5EF4-FFF2-40B4-BE49-F238E27FC236}">
                <a16:creationId xmlns:a16="http://schemas.microsoft.com/office/drawing/2014/main" id="{941B76AE-B243-4242-8D6E-5E0E7C0EFEAD}"/>
              </a:ext>
            </a:extLst>
          </p:cNvPr>
          <p:cNvPicPr>
            <a:picLocks noChangeAspect="1"/>
          </p:cNvPicPr>
          <p:nvPr/>
        </p:nvPicPr>
        <p:blipFill rotWithShape="1">
          <a:blip r:embed="rId3"/>
          <a:srcRect l="18380" r="29077"/>
          <a:stretch/>
        </p:blipFill>
        <p:spPr>
          <a:xfrm>
            <a:off x="6494865" y="602200"/>
            <a:ext cx="372400" cy="945006"/>
          </a:xfrm>
          <a:prstGeom prst="rect">
            <a:avLst/>
          </a:prstGeom>
        </p:spPr>
      </p:pic>
      <p:pic>
        <p:nvPicPr>
          <p:cNvPr id="59" name="Imagen 58">
            <a:extLst>
              <a:ext uri="{FF2B5EF4-FFF2-40B4-BE49-F238E27FC236}">
                <a16:creationId xmlns:a16="http://schemas.microsoft.com/office/drawing/2014/main" id="{84C8FCC2-8456-EB45-A91F-EDD4E340A135}"/>
              </a:ext>
            </a:extLst>
          </p:cNvPr>
          <p:cNvPicPr>
            <a:picLocks noChangeAspect="1"/>
          </p:cNvPicPr>
          <p:nvPr/>
        </p:nvPicPr>
        <p:blipFill rotWithShape="1">
          <a:blip r:embed="rId4"/>
          <a:srcRect l="24019" r="24206"/>
          <a:stretch/>
        </p:blipFill>
        <p:spPr>
          <a:xfrm>
            <a:off x="6950663" y="612064"/>
            <a:ext cx="324623" cy="835976"/>
          </a:xfrm>
          <a:prstGeom prst="rect">
            <a:avLst/>
          </a:prstGeom>
        </p:spPr>
      </p:pic>
      <p:pic>
        <p:nvPicPr>
          <p:cNvPr id="60" name="Imagen 59">
            <a:extLst>
              <a:ext uri="{FF2B5EF4-FFF2-40B4-BE49-F238E27FC236}">
                <a16:creationId xmlns:a16="http://schemas.microsoft.com/office/drawing/2014/main" id="{D8031DAF-D58C-DD40-80DF-312686D59F9F}"/>
              </a:ext>
            </a:extLst>
          </p:cNvPr>
          <p:cNvPicPr>
            <a:picLocks noChangeAspect="1"/>
          </p:cNvPicPr>
          <p:nvPr/>
        </p:nvPicPr>
        <p:blipFill>
          <a:blip r:embed="rId5"/>
          <a:stretch>
            <a:fillRect/>
          </a:stretch>
        </p:blipFill>
        <p:spPr>
          <a:xfrm>
            <a:off x="5823222" y="641165"/>
            <a:ext cx="439497" cy="706642"/>
          </a:xfrm>
          <a:prstGeom prst="rect">
            <a:avLst/>
          </a:prstGeom>
        </p:spPr>
      </p:pic>
      <p:sp>
        <p:nvSpPr>
          <p:cNvPr id="61" name="CuadroTexto 60">
            <a:extLst>
              <a:ext uri="{FF2B5EF4-FFF2-40B4-BE49-F238E27FC236}">
                <a16:creationId xmlns:a16="http://schemas.microsoft.com/office/drawing/2014/main" id="{533DD49F-ECAC-5F44-8AE3-4DA33FBC222D}"/>
              </a:ext>
            </a:extLst>
          </p:cNvPr>
          <p:cNvSpPr txBox="1"/>
          <p:nvPr/>
        </p:nvSpPr>
        <p:spPr>
          <a:xfrm>
            <a:off x="5072349" y="635317"/>
            <a:ext cx="710451" cy="369332"/>
          </a:xfrm>
          <a:prstGeom prst="rect">
            <a:avLst/>
          </a:prstGeom>
          <a:noFill/>
        </p:spPr>
        <p:txBody>
          <a:bodyPr wrap="none" rtlCol="0">
            <a:spAutoFit/>
          </a:bodyPr>
          <a:lstStyle/>
          <a:p>
            <a:r>
              <a:rPr lang="es-ES" dirty="0"/>
              <a:t>2-8ºC</a:t>
            </a:r>
          </a:p>
        </p:txBody>
      </p:sp>
      <p:sp>
        <p:nvSpPr>
          <p:cNvPr id="85" name="CuadroTexto 84">
            <a:extLst>
              <a:ext uri="{FF2B5EF4-FFF2-40B4-BE49-F238E27FC236}">
                <a16:creationId xmlns:a16="http://schemas.microsoft.com/office/drawing/2014/main" id="{5EC51AEC-FA95-314C-80EC-81B883B68770}"/>
              </a:ext>
            </a:extLst>
          </p:cNvPr>
          <p:cNvSpPr txBox="1"/>
          <p:nvPr/>
        </p:nvSpPr>
        <p:spPr>
          <a:xfrm>
            <a:off x="4690293" y="263646"/>
            <a:ext cx="4353949" cy="338554"/>
          </a:xfrm>
          <a:prstGeom prst="rect">
            <a:avLst/>
          </a:prstGeom>
          <a:noFill/>
        </p:spPr>
        <p:txBody>
          <a:bodyPr wrap="none" rtlCol="0">
            <a:spAutoFit/>
          </a:bodyPr>
          <a:lstStyle/>
          <a:p>
            <a:r>
              <a:rPr lang="es-ES" sz="1600" b="1" dirty="0">
                <a:solidFill>
                  <a:schemeClr val="accent1"/>
                </a:solidFill>
              </a:rPr>
              <a:t>Toma de muestras sospecha de sumisión química</a:t>
            </a:r>
          </a:p>
        </p:txBody>
      </p:sp>
      <p:sp>
        <p:nvSpPr>
          <p:cNvPr id="94" name="CuadroTexto 93">
            <a:extLst>
              <a:ext uri="{FF2B5EF4-FFF2-40B4-BE49-F238E27FC236}">
                <a16:creationId xmlns:a16="http://schemas.microsoft.com/office/drawing/2014/main" id="{7814EFCC-BB72-4548-B6D9-877BB76EDBBB}"/>
              </a:ext>
            </a:extLst>
          </p:cNvPr>
          <p:cNvSpPr txBox="1"/>
          <p:nvPr/>
        </p:nvSpPr>
        <p:spPr>
          <a:xfrm>
            <a:off x="5769954" y="1639571"/>
            <a:ext cx="2395079" cy="338554"/>
          </a:xfrm>
          <a:prstGeom prst="rect">
            <a:avLst/>
          </a:prstGeom>
          <a:noFill/>
        </p:spPr>
        <p:txBody>
          <a:bodyPr wrap="none" rtlCol="0">
            <a:spAutoFit/>
          </a:bodyPr>
          <a:lstStyle/>
          <a:p>
            <a:r>
              <a:rPr lang="es-ES" sz="1600" b="1" dirty="0">
                <a:solidFill>
                  <a:schemeClr val="accent1"/>
                </a:solidFill>
              </a:rPr>
              <a:t>Toma de muestras clínicas</a:t>
            </a:r>
          </a:p>
        </p:txBody>
      </p:sp>
      <p:sp>
        <p:nvSpPr>
          <p:cNvPr id="54" name="53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15</a:t>
            </a:fld>
            <a:endParaRPr lang="es-ES">
              <a:solidFill>
                <a:srgbClr val="000000">
                  <a:tint val="75000"/>
                </a:srgbClr>
              </a:solidFill>
            </a:endParaRPr>
          </a:p>
        </p:txBody>
      </p:sp>
    </p:spTree>
    <p:extLst>
      <p:ext uri="{BB962C8B-B14F-4D97-AF65-F5344CB8AC3E}">
        <p14:creationId xmlns:p14="http://schemas.microsoft.com/office/powerpoint/2010/main" val="341281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2. Asistencia sanitaria hospitalaria</a:t>
            </a:r>
            <a:br>
              <a:rPr lang="es-ES" dirty="0"/>
            </a:br>
            <a:r>
              <a:rPr lang="es-ES" dirty="0"/>
              <a:t>(según tiempo transcurrido)</a:t>
            </a:r>
          </a:p>
        </p:txBody>
      </p:sp>
      <p:sp>
        <p:nvSpPr>
          <p:cNvPr id="3" name="2 Marcador de contenido"/>
          <p:cNvSpPr>
            <a:spLocks noGrp="1"/>
          </p:cNvSpPr>
          <p:nvPr>
            <p:ph idx="1"/>
          </p:nvPr>
        </p:nvSpPr>
        <p:spPr>
          <a:xfrm>
            <a:off x="13760" y="1484785"/>
            <a:ext cx="8878721" cy="5256584"/>
          </a:xfrm>
        </p:spPr>
        <p:txBody>
          <a:bodyPr>
            <a:normAutofit fontScale="70000" lnSpcReduction="20000"/>
          </a:bodyPr>
          <a:lstStyle/>
          <a:p>
            <a:endParaRPr lang="es-ES" dirty="0"/>
          </a:p>
          <a:p>
            <a:pPr lvl="1"/>
            <a:r>
              <a:rPr lang="es-ES" b="1" i="1" dirty="0"/>
              <a:t>Hasta 7 días después de la agresión/abuso.</a:t>
            </a:r>
          </a:p>
          <a:p>
            <a:pPr lvl="1"/>
            <a:endParaRPr lang="es-ES" dirty="0"/>
          </a:p>
          <a:p>
            <a:pPr lvl="2"/>
            <a:r>
              <a:rPr lang="es-ES" dirty="0"/>
              <a:t>Anamnesis y exploración conjunta </a:t>
            </a:r>
          </a:p>
          <a:p>
            <a:pPr lvl="2"/>
            <a:r>
              <a:rPr lang="es-ES" dirty="0"/>
              <a:t>No deberá lavarse ni cambiarse de ropa antes de la exploración</a:t>
            </a:r>
          </a:p>
          <a:p>
            <a:pPr lvl="2"/>
            <a:r>
              <a:rPr lang="es-ES" dirty="0"/>
              <a:t>La toma de muestras por personal médico forense tiene máxima prioridad</a:t>
            </a:r>
          </a:p>
          <a:p>
            <a:pPr lvl="2"/>
            <a:r>
              <a:rPr lang="es-ES" dirty="0"/>
              <a:t>Atención a la presencia de sustancias químicas (sumisión química)</a:t>
            </a:r>
          </a:p>
          <a:p>
            <a:pPr lvl="2"/>
            <a:r>
              <a:rPr lang="es-ES" dirty="0"/>
              <a:t>Toma de muestras biológicas (sangre y orina)</a:t>
            </a:r>
          </a:p>
          <a:p>
            <a:pPr lvl="2"/>
            <a:r>
              <a:rPr lang="es-ES" dirty="0"/>
              <a:t>Garantizar la cadena de custodia de las muestras forenses (finalidad judicial)</a:t>
            </a:r>
          </a:p>
          <a:p>
            <a:pPr lvl="2"/>
            <a:endParaRPr lang="es-ES" b="1" i="1" dirty="0"/>
          </a:p>
          <a:p>
            <a:pPr lvl="1"/>
            <a:r>
              <a:rPr lang="es-ES" b="1" i="1" dirty="0"/>
              <a:t>Más de 7 días después de la agresión/abuso.</a:t>
            </a:r>
          </a:p>
          <a:p>
            <a:pPr lvl="1"/>
            <a:endParaRPr lang="es-ES" dirty="0"/>
          </a:p>
          <a:p>
            <a:pPr lvl="2"/>
            <a:r>
              <a:rPr lang="es-ES" dirty="0">
                <a:highlight>
                  <a:srgbClr val="FFFF00"/>
                </a:highlight>
              </a:rPr>
              <a:t>No se activará la actuación médico-forense urgente (salvo excepciones como que la víctima haya sido retenida y no se haya lavado)</a:t>
            </a:r>
          </a:p>
          <a:p>
            <a:pPr lvl="2"/>
            <a:r>
              <a:rPr lang="es-ES" dirty="0"/>
              <a:t>Exploración clínica y toma de muestras sanitarias</a:t>
            </a:r>
          </a:p>
          <a:p>
            <a:pPr lvl="2"/>
            <a:r>
              <a:rPr lang="es-ES" dirty="0"/>
              <a:t>Tratamiento y seguimiento en ATP/ CSSR.</a:t>
            </a:r>
          </a:p>
          <a:p>
            <a:pPr marL="914400" lvl="2" indent="0">
              <a:buNone/>
            </a:pPr>
            <a:endParaRPr lang="es-ES" dirty="0"/>
          </a:p>
          <a:p>
            <a:pPr marL="0" indent="0">
              <a:buNone/>
            </a:pPr>
            <a:r>
              <a:rPr lang="es-ES" dirty="0"/>
              <a:t>	</a:t>
            </a:r>
          </a:p>
        </p:txBody>
      </p:sp>
      <p:sp>
        <p:nvSpPr>
          <p:cNvPr id="5" name="4 Marcador de número de diapositiva"/>
          <p:cNvSpPr>
            <a:spLocks noGrp="1"/>
          </p:cNvSpPr>
          <p:nvPr>
            <p:ph type="sldNum" sz="quarter" idx="12"/>
          </p:nvPr>
        </p:nvSpPr>
        <p:spPr/>
        <p:txBody>
          <a:bodyPr/>
          <a:lstStyle/>
          <a:p>
            <a:fld id="{E8DAC01E-A998-4F09-A99E-0144EBB5F497}" type="slidenum">
              <a:rPr lang="es-ES" smtClean="0"/>
              <a:t>16</a:t>
            </a:fld>
            <a:endParaRPr lang="es-ES"/>
          </a:p>
        </p:txBody>
      </p:sp>
    </p:spTree>
    <p:extLst>
      <p:ext uri="{BB962C8B-B14F-4D97-AF65-F5344CB8AC3E}">
        <p14:creationId xmlns:p14="http://schemas.microsoft.com/office/powerpoint/2010/main" val="873514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2. Asistencia sanitaria hospitalaria</a:t>
            </a:r>
            <a:br>
              <a:rPr lang="es-ES" dirty="0"/>
            </a:br>
            <a:r>
              <a:rPr lang="es-ES" dirty="0"/>
              <a:t>(</a:t>
            </a:r>
            <a:r>
              <a:rPr lang="es-ES" dirty="0">
                <a:highlight>
                  <a:srgbClr val="FFFF00"/>
                </a:highlight>
              </a:rPr>
              <a:t>Exploración clínica conjunta</a:t>
            </a:r>
            <a:r>
              <a:rPr lang="es-ES" dirty="0"/>
              <a:t>)</a:t>
            </a:r>
          </a:p>
        </p:txBody>
      </p:sp>
      <p:sp>
        <p:nvSpPr>
          <p:cNvPr id="3" name="2 Marcador de contenido"/>
          <p:cNvSpPr>
            <a:spLocks noGrp="1"/>
          </p:cNvSpPr>
          <p:nvPr>
            <p:ph idx="1"/>
          </p:nvPr>
        </p:nvSpPr>
        <p:spPr>
          <a:xfrm>
            <a:off x="457200" y="1600207"/>
            <a:ext cx="8229600" cy="4925138"/>
          </a:xfrm>
        </p:spPr>
        <p:txBody>
          <a:bodyPr>
            <a:normAutofit fontScale="70000" lnSpcReduction="20000"/>
          </a:bodyPr>
          <a:lstStyle/>
          <a:p>
            <a:r>
              <a:rPr lang="es-ES" dirty="0"/>
              <a:t>Anamnesis y Exploración general conjunta, </a:t>
            </a:r>
            <a:r>
              <a:rPr lang="es-ES" dirty="0">
                <a:highlight>
                  <a:srgbClr val="FFFF00"/>
                </a:highlight>
              </a:rPr>
              <a:t>p. sanitario y forense</a:t>
            </a:r>
          </a:p>
          <a:p>
            <a:r>
              <a:rPr lang="es-ES" dirty="0"/>
              <a:t>Exploración genital, anal, perineal</a:t>
            </a:r>
          </a:p>
          <a:p>
            <a:r>
              <a:rPr lang="es-ES" dirty="0"/>
              <a:t>Toma de muestras (muestras forenses y clínicas)</a:t>
            </a:r>
          </a:p>
          <a:p>
            <a:r>
              <a:rPr lang="es-ES" dirty="0"/>
              <a:t>Tratamiento:</a:t>
            </a:r>
          </a:p>
          <a:p>
            <a:pPr lvl="1"/>
            <a:r>
              <a:rPr lang="es-ES" sz="2600" dirty="0"/>
              <a:t>Profilaxis ITS</a:t>
            </a:r>
          </a:p>
          <a:p>
            <a:pPr lvl="1"/>
            <a:r>
              <a:rPr lang="es-ES" sz="2600" dirty="0"/>
              <a:t>Hepatitis B</a:t>
            </a:r>
          </a:p>
          <a:p>
            <a:pPr lvl="1"/>
            <a:r>
              <a:rPr lang="es-ES" sz="2600" dirty="0"/>
              <a:t>VIH</a:t>
            </a:r>
          </a:p>
          <a:p>
            <a:pPr lvl="1"/>
            <a:r>
              <a:rPr lang="es-ES" sz="2600" dirty="0"/>
              <a:t>Profilaxis antitetánica</a:t>
            </a:r>
          </a:p>
          <a:p>
            <a:pPr lvl="1"/>
            <a:r>
              <a:rPr lang="es-ES" sz="2600" dirty="0"/>
              <a:t>Profilaxis del embarazo</a:t>
            </a:r>
          </a:p>
          <a:p>
            <a:pPr lvl="1"/>
            <a:r>
              <a:rPr lang="es-ES" sz="2600" dirty="0"/>
              <a:t>Profilaxis VHP</a:t>
            </a:r>
          </a:p>
          <a:p>
            <a:pPr lvl="1"/>
            <a:endParaRPr lang="es-ES" sz="2600" dirty="0"/>
          </a:p>
          <a:p>
            <a:pPr marL="342900" lvl="1" indent="-342900">
              <a:buFont typeface="Arial" pitchFamily="34" charset="0"/>
              <a:buChar char="•"/>
            </a:pPr>
            <a:r>
              <a:rPr lang="es-ES" sz="3200" dirty="0"/>
              <a:t>Seguimiento sanitario:</a:t>
            </a:r>
          </a:p>
          <a:p>
            <a:pPr lvl="1"/>
            <a:r>
              <a:rPr lang="es-ES" sz="2600" dirty="0"/>
              <a:t>Centro de salud</a:t>
            </a:r>
          </a:p>
          <a:p>
            <a:pPr lvl="1"/>
            <a:r>
              <a:rPr lang="es-ES" sz="2600" dirty="0"/>
              <a:t>Consultas externas hospitalarias (ginecología</a:t>
            </a:r>
          </a:p>
          <a:p>
            <a:pPr lvl="1"/>
            <a:r>
              <a:rPr lang="es-ES" sz="2600" dirty="0">
                <a:highlight>
                  <a:srgbClr val="FFFF00"/>
                </a:highlight>
              </a:rPr>
              <a:t>CSSR (medicina y sexología)</a:t>
            </a:r>
          </a:p>
          <a:p>
            <a:pPr lvl="1"/>
            <a:r>
              <a:rPr lang="es-ES" sz="2600" dirty="0"/>
              <a:t>Otros: pediatría, Unidad Salud Mental, Trabajo social.</a:t>
            </a:r>
          </a:p>
          <a:p>
            <a:pPr lvl="1"/>
            <a:endParaRPr lang="es-ES" dirty="0"/>
          </a:p>
        </p:txBody>
      </p:sp>
      <p:sp>
        <p:nvSpPr>
          <p:cNvPr id="5" name="4 Marcador de número de diapositiva"/>
          <p:cNvSpPr>
            <a:spLocks noGrp="1"/>
          </p:cNvSpPr>
          <p:nvPr>
            <p:ph type="sldNum" sz="quarter" idx="12"/>
          </p:nvPr>
        </p:nvSpPr>
        <p:spPr/>
        <p:txBody>
          <a:bodyPr/>
          <a:lstStyle/>
          <a:p>
            <a:fld id="{E8DAC01E-A998-4F09-A99E-0144EBB5F497}" type="slidenum">
              <a:rPr lang="es-ES" smtClean="0"/>
              <a:t>17</a:t>
            </a:fld>
            <a:endParaRPr lang="es-ES"/>
          </a:p>
        </p:txBody>
      </p:sp>
    </p:spTree>
    <p:extLst>
      <p:ext uri="{BB962C8B-B14F-4D97-AF65-F5344CB8AC3E}">
        <p14:creationId xmlns:p14="http://schemas.microsoft.com/office/powerpoint/2010/main" val="4148643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3. Asistencia sanitaria </a:t>
            </a:r>
            <a:r>
              <a:rPr lang="es-ES" dirty="0" err="1"/>
              <a:t>extrahospitalaria</a:t>
            </a:r>
            <a:br>
              <a:rPr lang="es-ES" dirty="0"/>
            </a:br>
            <a:r>
              <a:rPr lang="es-ES" dirty="0"/>
              <a:t>(según tiempo transcurrido)</a:t>
            </a:r>
          </a:p>
        </p:txBody>
      </p:sp>
      <p:sp>
        <p:nvSpPr>
          <p:cNvPr id="3" name="2 Marcador de contenido"/>
          <p:cNvSpPr>
            <a:spLocks noGrp="1"/>
          </p:cNvSpPr>
          <p:nvPr>
            <p:ph idx="1"/>
          </p:nvPr>
        </p:nvSpPr>
        <p:spPr>
          <a:xfrm>
            <a:off x="107504" y="1772816"/>
            <a:ext cx="8928992" cy="4752528"/>
          </a:xfrm>
        </p:spPr>
        <p:txBody>
          <a:bodyPr>
            <a:normAutofit fontScale="85000" lnSpcReduction="20000"/>
          </a:bodyPr>
          <a:lstStyle/>
          <a:p>
            <a:pPr marL="342900" lvl="1" indent="-342900">
              <a:buFont typeface="Arial" pitchFamily="34" charset="0"/>
              <a:buChar char="•"/>
            </a:pPr>
            <a:r>
              <a:rPr lang="es-ES" sz="2400" b="1" i="1" dirty="0"/>
              <a:t>Hasta 7 días después de la agresión/abuso.</a:t>
            </a:r>
          </a:p>
          <a:p>
            <a:pPr marL="742950" lvl="2" indent="-342900"/>
            <a:r>
              <a:rPr lang="es-ES" dirty="0"/>
              <a:t>Actuación sanitaria riesgo vital, reducirla a lo imprescindible.</a:t>
            </a:r>
          </a:p>
          <a:p>
            <a:pPr marL="742950" lvl="2" indent="-342900"/>
            <a:r>
              <a:rPr lang="es-ES" dirty="0">
                <a:highlight>
                  <a:srgbClr val="FFFF00"/>
                </a:highlight>
              </a:rPr>
              <a:t>Toma de muestras en caso de sospecha de sumisión química. (llamar a forense ya que la víctima será llevada al hospital con CICU) ver anexo 3 documento de cadena de custodia.</a:t>
            </a:r>
          </a:p>
          <a:p>
            <a:pPr marL="742950" lvl="2" indent="-342900"/>
            <a:r>
              <a:rPr lang="es-ES" dirty="0">
                <a:highlight>
                  <a:srgbClr val="FFFF00"/>
                </a:highlight>
              </a:rPr>
              <a:t>No retirar ropa o cualquier efecto de la víctima.</a:t>
            </a:r>
          </a:p>
          <a:p>
            <a:pPr marL="742950" lvl="2" indent="-342900"/>
            <a:r>
              <a:rPr lang="es-ES" dirty="0">
                <a:highlight>
                  <a:srgbClr val="FFFF00"/>
                </a:highlight>
              </a:rPr>
              <a:t>Aviso a CICU:(centro de información y coordinación de urgencias) para derivación urgente al hospital.</a:t>
            </a:r>
          </a:p>
          <a:p>
            <a:pPr marL="1200150" lvl="3" indent="-342900"/>
            <a:r>
              <a:rPr lang="es-ES" dirty="0">
                <a:highlight>
                  <a:srgbClr val="FFFF00"/>
                </a:highlight>
              </a:rPr>
              <a:t>Aviso desde atención primaria.</a:t>
            </a:r>
          </a:p>
          <a:p>
            <a:pPr marL="1200150" lvl="3" indent="-342900"/>
            <a:r>
              <a:rPr lang="es-ES" dirty="0">
                <a:highlight>
                  <a:srgbClr val="FFFF00"/>
                </a:highlight>
              </a:rPr>
              <a:t>Llamada a FFCCSSEE</a:t>
            </a:r>
          </a:p>
          <a:p>
            <a:pPr marL="1200150" lvl="3" indent="-342900"/>
            <a:r>
              <a:rPr lang="es-ES" dirty="0">
                <a:highlight>
                  <a:srgbClr val="FFFF00"/>
                </a:highlight>
              </a:rPr>
              <a:t>Aviso de la víctima o su entorno. </a:t>
            </a:r>
          </a:p>
          <a:p>
            <a:pPr marL="1200150" lvl="3" indent="-342900"/>
            <a:endParaRPr lang="es-ES" dirty="0"/>
          </a:p>
          <a:p>
            <a:pPr marL="342900" lvl="1" indent="-342900">
              <a:buFont typeface="Arial" pitchFamily="34" charset="0"/>
              <a:buChar char="•"/>
            </a:pPr>
            <a:r>
              <a:rPr lang="es-ES" sz="2400" b="1" i="1" dirty="0"/>
              <a:t>Más de 7 días después de la agresión/abuso.</a:t>
            </a:r>
          </a:p>
          <a:p>
            <a:pPr marL="1200150" lvl="3" indent="-342900"/>
            <a:r>
              <a:rPr lang="es-ES" dirty="0"/>
              <a:t>Exploración y valoración de la víctima.</a:t>
            </a:r>
          </a:p>
          <a:p>
            <a:pPr marL="1200150" lvl="3" indent="-342900"/>
            <a:r>
              <a:rPr lang="es-ES" dirty="0"/>
              <a:t>Seguimiento sanitario.</a:t>
            </a:r>
          </a:p>
          <a:p>
            <a:pPr marL="1200150" lvl="3" indent="-342900"/>
            <a:r>
              <a:rPr lang="es-ES" dirty="0"/>
              <a:t>Apoyo psicológico o psicosexual.</a:t>
            </a:r>
          </a:p>
          <a:p>
            <a:pPr marL="342900" lvl="1" indent="-342900">
              <a:buFont typeface="Arial" pitchFamily="34" charset="0"/>
              <a:buChar char="•"/>
            </a:pPr>
            <a:endParaRPr lang="es-ES" dirty="0"/>
          </a:p>
          <a:p>
            <a:endParaRPr lang="es-ES" dirty="0"/>
          </a:p>
        </p:txBody>
      </p:sp>
      <p:sp>
        <p:nvSpPr>
          <p:cNvPr id="5" name="4 Marcador de número de diapositiva"/>
          <p:cNvSpPr>
            <a:spLocks noGrp="1"/>
          </p:cNvSpPr>
          <p:nvPr>
            <p:ph type="sldNum" sz="quarter" idx="12"/>
          </p:nvPr>
        </p:nvSpPr>
        <p:spPr/>
        <p:txBody>
          <a:bodyPr/>
          <a:lstStyle/>
          <a:p>
            <a:fld id="{E8DAC01E-A998-4F09-A99E-0144EBB5F497}" type="slidenum">
              <a:rPr lang="es-ES" smtClean="0"/>
              <a:t>18</a:t>
            </a:fld>
            <a:endParaRPr lang="es-ES"/>
          </a:p>
        </p:txBody>
      </p:sp>
    </p:spTree>
    <p:extLst>
      <p:ext uri="{BB962C8B-B14F-4D97-AF65-F5344CB8AC3E}">
        <p14:creationId xmlns:p14="http://schemas.microsoft.com/office/powerpoint/2010/main" val="406910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 name="36 Conector recto"/>
          <p:cNvCxnSpPr/>
          <p:nvPr/>
        </p:nvCxnSpPr>
        <p:spPr>
          <a:xfrm flipV="1">
            <a:off x="4338437" y="2231687"/>
            <a:ext cx="1" cy="399162"/>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6" name="5 Rectángulo redondeado"/>
          <p:cNvSpPr/>
          <p:nvPr/>
        </p:nvSpPr>
        <p:spPr>
          <a:xfrm>
            <a:off x="3407924" y="1052736"/>
            <a:ext cx="1867197" cy="118567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7" name="6 Grupo"/>
          <p:cNvGrpSpPr/>
          <p:nvPr/>
        </p:nvGrpSpPr>
        <p:grpSpPr>
          <a:xfrm>
            <a:off x="3615390" y="1249830"/>
            <a:ext cx="1867197" cy="1185670"/>
            <a:chOff x="1962701" y="0"/>
            <a:chExt cx="1867197" cy="1185670"/>
          </a:xfrm>
        </p:grpSpPr>
        <p:sp>
          <p:nvSpPr>
            <p:cNvPr id="24" name="23 Rectángulo redondeado"/>
            <p:cNvSpPr/>
            <p:nvPr/>
          </p:nvSpPr>
          <p:spPr>
            <a:xfrm>
              <a:off x="1962701" y="0"/>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24 Rectángulo"/>
            <p:cNvSpPr/>
            <p:nvPr/>
          </p:nvSpPr>
          <p:spPr>
            <a:xfrm>
              <a:off x="1997428" y="34727"/>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ES" sz="1200" b="1" kern="1200" dirty="0"/>
                <a:t>ASISTENCIA MÉDICA INICIAL </a:t>
              </a:r>
            </a:p>
            <a:p>
              <a:pPr lvl="0" algn="ctr" defTabSz="622300">
                <a:lnSpc>
                  <a:spcPct val="90000"/>
                </a:lnSpc>
                <a:spcBef>
                  <a:spcPct val="0"/>
                </a:spcBef>
                <a:spcAft>
                  <a:spcPct val="35000"/>
                </a:spcAft>
              </a:pPr>
              <a:r>
                <a:rPr lang="es-ES" sz="1100" kern="1200" dirty="0"/>
                <a:t>Anamnesis</a:t>
              </a:r>
            </a:p>
            <a:p>
              <a:pPr lvl="0" algn="ctr" defTabSz="622300">
                <a:lnSpc>
                  <a:spcPct val="90000"/>
                </a:lnSpc>
                <a:spcBef>
                  <a:spcPct val="0"/>
                </a:spcBef>
                <a:spcAft>
                  <a:spcPct val="35000"/>
                </a:spcAft>
              </a:pPr>
              <a:r>
                <a:rPr lang="es-ES" sz="1100" kern="1200" dirty="0"/>
                <a:t>Tipo agresión</a:t>
              </a:r>
            </a:p>
          </p:txBody>
        </p:sp>
      </p:grpSp>
      <p:sp>
        <p:nvSpPr>
          <p:cNvPr id="8" name="7 Rectángulo redondeado"/>
          <p:cNvSpPr/>
          <p:nvPr/>
        </p:nvSpPr>
        <p:spPr>
          <a:xfrm>
            <a:off x="1955279" y="3049321"/>
            <a:ext cx="1867197" cy="118567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9" name="8 Grupo"/>
          <p:cNvGrpSpPr/>
          <p:nvPr/>
        </p:nvGrpSpPr>
        <p:grpSpPr>
          <a:xfrm>
            <a:off x="2162746" y="3246416"/>
            <a:ext cx="1867197" cy="1185670"/>
            <a:chOff x="510057" y="1920840"/>
            <a:chExt cx="1867197" cy="1185670"/>
          </a:xfrm>
        </p:grpSpPr>
        <p:sp>
          <p:nvSpPr>
            <p:cNvPr id="22" name="21 Rectángulo redondeado"/>
            <p:cNvSpPr/>
            <p:nvPr/>
          </p:nvSpPr>
          <p:spPr>
            <a:xfrm>
              <a:off x="510057" y="1920840"/>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22 Rectángulo"/>
            <p:cNvSpPr/>
            <p:nvPr/>
          </p:nvSpPr>
          <p:spPr>
            <a:xfrm>
              <a:off x="544784" y="1955567"/>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algn="ctr" defTabSz="622300">
                <a:lnSpc>
                  <a:spcPct val="90000"/>
                </a:lnSpc>
                <a:spcBef>
                  <a:spcPct val="0"/>
                </a:spcBef>
                <a:spcAft>
                  <a:spcPct val="35000"/>
                </a:spcAft>
              </a:pPr>
              <a:r>
                <a:rPr lang="es-ES" sz="1400" dirty="0"/>
                <a:t>Derivación Hospitalaria Urgente</a:t>
              </a:r>
            </a:p>
            <a:p>
              <a:pPr lvl="0" algn="ctr" defTabSz="488950">
                <a:lnSpc>
                  <a:spcPct val="90000"/>
                </a:lnSpc>
                <a:spcBef>
                  <a:spcPct val="0"/>
                </a:spcBef>
                <a:spcAft>
                  <a:spcPct val="35000"/>
                </a:spcAft>
              </a:pPr>
              <a:r>
                <a:rPr lang="es-ES" sz="1100" dirty="0"/>
                <a:t>(Garantizar conservación y custodia de ropa y efectos)</a:t>
              </a:r>
              <a:endParaRPr lang="es-ES" sz="1100" kern="1200" dirty="0"/>
            </a:p>
          </p:txBody>
        </p:sp>
      </p:grpSp>
      <p:sp>
        <p:nvSpPr>
          <p:cNvPr id="10" name="9 Rectángulo redondeado"/>
          <p:cNvSpPr/>
          <p:nvPr/>
        </p:nvSpPr>
        <p:spPr>
          <a:xfrm>
            <a:off x="1955279" y="4707378"/>
            <a:ext cx="1867197" cy="118567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1" name="10 Grupo"/>
          <p:cNvGrpSpPr/>
          <p:nvPr/>
        </p:nvGrpSpPr>
        <p:grpSpPr>
          <a:xfrm>
            <a:off x="2162746" y="4904471"/>
            <a:ext cx="1867197" cy="1185670"/>
            <a:chOff x="510057" y="3654641"/>
            <a:chExt cx="1867197" cy="1185670"/>
          </a:xfrm>
        </p:grpSpPr>
        <p:sp>
          <p:nvSpPr>
            <p:cNvPr id="20" name="19 Rectángulo redondeado"/>
            <p:cNvSpPr/>
            <p:nvPr/>
          </p:nvSpPr>
          <p:spPr>
            <a:xfrm>
              <a:off x="510057" y="3654641"/>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20 Rectángulo"/>
            <p:cNvSpPr/>
            <p:nvPr/>
          </p:nvSpPr>
          <p:spPr>
            <a:xfrm>
              <a:off x="544784" y="3689368"/>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400" kern="1200" dirty="0"/>
                <a:t>Algoritmo Asistencia Hospitalaria</a:t>
              </a:r>
            </a:p>
          </p:txBody>
        </p:sp>
      </p:grpSp>
      <p:sp>
        <p:nvSpPr>
          <p:cNvPr id="12" name="11 Rectángulo redondeado"/>
          <p:cNvSpPr/>
          <p:nvPr/>
        </p:nvSpPr>
        <p:spPr>
          <a:xfrm>
            <a:off x="5114059" y="3054349"/>
            <a:ext cx="1867197" cy="118567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13" name="12 Grupo"/>
          <p:cNvGrpSpPr/>
          <p:nvPr/>
        </p:nvGrpSpPr>
        <p:grpSpPr>
          <a:xfrm>
            <a:off x="5321524" y="3251442"/>
            <a:ext cx="1867197" cy="1185670"/>
            <a:chOff x="3668836" y="1925867"/>
            <a:chExt cx="1867197" cy="1185670"/>
          </a:xfrm>
        </p:grpSpPr>
        <p:sp>
          <p:nvSpPr>
            <p:cNvPr id="18" name="17 Rectángulo redondeado"/>
            <p:cNvSpPr/>
            <p:nvPr/>
          </p:nvSpPr>
          <p:spPr>
            <a:xfrm>
              <a:off x="3668836" y="1925867"/>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18 Rectángulo"/>
            <p:cNvSpPr/>
            <p:nvPr/>
          </p:nvSpPr>
          <p:spPr>
            <a:xfrm>
              <a:off x="3703563" y="1960594"/>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400" kern="1200" dirty="0"/>
                <a:t>Exploración clínica</a:t>
              </a:r>
            </a:p>
          </p:txBody>
        </p:sp>
      </p:grpSp>
      <p:sp>
        <p:nvSpPr>
          <p:cNvPr id="14" name="13 Rectángulo redondeado"/>
          <p:cNvSpPr/>
          <p:nvPr/>
        </p:nvSpPr>
        <p:spPr>
          <a:xfrm>
            <a:off x="5114059" y="4707378"/>
            <a:ext cx="1867197" cy="1185670"/>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cxnSp>
        <p:nvCxnSpPr>
          <p:cNvPr id="26" name="25 Conector recto de flecha"/>
          <p:cNvCxnSpPr/>
          <p:nvPr/>
        </p:nvCxnSpPr>
        <p:spPr>
          <a:xfrm>
            <a:off x="2891363" y="4247511"/>
            <a:ext cx="0" cy="405626"/>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7" name="26 CuadroTexto"/>
          <p:cNvSpPr txBox="1"/>
          <p:nvPr/>
        </p:nvSpPr>
        <p:spPr>
          <a:xfrm>
            <a:off x="4283970" y="3355414"/>
            <a:ext cx="782587" cy="261610"/>
          </a:xfrm>
          <a:prstGeom prst="rect">
            <a:avLst/>
          </a:prstGeom>
          <a:noFill/>
        </p:spPr>
        <p:txBody>
          <a:bodyPr wrap="none" rtlCol="0">
            <a:spAutoFit/>
          </a:bodyPr>
          <a:lstStyle/>
          <a:p>
            <a:r>
              <a:rPr lang="es-ES" sz="1100" dirty="0"/>
              <a:t>Si Procede</a:t>
            </a:r>
          </a:p>
        </p:txBody>
      </p:sp>
      <p:cxnSp>
        <p:nvCxnSpPr>
          <p:cNvPr id="29" name="28 Conector recto de flecha"/>
          <p:cNvCxnSpPr/>
          <p:nvPr/>
        </p:nvCxnSpPr>
        <p:spPr>
          <a:xfrm flipH="1">
            <a:off x="4139952" y="3645024"/>
            <a:ext cx="974107"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30" name="29 CuadroTexto"/>
          <p:cNvSpPr txBox="1"/>
          <p:nvPr/>
        </p:nvSpPr>
        <p:spPr>
          <a:xfrm>
            <a:off x="2872800" y="2348880"/>
            <a:ext cx="619080" cy="261610"/>
          </a:xfrm>
          <a:prstGeom prst="rect">
            <a:avLst/>
          </a:prstGeom>
          <a:noFill/>
        </p:spPr>
        <p:txBody>
          <a:bodyPr wrap="none" rtlCol="0">
            <a:spAutoFit/>
          </a:bodyPr>
          <a:lstStyle/>
          <a:p>
            <a:r>
              <a:rPr lang="es-ES" sz="1100" dirty="0"/>
              <a:t>&lt; 7 días</a:t>
            </a:r>
          </a:p>
        </p:txBody>
      </p:sp>
      <p:sp>
        <p:nvSpPr>
          <p:cNvPr id="31" name="30 CuadroTexto"/>
          <p:cNvSpPr txBox="1"/>
          <p:nvPr/>
        </p:nvSpPr>
        <p:spPr>
          <a:xfrm>
            <a:off x="5436096" y="2348880"/>
            <a:ext cx="619080" cy="261610"/>
          </a:xfrm>
          <a:prstGeom prst="rect">
            <a:avLst/>
          </a:prstGeom>
          <a:noFill/>
        </p:spPr>
        <p:txBody>
          <a:bodyPr wrap="none" rtlCol="0">
            <a:spAutoFit/>
          </a:bodyPr>
          <a:lstStyle/>
          <a:p>
            <a:r>
              <a:rPr lang="es-ES" sz="1100" dirty="0"/>
              <a:t>&gt; 7 días</a:t>
            </a:r>
          </a:p>
        </p:txBody>
      </p:sp>
      <p:cxnSp>
        <p:nvCxnSpPr>
          <p:cNvPr id="32" name="31 Conector recto"/>
          <p:cNvCxnSpPr/>
          <p:nvPr/>
        </p:nvCxnSpPr>
        <p:spPr>
          <a:xfrm>
            <a:off x="2888876" y="2636912"/>
            <a:ext cx="3168352"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2890137" y="2621383"/>
            <a:ext cx="0" cy="405626"/>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7" name="46 Conector recto de flecha"/>
          <p:cNvCxnSpPr/>
          <p:nvPr/>
        </p:nvCxnSpPr>
        <p:spPr>
          <a:xfrm>
            <a:off x="6057228" y="2621383"/>
            <a:ext cx="0" cy="405626"/>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0" name="49 Conector recto de flecha"/>
          <p:cNvCxnSpPr/>
          <p:nvPr/>
        </p:nvCxnSpPr>
        <p:spPr>
          <a:xfrm>
            <a:off x="6059011" y="4247511"/>
            <a:ext cx="0" cy="405626"/>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grpSp>
        <p:nvGrpSpPr>
          <p:cNvPr id="55" name="54 Grupo"/>
          <p:cNvGrpSpPr/>
          <p:nvPr/>
        </p:nvGrpSpPr>
        <p:grpSpPr>
          <a:xfrm>
            <a:off x="5321524" y="4907627"/>
            <a:ext cx="1867197" cy="1185670"/>
            <a:chOff x="3668836" y="1925867"/>
            <a:chExt cx="1867197" cy="1185670"/>
          </a:xfrm>
        </p:grpSpPr>
        <p:sp>
          <p:nvSpPr>
            <p:cNvPr id="56" name="55 Rectángulo redondeado"/>
            <p:cNvSpPr/>
            <p:nvPr/>
          </p:nvSpPr>
          <p:spPr>
            <a:xfrm>
              <a:off x="3668836" y="1925867"/>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7" name="56 Rectángulo"/>
            <p:cNvSpPr/>
            <p:nvPr/>
          </p:nvSpPr>
          <p:spPr>
            <a:xfrm>
              <a:off x="3703563" y="1960594"/>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defTabSz="488950">
                <a:lnSpc>
                  <a:spcPct val="90000"/>
                </a:lnSpc>
                <a:spcBef>
                  <a:spcPct val="0"/>
                </a:spcBef>
                <a:spcAft>
                  <a:spcPct val="35000"/>
                </a:spcAft>
              </a:pPr>
              <a:r>
                <a:rPr lang="es-ES" sz="1100" dirty="0"/>
                <a:t>-Informe médico (SIVIO) o Parte de lesiones</a:t>
              </a:r>
            </a:p>
            <a:p>
              <a:pPr defTabSz="488950">
                <a:lnSpc>
                  <a:spcPct val="90000"/>
                </a:lnSpc>
                <a:spcBef>
                  <a:spcPct val="0"/>
                </a:spcBef>
                <a:spcAft>
                  <a:spcPct val="35000"/>
                </a:spcAft>
              </a:pPr>
              <a:r>
                <a:rPr lang="es-ES" sz="1100" dirty="0"/>
                <a:t>-Toma de muestras</a:t>
              </a:r>
            </a:p>
            <a:p>
              <a:pPr defTabSz="488950">
                <a:lnSpc>
                  <a:spcPct val="90000"/>
                </a:lnSpc>
                <a:spcBef>
                  <a:spcPct val="0"/>
                </a:spcBef>
                <a:spcAft>
                  <a:spcPct val="35000"/>
                </a:spcAft>
              </a:pPr>
              <a:r>
                <a:rPr lang="es-ES" sz="1100" kern="1200" dirty="0"/>
                <a:t>-Tratamiento</a:t>
              </a:r>
            </a:p>
            <a:p>
              <a:pPr defTabSz="488950">
                <a:lnSpc>
                  <a:spcPct val="90000"/>
                </a:lnSpc>
                <a:spcBef>
                  <a:spcPct val="0"/>
                </a:spcBef>
                <a:spcAft>
                  <a:spcPct val="35000"/>
                </a:spcAft>
              </a:pPr>
              <a:r>
                <a:rPr lang="es-ES" sz="1100" dirty="0"/>
                <a:t>-Derivación a especialista</a:t>
              </a:r>
              <a:endParaRPr lang="es-ES" sz="1100" kern="1200" dirty="0"/>
            </a:p>
          </p:txBody>
        </p:sp>
      </p:grpSp>
      <p:sp>
        <p:nvSpPr>
          <p:cNvPr id="58" name="57 CuadroTexto"/>
          <p:cNvSpPr txBox="1"/>
          <p:nvPr/>
        </p:nvSpPr>
        <p:spPr>
          <a:xfrm>
            <a:off x="319704" y="404665"/>
            <a:ext cx="8356752" cy="369332"/>
          </a:xfrm>
          <a:prstGeom prst="rect">
            <a:avLst/>
          </a:prstGeom>
          <a:noFill/>
          <a:ln w="19050">
            <a:solidFill>
              <a:schemeClr val="accent1"/>
            </a:solidFill>
          </a:ln>
        </p:spPr>
        <p:txBody>
          <a:bodyPr wrap="square" rtlCol="0">
            <a:spAutoFit/>
          </a:bodyPr>
          <a:lstStyle/>
          <a:p>
            <a:pPr algn="ctr"/>
            <a:r>
              <a:rPr lang="es-ES" b="1" dirty="0"/>
              <a:t>ALGORITMO ASISTENCIA SANITARIA EXTRAHOSPITALARIA URGENTE</a:t>
            </a:r>
          </a:p>
        </p:txBody>
      </p:sp>
      <p:sp>
        <p:nvSpPr>
          <p:cNvPr id="61" name="60 Rectángulo"/>
          <p:cNvSpPr/>
          <p:nvPr/>
        </p:nvSpPr>
        <p:spPr>
          <a:xfrm>
            <a:off x="6287444" y="2039393"/>
            <a:ext cx="1508867" cy="9368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endParaRPr lang="es-ES" sz="1100" kern="1200"/>
          </a:p>
        </p:txBody>
      </p:sp>
      <p:grpSp>
        <p:nvGrpSpPr>
          <p:cNvPr id="65" name="64 Grupo"/>
          <p:cNvGrpSpPr/>
          <p:nvPr/>
        </p:nvGrpSpPr>
        <p:grpSpPr>
          <a:xfrm>
            <a:off x="310679" y="3933057"/>
            <a:ext cx="1267616" cy="804704"/>
            <a:chOff x="510057" y="1920840"/>
            <a:chExt cx="1867197" cy="1185670"/>
          </a:xfrm>
        </p:grpSpPr>
        <p:sp>
          <p:nvSpPr>
            <p:cNvPr id="66" name="65 Rectángulo redondeado"/>
            <p:cNvSpPr/>
            <p:nvPr/>
          </p:nvSpPr>
          <p:spPr>
            <a:xfrm>
              <a:off x="510057" y="1920840"/>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7" name="66 Rectángulo"/>
            <p:cNvSpPr/>
            <p:nvPr/>
          </p:nvSpPr>
          <p:spPr>
            <a:xfrm>
              <a:off x="544784" y="1955567"/>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a:t>Llamada desde AP </a:t>
              </a:r>
            </a:p>
            <a:p>
              <a:pPr lvl="0" algn="ctr" defTabSz="488950">
                <a:lnSpc>
                  <a:spcPct val="90000"/>
                </a:lnSpc>
                <a:spcBef>
                  <a:spcPct val="0"/>
                </a:spcBef>
                <a:spcAft>
                  <a:spcPct val="35000"/>
                </a:spcAft>
              </a:pPr>
              <a:r>
                <a:rPr lang="es-ES" sz="1100" dirty="0"/>
                <a:t>(CICU activa FCSE)</a:t>
              </a:r>
              <a:endParaRPr lang="es-ES" sz="1100" kern="1200" dirty="0"/>
            </a:p>
          </p:txBody>
        </p:sp>
      </p:grpSp>
      <p:grpSp>
        <p:nvGrpSpPr>
          <p:cNvPr id="68" name="67 Grupo"/>
          <p:cNvGrpSpPr/>
          <p:nvPr/>
        </p:nvGrpSpPr>
        <p:grpSpPr>
          <a:xfrm>
            <a:off x="287104" y="2552289"/>
            <a:ext cx="1267616" cy="804704"/>
            <a:chOff x="510057" y="1920840"/>
            <a:chExt cx="1867197" cy="1185670"/>
          </a:xfrm>
        </p:grpSpPr>
        <p:sp>
          <p:nvSpPr>
            <p:cNvPr id="69" name="68 Rectángulo redondeado"/>
            <p:cNvSpPr/>
            <p:nvPr/>
          </p:nvSpPr>
          <p:spPr>
            <a:xfrm>
              <a:off x="510057" y="1920840"/>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0" name="69 Rectángulo"/>
            <p:cNvSpPr/>
            <p:nvPr/>
          </p:nvSpPr>
          <p:spPr>
            <a:xfrm>
              <a:off x="544784" y="1955567"/>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a:t>Llamada de víctima  </a:t>
              </a:r>
            </a:p>
            <a:p>
              <a:pPr lvl="0" algn="ctr" defTabSz="488950">
                <a:lnSpc>
                  <a:spcPct val="90000"/>
                </a:lnSpc>
                <a:spcBef>
                  <a:spcPct val="0"/>
                </a:spcBef>
                <a:spcAft>
                  <a:spcPct val="35000"/>
                </a:spcAft>
              </a:pPr>
              <a:r>
                <a:rPr lang="es-ES" sz="1100" dirty="0"/>
                <a:t>(112 activa FCSE)</a:t>
              </a:r>
              <a:endParaRPr lang="es-ES" sz="1100" kern="1200" dirty="0"/>
            </a:p>
          </p:txBody>
        </p:sp>
      </p:grpSp>
      <p:cxnSp>
        <p:nvCxnSpPr>
          <p:cNvPr id="74" name="73 Conector recto"/>
          <p:cNvCxnSpPr/>
          <p:nvPr/>
        </p:nvCxnSpPr>
        <p:spPr>
          <a:xfrm>
            <a:off x="899592" y="3377184"/>
            <a:ext cx="0" cy="54000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79" name="78 CuadroTexto"/>
          <p:cNvSpPr txBox="1"/>
          <p:nvPr/>
        </p:nvSpPr>
        <p:spPr>
          <a:xfrm>
            <a:off x="650324" y="6333529"/>
            <a:ext cx="7915950" cy="215444"/>
          </a:xfrm>
          <a:prstGeom prst="rect">
            <a:avLst/>
          </a:prstGeom>
          <a:noFill/>
        </p:spPr>
        <p:txBody>
          <a:bodyPr wrap="none" rtlCol="0">
            <a:spAutoFit/>
          </a:bodyPr>
          <a:lstStyle/>
          <a:p>
            <a:r>
              <a:rPr lang="es-ES" sz="800" b="1" dirty="0"/>
              <a:t>CICU: Centro de Información y Coordinación de Urgencias| FCSE: Fuerzas y Cuerpos de Seguridad | CM24h: Centro Mujer 24 horas | OAVD: Oficina de Atención de Víctimas del Delito. </a:t>
            </a:r>
          </a:p>
        </p:txBody>
      </p:sp>
      <p:grpSp>
        <p:nvGrpSpPr>
          <p:cNvPr id="80" name="79 Grupo"/>
          <p:cNvGrpSpPr/>
          <p:nvPr/>
        </p:nvGrpSpPr>
        <p:grpSpPr>
          <a:xfrm>
            <a:off x="7417851" y="4305025"/>
            <a:ext cx="1267616" cy="804704"/>
            <a:chOff x="510057" y="1920840"/>
            <a:chExt cx="1867197" cy="1185670"/>
          </a:xfrm>
        </p:grpSpPr>
        <p:sp>
          <p:nvSpPr>
            <p:cNvPr id="81" name="80 Rectángulo redondeado"/>
            <p:cNvSpPr/>
            <p:nvPr/>
          </p:nvSpPr>
          <p:spPr>
            <a:xfrm>
              <a:off x="510057" y="1920840"/>
              <a:ext cx="1867197" cy="1185670"/>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2" name="81 Rectángulo"/>
            <p:cNvSpPr/>
            <p:nvPr/>
          </p:nvSpPr>
          <p:spPr>
            <a:xfrm>
              <a:off x="544784" y="1955567"/>
              <a:ext cx="1797743" cy="11162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41910" tIns="41910" rIns="41910" bIns="41910" numCol="1" spcCol="1270" anchor="ctr" anchorCtr="0">
              <a:noAutofit/>
            </a:bodyPr>
            <a:lstStyle/>
            <a:p>
              <a:pPr lvl="0" algn="ctr" defTabSz="622300">
                <a:lnSpc>
                  <a:spcPct val="90000"/>
                </a:lnSpc>
                <a:spcBef>
                  <a:spcPct val="0"/>
                </a:spcBef>
                <a:spcAft>
                  <a:spcPct val="35000"/>
                </a:spcAft>
              </a:pPr>
              <a:r>
                <a:rPr lang="es-ES" sz="1100" dirty="0"/>
                <a:t>Informar de  </a:t>
              </a:r>
            </a:p>
            <a:p>
              <a:pPr lvl="0" algn="ctr" defTabSz="622300">
                <a:lnSpc>
                  <a:spcPct val="90000"/>
                </a:lnSpc>
                <a:spcBef>
                  <a:spcPct val="0"/>
                </a:spcBef>
                <a:spcAft>
                  <a:spcPct val="35000"/>
                </a:spcAft>
              </a:pPr>
              <a:r>
                <a:rPr lang="es-ES" sz="1100" dirty="0"/>
                <a:t>CM 24h y OAVD</a:t>
              </a:r>
            </a:p>
            <a:p>
              <a:pPr lvl="0" algn="ctr" defTabSz="622300">
                <a:lnSpc>
                  <a:spcPct val="90000"/>
                </a:lnSpc>
                <a:spcBef>
                  <a:spcPct val="0"/>
                </a:spcBef>
                <a:spcAft>
                  <a:spcPct val="35000"/>
                </a:spcAft>
              </a:pPr>
              <a:r>
                <a:rPr lang="es-ES" sz="1100" dirty="0"/>
                <a:t>Avisar a FCSE</a:t>
              </a:r>
              <a:endParaRPr lang="es-ES" sz="1000" dirty="0"/>
            </a:p>
          </p:txBody>
        </p:sp>
      </p:grpSp>
      <p:cxnSp>
        <p:nvCxnSpPr>
          <p:cNvPr id="46" name="45 Conector recto de flecha"/>
          <p:cNvCxnSpPr/>
          <p:nvPr/>
        </p:nvCxnSpPr>
        <p:spPr>
          <a:xfrm>
            <a:off x="899592" y="3647184"/>
            <a:ext cx="1055451"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3" name="2 Marcador de número de diapositiva"/>
          <p:cNvSpPr>
            <a:spLocks noGrp="1"/>
          </p:cNvSpPr>
          <p:nvPr>
            <p:ph type="sldNum" sz="quarter" idx="12"/>
          </p:nvPr>
        </p:nvSpPr>
        <p:spPr/>
        <p:txBody>
          <a:bodyPr/>
          <a:lstStyle/>
          <a:p>
            <a:fld id="{E8DAC01E-A998-4F09-A99E-0144EBB5F497}" type="slidenum">
              <a:rPr lang="es-ES" smtClean="0"/>
              <a:t>19</a:t>
            </a:fld>
            <a:endParaRPr lang="es-ES"/>
          </a:p>
        </p:txBody>
      </p:sp>
    </p:spTree>
    <p:extLst>
      <p:ext uri="{BB962C8B-B14F-4D97-AF65-F5344CB8AC3E}">
        <p14:creationId xmlns:p14="http://schemas.microsoft.com/office/powerpoint/2010/main" val="372140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4551CF98-9DF9-2B45-8333-AE2686CF252B}"/>
              </a:ext>
            </a:extLst>
          </p:cNvPr>
          <p:cNvGraphicFramePr>
            <a:graphicFrameLocks noGrp="1"/>
          </p:cNvGraphicFramePr>
          <p:nvPr>
            <p:ph idx="1"/>
            <p:extLst>
              <p:ext uri="{D42A27DB-BD31-4B8C-83A1-F6EECF244321}">
                <p14:modId xmlns:p14="http://schemas.microsoft.com/office/powerpoint/2010/main" val="2941911990"/>
              </p:ext>
            </p:extLst>
          </p:nvPr>
        </p:nvGraphicFramePr>
        <p:xfrm>
          <a:off x="179512" y="116630"/>
          <a:ext cx="5832648" cy="6595010"/>
        </p:xfrm>
        <a:graphic>
          <a:graphicData uri="http://schemas.openxmlformats.org/drawingml/2006/table">
            <a:tbl>
              <a:tblPr>
                <a:tableStyleId>{5C22544A-7EE6-4342-B048-85BDC9FD1C3A}</a:tableStyleId>
              </a:tblPr>
              <a:tblGrid>
                <a:gridCol w="1512168">
                  <a:extLst>
                    <a:ext uri="{9D8B030D-6E8A-4147-A177-3AD203B41FA5}">
                      <a16:colId xmlns:a16="http://schemas.microsoft.com/office/drawing/2014/main" val="1431690619"/>
                    </a:ext>
                  </a:extLst>
                </a:gridCol>
                <a:gridCol w="2232248">
                  <a:extLst>
                    <a:ext uri="{9D8B030D-6E8A-4147-A177-3AD203B41FA5}">
                      <a16:colId xmlns:a16="http://schemas.microsoft.com/office/drawing/2014/main" val="3458548911"/>
                    </a:ext>
                  </a:extLst>
                </a:gridCol>
                <a:gridCol w="2088232">
                  <a:extLst>
                    <a:ext uri="{9D8B030D-6E8A-4147-A177-3AD203B41FA5}">
                      <a16:colId xmlns:a16="http://schemas.microsoft.com/office/drawing/2014/main" val="725822327"/>
                    </a:ext>
                  </a:extLst>
                </a:gridCol>
              </a:tblGrid>
              <a:tr h="209174">
                <a:tc>
                  <a:txBody>
                    <a:bodyPr/>
                    <a:lstStyle/>
                    <a:p>
                      <a:pPr algn="l" fontAlgn="ctr"/>
                      <a:r>
                        <a:rPr lang="es-ES" sz="900" b="1" u="none" strike="noStrike" dirty="0">
                          <a:effectLst/>
                        </a:rPr>
                        <a:t>Cristina </a:t>
                      </a:r>
                      <a:r>
                        <a:rPr lang="es-ES" sz="900" b="1" u="none" strike="noStrike" dirty="0" err="1">
                          <a:effectLst/>
                        </a:rPr>
                        <a:t>Aghababyan</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 H. Gral. Valencia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Ginecóloga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908324672"/>
                  </a:ext>
                </a:extLst>
              </a:tr>
              <a:tr h="278592">
                <a:tc>
                  <a:txBody>
                    <a:bodyPr/>
                    <a:lstStyle/>
                    <a:p>
                      <a:pPr algn="l" fontAlgn="ctr"/>
                      <a:r>
                        <a:rPr lang="es-ES" sz="900" b="1" u="none" strike="noStrike">
                          <a:effectLst/>
                        </a:rPr>
                        <a:t>Mª Dolores Aroca Cernabeu</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 H. Gral. Valencia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Médica Urgencias</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557309436"/>
                  </a:ext>
                </a:extLst>
              </a:tr>
              <a:tr h="209174">
                <a:tc>
                  <a:txBody>
                    <a:bodyPr/>
                    <a:lstStyle/>
                    <a:p>
                      <a:pPr algn="l" fontAlgn="ctr"/>
                      <a:r>
                        <a:rPr lang="es-ES" sz="900" b="1" u="none" strike="noStrike">
                          <a:effectLst/>
                        </a:rPr>
                        <a:t>Nuria Tornador Gaya</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H. Gral. Castellón</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Internista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859593829"/>
                  </a:ext>
                </a:extLst>
              </a:tr>
              <a:tr h="209174">
                <a:tc>
                  <a:txBody>
                    <a:bodyPr/>
                    <a:lstStyle/>
                    <a:p>
                      <a:pPr algn="l" fontAlgn="ctr"/>
                      <a:r>
                        <a:rPr lang="es-ES" sz="900" b="1" u="none" strike="noStrike" dirty="0">
                          <a:effectLst/>
                        </a:rPr>
                        <a:t>Ester </a:t>
                      </a:r>
                      <a:r>
                        <a:rPr lang="es-ES" sz="900" b="1" u="none" strike="noStrike" dirty="0" err="1">
                          <a:effectLst/>
                        </a:rPr>
                        <a:t>Tornador</a:t>
                      </a:r>
                      <a:r>
                        <a:rPr lang="es-ES" sz="900" b="1" u="none" strike="noStrike" dirty="0">
                          <a:effectLst/>
                        </a:rPr>
                        <a:t> Gaya</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H. Gral. Castellón</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Pediatra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456536437"/>
                  </a:ext>
                </a:extLst>
              </a:tr>
              <a:tr h="142324">
                <a:tc>
                  <a:txBody>
                    <a:bodyPr/>
                    <a:lstStyle/>
                    <a:p>
                      <a:pPr algn="l" fontAlgn="ctr"/>
                      <a:r>
                        <a:rPr lang="es-ES" sz="900" b="1" u="none" strike="noStrike">
                          <a:effectLst/>
                        </a:rPr>
                        <a:t>Ana Monzó</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H. La Fe</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Ginecóloga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616422527"/>
                  </a:ext>
                </a:extLst>
              </a:tr>
              <a:tr h="278592">
                <a:tc>
                  <a:txBody>
                    <a:bodyPr/>
                    <a:lstStyle/>
                    <a:p>
                      <a:pPr algn="l" fontAlgn="ctr"/>
                      <a:r>
                        <a:rPr lang="es-ES" sz="900" b="1" u="none" strike="noStrike">
                          <a:effectLst/>
                        </a:rPr>
                        <a:t>Josefina Marcos Sanmartín</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H. Gral. Alicante</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Ginecóloga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551986601"/>
                  </a:ext>
                </a:extLst>
              </a:tr>
              <a:tr h="278592">
                <a:tc>
                  <a:txBody>
                    <a:bodyPr/>
                    <a:lstStyle/>
                    <a:p>
                      <a:pPr algn="l" fontAlgn="ctr"/>
                      <a:r>
                        <a:rPr lang="es-ES" sz="900" b="1" u="none" strike="noStrike" dirty="0">
                          <a:effectLst/>
                        </a:rPr>
                        <a:t>José Antonio López Fernández</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H. Gral. Alicante</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Ginecólogo</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387101478"/>
                  </a:ext>
                </a:extLst>
              </a:tr>
              <a:tr h="142324">
                <a:tc>
                  <a:txBody>
                    <a:bodyPr/>
                    <a:lstStyle/>
                    <a:p>
                      <a:pPr algn="l" fontAlgn="ctr"/>
                      <a:r>
                        <a:rPr lang="es-ES" sz="900" b="1" u="none" strike="noStrike">
                          <a:effectLst/>
                        </a:rPr>
                        <a:t>Narcisa Pinilla</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CS </a:t>
                      </a:r>
                      <a:r>
                        <a:rPr lang="es-ES" sz="900" u="none" strike="noStrike" dirty="0" err="1">
                          <a:effectLst/>
                        </a:rPr>
                        <a:t>Albal</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Enfermera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801876579"/>
                  </a:ext>
                </a:extLst>
              </a:tr>
              <a:tr h="209174">
                <a:tc>
                  <a:txBody>
                    <a:bodyPr/>
                    <a:lstStyle/>
                    <a:p>
                      <a:pPr algn="l" fontAlgn="ctr"/>
                      <a:r>
                        <a:rPr lang="es-ES" sz="900" b="1" u="none" strike="noStrike">
                          <a:effectLst/>
                        </a:rPr>
                        <a:t>Ana Regueira Artero</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H. Clínic Valencia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Enfermera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102436404"/>
                  </a:ext>
                </a:extLst>
              </a:tr>
              <a:tr h="142324">
                <a:tc>
                  <a:txBody>
                    <a:bodyPr/>
                    <a:lstStyle/>
                    <a:p>
                      <a:pPr algn="l" fontAlgn="ctr"/>
                      <a:r>
                        <a:rPr lang="es-ES" sz="900" b="1" u="none" strike="noStrike">
                          <a:effectLst/>
                        </a:rPr>
                        <a:t>José Mª Marín</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CSSR- Xirivella_Alacuas</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Médico </a:t>
                      </a:r>
                      <a:r>
                        <a:rPr lang="es-ES" sz="900" u="none" strike="noStrike" dirty="0" err="1">
                          <a:effectLst/>
                        </a:rPr>
                        <a:t>USSyR</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371299651"/>
                  </a:ext>
                </a:extLst>
              </a:tr>
              <a:tr h="142324">
                <a:tc>
                  <a:txBody>
                    <a:bodyPr/>
                    <a:lstStyle/>
                    <a:p>
                      <a:pPr algn="l" fontAlgn="ctr"/>
                      <a:r>
                        <a:rPr lang="es-ES" sz="900" b="1" u="none" strike="noStrike">
                          <a:effectLst/>
                        </a:rPr>
                        <a:t>Rosa González</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CS Guardia Civil</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Médica primaria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485762287"/>
                  </a:ext>
                </a:extLst>
              </a:tr>
              <a:tr h="209174">
                <a:tc>
                  <a:txBody>
                    <a:bodyPr/>
                    <a:lstStyle/>
                    <a:p>
                      <a:pPr algn="l" fontAlgn="ctr"/>
                      <a:r>
                        <a:rPr lang="es-ES" sz="900" b="1" u="none" strike="noStrike">
                          <a:effectLst/>
                        </a:rPr>
                        <a:t>Carmen Ferrer Gómez </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IML y CF Valencia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Secc. Policlínica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643191538"/>
                  </a:ext>
                </a:extLst>
              </a:tr>
              <a:tr h="209174">
                <a:tc>
                  <a:txBody>
                    <a:bodyPr/>
                    <a:lstStyle/>
                    <a:p>
                      <a:pPr algn="l" fontAlgn="ctr"/>
                      <a:r>
                        <a:rPr lang="es-ES" sz="900" b="1" u="none" strike="noStrike">
                          <a:effectLst/>
                        </a:rPr>
                        <a:t>Mercedes Álvarez Seguí</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IML y CF Valencia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Secc. Genética Forense y Criminalística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911663868"/>
                  </a:ext>
                </a:extLst>
              </a:tr>
              <a:tr h="209174">
                <a:tc>
                  <a:txBody>
                    <a:bodyPr/>
                    <a:lstStyle/>
                    <a:p>
                      <a:pPr algn="l" fontAlgn="ctr"/>
                      <a:r>
                        <a:rPr lang="es-ES" sz="900" b="1" u="none" strike="noStrike">
                          <a:effectLst/>
                        </a:rPr>
                        <a:t>Ángels López Aleixos</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IML y CF Valencia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Secc. Toxicología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1327427784"/>
                  </a:ext>
                </a:extLst>
              </a:tr>
              <a:tr h="142324">
                <a:tc>
                  <a:txBody>
                    <a:bodyPr/>
                    <a:lstStyle/>
                    <a:p>
                      <a:pPr algn="l" fontAlgn="ctr"/>
                      <a:r>
                        <a:rPr lang="es-ES" sz="900" b="1" u="none" strike="noStrike">
                          <a:effectLst/>
                        </a:rPr>
                        <a:t>Clara Vega Vega</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IML y CF Alicante</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Secc. Policlínica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792098538"/>
                  </a:ext>
                </a:extLst>
              </a:tr>
              <a:tr h="209174">
                <a:tc>
                  <a:txBody>
                    <a:bodyPr/>
                    <a:lstStyle/>
                    <a:p>
                      <a:pPr algn="l" fontAlgn="ctr"/>
                      <a:r>
                        <a:rPr lang="es-ES" sz="900" b="1" u="none" strike="noStrike" dirty="0">
                          <a:effectLst/>
                        </a:rPr>
                        <a:t>Mario Ventura Alvarez</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IML y CF Castellón</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Director IML Castellón</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682101481"/>
                  </a:ext>
                </a:extLst>
              </a:tr>
              <a:tr h="280998">
                <a:tc>
                  <a:txBody>
                    <a:bodyPr/>
                    <a:lstStyle/>
                    <a:p>
                      <a:pPr algn="l" fontAlgn="ctr"/>
                      <a:r>
                        <a:rPr lang="es-ES" sz="900" b="1" u="none" strike="noStrike">
                          <a:effectLst/>
                        </a:rPr>
                        <a:t>Mª Angeles Merino</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Subdelegación del Gobierno. Violencia Género</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Unidad Violencia de Género sobre la Mujer</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824416107"/>
                  </a:ext>
                </a:extLst>
              </a:tr>
              <a:tr h="142324">
                <a:tc>
                  <a:txBody>
                    <a:bodyPr/>
                    <a:lstStyle/>
                    <a:p>
                      <a:pPr algn="l" fontAlgn="ctr"/>
                      <a:r>
                        <a:rPr lang="es-ES" sz="900" b="1" u="none" strike="noStrike">
                          <a:effectLst/>
                        </a:rPr>
                        <a:t>Estefanía Navarrete</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err="1">
                          <a:effectLst/>
                        </a:rPr>
                        <a:t>Policia</a:t>
                      </a:r>
                      <a:r>
                        <a:rPr lang="es-ES" sz="900" u="none" strike="noStrike" dirty="0">
                          <a:effectLst/>
                        </a:rPr>
                        <a:t> GAMA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Policia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322561728"/>
                  </a:ext>
                </a:extLst>
              </a:tr>
              <a:tr h="142324">
                <a:tc>
                  <a:txBody>
                    <a:bodyPr/>
                    <a:lstStyle/>
                    <a:p>
                      <a:pPr algn="l" fontAlgn="ctr"/>
                      <a:r>
                        <a:rPr lang="es-ES" sz="900" b="1" u="none" strike="noStrike">
                          <a:effectLst/>
                        </a:rPr>
                        <a:t>Teresa Gisbert</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Fiscalía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 </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754534137"/>
                  </a:ext>
                </a:extLst>
              </a:tr>
              <a:tr h="142324">
                <a:tc>
                  <a:txBody>
                    <a:bodyPr/>
                    <a:lstStyle/>
                    <a:p>
                      <a:pPr algn="l" fontAlgn="ctr"/>
                      <a:r>
                        <a:rPr lang="es-ES" sz="900" b="1" u="none" strike="noStrike">
                          <a:effectLst/>
                        </a:rPr>
                        <a:t>Socorro Zaragozá </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Fiscalía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 </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45658308"/>
                  </a:ext>
                </a:extLst>
              </a:tr>
              <a:tr h="142324">
                <a:tc>
                  <a:txBody>
                    <a:bodyPr/>
                    <a:lstStyle/>
                    <a:p>
                      <a:pPr algn="l" fontAlgn="ctr"/>
                      <a:r>
                        <a:rPr lang="es-ES" sz="900" b="1" u="none" strike="noStrike">
                          <a:effectLst/>
                        </a:rPr>
                        <a:t>Pedro Viguer Soler</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Tribunal Superior de Justicia</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Juez Decano</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918327721"/>
                  </a:ext>
                </a:extLst>
              </a:tr>
              <a:tr h="280998">
                <a:tc>
                  <a:txBody>
                    <a:bodyPr/>
                    <a:lstStyle/>
                    <a:p>
                      <a:pPr algn="l" fontAlgn="ctr"/>
                      <a:r>
                        <a:rPr lang="es-ES" sz="900" b="1" u="none" strike="noStrike">
                          <a:effectLst/>
                        </a:rPr>
                        <a:t>Ana Isabel Blas</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de Unidad Familia y Mujer-UFAM</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Policia Judicial</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765336716"/>
                  </a:ext>
                </a:extLst>
              </a:tr>
              <a:tr h="209174">
                <a:tc>
                  <a:txBody>
                    <a:bodyPr/>
                    <a:lstStyle/>
                    <a:p>
                      <a:pPr algn="l" fontAlgn="ctr"/>
                      <a:r>
                        <a:rPr lang="es-ES" sz="900" b="1" u="none" strike="noStrike" dirty="0">
                          <a:effectLst/>
                        </a:rPr>
                        <a:t>Santos Buendía García</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Guardia Civil</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Comandante de la GC de Valencia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657467935"/>
                  </a:ext>
                </a:extLst>
              </a:tr>
              <a:tr h="209174">
                <a:tc>
                  <a:txBody>
                    <a:bodyPr/>
                    <a:lstStyle/>
                    <a:p>
                      <a:pPr algn="l" fontAlgn="ctr"/>
                      <a:r>
                        <a:rPr lang="es-ES" sz="900" b="1" u="none" strike="noStrike">
                          <a:effectLst/>
                        </a:rPr>
                        <a:t>José Ángel Millán Rubio</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Guardia Civil</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Capitán GC</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1734175630"/>
                  </a:ext>
                </a:extLst>
              </a:tr>
              <a:tr h="278592">
                <a:tc>
                  <a:txBody>
                    <a:bodyPr/>
                    <a:lstStyle/>
                    <a:p>
                      <a:pPr algn="l" fontAlgn="ctr"/>
                      <a:r>
                        <a:rPr lang="es-ES" sz="900" b="1" u="none" strike="noStrike">
                          <a:effectLst/>
                        </a:rPr>
                        <a:t>Vicente Martínez Guillem</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Policia Nacional</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Comisario Brigada de Policia Judicial</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306015100"/>
                  </a:ext>
                </a:extLst>
              </a:tr>
              <a:tr h="280998">
                <a:tc>
                  <a:txBody>
                    <a:bodyPr/>
                    <a:lstStyle/>
                    <a:p>
                      <a:pPr algn="l" fontAlgn="ctr"/>
                      <a:r>
                        <a:rPr lang="es-ES" sz="900" b="1" u="none" strike="noStrike" dirty="0">
                          <a:effectLst/>
                        </a:rPr>
                        <a:t>Antonia Corrales García</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Servicio Asistencia Víctimas Delito. Coordina OAVD</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Letrada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827602083"/>
                  </a:ext>
                </a:extLst>
              </a:tr>
              <a:tr h="280998">
                <a:tc>
                  <a:txBody>
                    <a:bodyPr/>
                    <a:lstStyle/>
                    <a:p>
                      <a:pPr algn="l" fontAlgn="ctr"/>
                      <a:r>
                        <a:rPr lang="es-ES" sz="900" b="1" u="none" strike="noStrike" dirty="0">
                          <a:effectLst/>
                        </a:rPr>
                        <a:t>Mercedes Sánchez Guerrero</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Centro Mujer de Valencia. Mujer 24 horas</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Psicóloga</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002537978"/>
                  </a:ext>
                </a:extLst>
              </a:tr>
              <a:tr h="280998">
                <a:tc>
                  <a:txBody>
                    <a:bodyPr/>
                    <a:lstStyle/>
                    <a:p>
                      <a:pPr algn="l" fontAlgn="ctr"/>
                      <a:r>
                        <a:rPr lang="es-ES" sz="900" b="1" u="none" strike="noStrike">
                          <a:effectLst/>
                        </a:rPr>
                        <a:t>Amparo Chavez</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Centro Mujer de Valencia. Mujer 24 horas</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Psicóloga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114261863"/>
                  </a:ext>
                </a:extLst>
              </a:tr>
              <a:tr h="142324">
                <a:tc>
                  <a:txBody>
                    <a:bodyPr/>
                    <a:lstStyle/>
                    <a:p>
                      <a:pPr algn="l" fontAlgn="ctr"/>
                      <a:r>
                        <a:rPr lang="es-ES" sz="900" b="1" u="none" strike="noStrike">
                          <a:effectLst/>
                        </a:rPr>
                        <a:t>Juán Carlos Vegas</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Doctor Derecho Procesal</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Profesor UV</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226105432"/>
                  </a:ext>
                </a:extLst>
              </a:tr>
              <a:tr h="209174">
                <a:tc>
                  <a:txBody>
                    <a:bodyPr/>
                    <a:lstStyle/>
                    <a:p>
                      <a:pPr algn="l" fontAlgn="ctr"/>
                      <a:r>
                        <a:rPr lang="es-ES" sz="900" b="1" u="none" strike="noStrike">
                          <a:effectLst/>
                        </a:rPr>
                        <a:t>Sonia Alcover Giménez</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DGAS</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de Programas de Enfermería</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091899521"/>
                  </a:ext>
                </a:extLst>
              </a:tr>
              <a:tr h="142324">
                <a:tc>
                  <a:txBody>
                    <a:bodyPr/>
                    <a:lstStyle/>
                    <a:p>
                      <a:pPr algn="l" fontAlgn="ctr"/>
                      <a:r>
                        <a:rPr lang="es-ES" sz="900" b="1" u="none" strike="noStrike">
                          <a:effectLst/>
                        </a:rPr>
                        <a:t>Vicenta Escriba</a:t>
                      </a:r>
                      <a:endParaRPr lang="es-ES" sz="900" b="1"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DGSP</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Jefa de Sección</a:t>
                      </a:r>
                      <a:endParaRPr lang="es-ES" sz="900" b="0" i="0" u="none" strike="noStrike">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2361332203"/>
                  </a:ext>
                </a:extLst>
              </a:tr>
              <a:tr h="209174">
                <a:tc>
                  <a:txBody>
                    <a:bodyPr/>
                    <a:lstStyle/>
                    <a:p>
                      <a:pPr algn="l" fontAlgn="ctr"/>
                      <a:r>
                        <a:rPr lang="es-ES" sz="900" b="1" u="none" strike="noStrike" dirty="0">
                          <a:effectLst/>
                        </a:rPr>
                        <a:t>Palmira Muñoz </a:t>
                      </a:r>
                      <a:r>
                        <a:rPr lang="es-ES" sz="900" b="1" u="none" strike="noStrike" dirty="0" err="1">
                          <a:effectLst/>
                        </a:rPr>
                        <a:t>Muñoz</a:t>
                      </a:r>
                      <a:endParaRPr lang="es-ES" sz="900" b="1" i="0" u="none" strike="noStrike" dirty="0">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a:effectLst/>
                        </a:rPr>
                        <a:t>Unidad Igualdad</a:t>
                      </a:r>
                      <a:endParaRPr lang="es-ES" sz="900" b="0" i="0" u="none" strike="noStrike">
                        <a:solidFill>
                          <a:srgbClr val="000000"/>
                        </a:solidFill>
                        <a:effectLst/>
                        <a:latin typeface="Calibri" panose="020F0502020204030204" pitchFamily="34" charset="0"/>
                      </a:endParaRPr>
                    </a:p>
                  </a:txBody>
                  <a:tcPr marL="16436" marR="2739" marT="3610" marB="0" anchor="ctr">
                    <a:noFill/>
                  </a:tcPr>
                </a:tc>
                <a:tc>
                  <a:txBody>
                    <a:bodyPr/>
                    <a:lstStyle/>
                    <a:p>
                      <a:pPr algn="l" fontAlgn="ctr"/>
                      <a:r>
                        <a:rPr lang="es-ES" sz="900" u="none" strike="noStrike" dirty="0">
                          <a:effectLst/>
                        </a:rPr>
                        <a:t>Responsable de la Unidad de Igualdad</a:t>
                      </a:r>
                      <a:endParaRPr lang="es-ES" sz="900" b="0" i="0" u="none" strike="noStrike" dirty="0">
                        <a:solidFill>
                          <a:srgbClr val="000000"/>
                        </a:solidFill>
                        <a:effectLst/>
                        <a:latin typeface="Calibri" panose="020F0502020204030204" pitchFamily="34" charset="0"/>
                      </a:endParaRPr>
                    </a:p>
                  </a:txBody>
                  <a:tcPr marL="16436" marR="2739" marT="3610" marB="0" anchor="ctr">
                    <a:noFill/>
                  </a:tcPr>
                </a:tc>
                <a:extLst>
                  <a:ext uri="{0D108BD9-81ED-4DB2-BD59-A6C34878D82A}">
                    <a16:rowId xmlns:a16="http://schemas.microsoft.com/office/drawing/2014/main" val="3380283784"/>
                  </a:ext>
                </a:extLst>
              </a:tr>
            </a:tbl>
          </a:graphicData>
        </a:graphic>
      </p:graphicFrame>
      <p:pic>
        <p:nvPicPr>
          <p:cNvPr id="10" name="Imagen 9">
            <a:extLst>
              <a:ext uri="{FF2B5EF4-FFF2-40B4-BE49-F238E27FC236}">
                <a16:creationId xmlns:a16="http://schemas.microsoft.com/office/drawing/2014/main" id="{16A19745-5D84-8643-B28D-4D76630FB051}"/>
              </a:ext>
            </a:extLst>
          </p:cNvPr>
          <p:cNvPicPr>
            <a:picLocks noChangeAspect="1"/>
          </p:cNvPicPr>
          <p:nvPr/>
        </p:nvPicPr>
        <p:blipFill rotWithShape="1">
          <a:blip r:embed="rId3"/>
          <a:srcRect t="11224" b="24544"/>
          <a:stretch/>
        </p:blipFill>
        <p:spPr>
          <a:xfrm>
            <a:off x="5927882" y="260648"/>
            <a:ext cx="2976356" cy="1867986"/>
          </a:xfrm>
          <a:prstGeom prst="rect">
            <a:avLst/>
          </a:prstGeom>
        </p:spPr>
      </p:pic>
      <p:sp>
        <p:nvSpPr>
          <p:cNvPr id="11" name="CuadroTexto 10">
            <a:extLst>
              <a:ext uri="{FF2B5EF4-FFF2-40B4-BE49-F238E27FC236}">
                <a16:creationId xmlns:a16="http://schemas.microsoft.com/office/drawing/2014/main" id="{3BE56D7D-43BC-134B-8F46-DC700AD9FFDD}"/>
              </a:ext>
            </a:extLst>
          </p:cNvPr>
          <p:cNvSpPr txBox="1"/>
          <p:nvPr/>
        </p:nvSpPr>
        <p:spPr>
          <a:xfrm>
            <a:off x="6198579" y="3212976"/>
            <a:ext cx="2434962" cy="830997"/>
          </a:xfrm>
          <a:prstGeom prst="rect">
            <a:avLst/>
          </a:prstGeom>
          <a:noFill/>
          <a:ln>
            <a:solidFill>
              <a:schemeClr val="accent1"/>
            </a:solidFill>
          </a:ln>
        </p:spPr>
        <p:txBody>
          <a:bodyPr wrap="none" rtlCol="0">
            <a:spAutoFit/>
          </a:bodyPr>
          <a:lstStyle/>
          <a:p>
            <a:pPr algn="ctr"/>
            <a:r>
              <a:rPr lang="es-ES" sz="2400" b="1" dirty="0"/>
              <a:t>Grupo de trabajo </a:t>
            </a:r>
          </a:p>
          <a:p>
            <a:pPr algn="ctr"/>
            <a:r>
              <a:rPr lang="es-ES" sz="2400" b="1" dirty="0"/>
              <a:t>multidisciplinar</a:t>
            </a:r>
          </a:p>
        </p:txBody>
      </p:sp>
      <p:sp>
        <p:nvSpPr>
          <p:cNvPr id="3" name="2 Marcador de número de diapositiva"/>
          <p:cNvSpPr>
            <a:spLocks noGrp="1"/>
          </p:cNvSpPr>
          <p:nvPr>
            <p:ph type="sldNum" sz="quarter" idx="12"/>
          </p:nvPr>
        </p:nvSpPr>
        <p:spPr/>
        <p:txBody>
          <a:bodyPr/>
          <a:lstStyle/>
          <a:p>
            <a:fld id="{E8DAC01E-A998-4F09-A99E-0144EBB5F497}" type="slidenum">
              <a:rPr lang="es-ES" smtClean="0"/>
              <a:t>2</a:t>
            </a:fld>
            <a:endParaRPr lang="es-ES"/>
          </a:p>
        </p:txBody>
      </p:sp>
    </p:spTree>
    <p:extLst>
      <p:ext uri="{BB962C8B-B14F-4D97-AF65-F5344CB8AC3E}">
        <p14:creationId xmlns:p14="http://schemas.microsoft.com/office/powerpoint/2010/main" val="1139607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4. Atención a menores</a:t>
            </a:r>
            <a:br>
              <a:rPr lang="es-ES" dirty="0"/>
            </a:br>
            <a:endParaRPr lang="es-ES" dirty="0"/>
          </a:p>
        </p:txBody>
      </p:sp>
      <p:sp>
        <p:nvSpPr>
          <p:cNvPr id="3" name="2 Marcador de contenido"/>
          <p:cNvSpPr>
            <a:spLocks noGrp="1"/>
          </p:cNvSpPr>
          <p:nvPr>
            <p:ph idx="1"/>
          </p:nvPr>
        </p:nvSpPr>
        <p:spPr>
          <a:xfrm>
            <a:off x="708720" y="1124745"/>
            <a:ext cx="8435280" cy="5544616"/>
          </a:xfrm>
        </p:spPr>
        <p:txBody>
          <a:bodyPr>
            <a:normAutofit fontScale="85000" lnSpcReduction="20000"/>
          </a:bodyPr>
          <a:lstStyle/>
          <a:p>
            <a:r>
              <a:rPr lang="es-ES" sz="2400" b="1" i="1" dirty="0"/>
              <a:t>En todas las situaciones:</a:t>
            </a:r>
          </a:p>
          <a:p>
            <a:pPr lvl="1"/>
            <a:r>
              <a:rPr lang="es-ES" sz="2000" dirty="0"/>
              <a:t>Comunicación con el Juzgado/Juez a través de las FFCCSSEE.</a:t>
            </a:r>
          </a:p>
          <a:p>
            <a:pPr lvl="1"/>
            <a:r>
              <a:rPr lang="es-ES" sz="2000" dirty="0"/>
              <a:t>Comunicación servicios competentes en la materia  a través de la Hoja de notificación para la atención </a:t>
            </a:r>
            <a:r>
              <a:rPr lang="es-ES" sz="2000" dirty="0" err="1"/>
              <a:t>sociosanitaria</a:t>
            </a:r>
            <a:r>
              <a:rPr lang="es-ES" sz="2000" dirty="0"/>
              <a:t> infantil y la protección de menores.</a:t>
            </a:r>
          </a:p>
          <a:p>
            <a:pPr lvl="1"/>
            <a:r>
              <a:rPr lang="es-ES" sz="2000" dirty="0"/>
              <a:t>El Ministerio Fiscal puede formular querella o denuncia de oficio en casos de personas desvalidas o con capacidad </a:t>
            </a:r>
            <a:r>
              <a:rPr lang="es-ES" sz="2000" dirty="0" err="1"/>
              <a:t>dismunuida</a:t>
            </a:r>
            <a:r>
              <a:rPr lang="es-ES" sz="2000" dirty="0"/>
              <a:t>.</a:t>
            </a:r>
          </a:p>
          <a:p>
            <a:endParaRPr lang="es-ES" sz="2400" dirty="0"/>
          </a:p>
          <a:p>
            <a:r>
              <a:rPr lang="es-ES" sz="2400" b="1" i="1" dirty="0"/>
              <a:t>Si tiene entre 16-18 años: </a:t>
            </a:r>
          </a:p>
          <a:p>
            <a:pPr lvl="1"/>
            <a:r>
              <a:rPr lang="es-ES" sz="2000" dirty="0"/>
              <a:t>Tiene derecho a la autodeterminación sexual. Asistencia sanitaria a solas o acompañada con su permiso.</a:t>
            </a:r>
          </a:p>
          <a:p>
            <a:pPr lvl="1"/>
            <a:r>
              <a:rPr lang="es-ES" sz="2000" dirty="0"/>
              <a:t>Si es menor de 16 años: Se obtendrá la mínima información sobre los hechos para evitar influencias. Preguntar si desea estar acompañada.</a:t>
            </a:r>
          </a:p>
          <a:p>
            <a:endParaRPr lang="es-ES" sz="2400" dirty="0"/>
          </a:p>
          <a:p>
            <a:r>
              <a:rPr lang="es-ES" sz="2400" b="1" i="1" dirty="0"/>
              <a:t>En menores de 3 años: </a:t>
            </a:r>
          </a:p>
          <a:p>
            <a:pPr lvl="1"/>
            <a:r>
              <a:rPr lang="es-ES" sz="2000" dirty="0"/>
              <a:t>No se recomienda realizar entrevista.</a:t>
            </a:r>
          </a:p>
          <a:p>
            <a:endParaRPr lang="es-ES" sz="2400" dirty="0"/>
          </a:p>
          <a:p>
            <a:r>
              <a:rPr lang="es-ES" sz="2400" dirty="0"/>
              <a:t>Importancia de la Prueba </a:t>
            </a:r>
            <a:r>
              <a:rPr lang="es-ES" sz="2400" dirty="0" err="1"/>
              <a:t>Preconstituida</a:t>
            </a:r>
            <a:r>
              <a:rPr lang="es-ES" sz="2400" dirty="0"/>
              <a:t>.</a:t>
            </a:r>
          </a:p>
          <a:p>
            <a:endParaRPr lang="es-ES" sz="2400" dirty="0"/>
          </a:p>
          <a:p>
            <a:r>
              <a:rPr lang="es-ES" sz="2400" dirty="0"/>
              <a:t>Atención especial a personas con capacidades disminuidas (físicas o psíquicas).</a:t>
            </a:r>
          </a:p>
          <a:p>
            <a:endParaRPr lang="es-ES" sz="2400" dirty="0"/>
          </a:p>
          <a:p>
            <a:endParaRPr lang="es-ES" sz="2400" dirty="0"/>
          </a:p>
        </p:txBody>
      </p:sp>
      <p:sp>
        <p:nvSpPr>
          <p:cNvPr id="5" name="4 Marcador de número de diapositiva"/>
          <p:cNvSpPr>
            <a:spLocks noGrp="1"/>
          </p:cNvSpPr>
          <p:nvPr>
            <p:ph type="sldNum" sz="quarter" idx="12"/>
          </p:nvPr>
        </p:nvSpPr>
        <p:spPr/>
        <p:txBody>
          <a:bodyPr/>
          <a:lstStyle/>
          <a:p>
            <a:fld id="{E8DAC01E-A998-4F09-A99E-0144EBB5F497}" type="slidenum">
              <a:rPr lang="es-ES" smtClean="0"/>
              <a:t>20</a:t>
            </a:fld>
            <a:endParaRPr lang="es-ES"/>
          </a:p>
        </p:txBody>
      </p:sp>
    </p:spTree>
    <p:extLst>
      <p:ext uri="{BB962C8B-B14F-4D97-AF65-F5344CB8AC3E}">
        <p14:creationId xmlns:p14="http://schemas.microsoft.com/office/powerpoint/2010/main" val="2760725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br>
              <a:rPr lang="es-ES" sz="4000" dirty="0"/>
            </a:br>
            <a:r>
              <a:rPr lang="es-ES" sz="4000" dirty="0"/>
              <a:t>5. Procedimiento para denunciar una agresión sexual/abuso</a:t>
            </a:r>
            <a:br>
              <a:rPr lang="es-ES" sz="4000" dirty="0"/>
            </a:br>
            <a:endParaRPr lang="es-ES" sz="4000" dirty="0"/>
          </a:p>
        </p:txBody>
      </p:sp>
      <p:sp>
        <p:nvSpPr>
          <p:cNvPr id="3" name="2 Marcador de contenido"/>
          <p:cNvSpPr>
            <a:spLocks noGrp="1"/>
          </p:cNvSpPr>
          <p:nvPr>
            <p:ph idx="1"/>
          </p:nvPr>
        </p:nvSpPr>
        <p:spPr>
          <a:xfrm>
            <a:off x="457200" y="1600206"/>
            <a:ext cx="8229600" cy="5069154"/>
          </a:xfrm>
        </p:spPr>
        <p:txBody>
          <a:bodyPr>
            <a:normAutofit fontScale="55000" lnSpcReduction="20000"/>
          </a:bodyPr>
          <a:lstStyle/>
          <a:p>
            <a:r>
              <a:rPr lang="es-ES" sz="3600" b="1" dirty="0"/>
              <a:t>Víctima que acude acompañada por las FFCCSS al centro sanitario con intención de denunciar. </a:t>
            </a:r>
          </a:p>
          <a:p>
            <a:pPr lvl="1"/>
            <a:r>
              <a:rPr lang="es-ES" dirty="0"/>
              <a:t>Una vez terminada la asistencia médica, acompañarán a la víctima para formalizar la denuncia. </a:t>
            </a:r>
          </a:p>
          <a:p>
            <a:pPr lvl="1"/>
            <a:endParaRPr lang="es-ES" dirty="0"/>
          </a:p>
          <a:p>
            <a:r>
              <a:rPr lang="es-ES" sz="3600" b="1" dirty="0"/>
              <a:t>Víctima que acude al centro sanitario no acompañada por las FFCCSS. </a:t>
            </a:r>
          </a:p>
          <a:p>
            <a:pPr lvl="1"/>
            <a:r>
              <a:rPr lang="es-ES" dirty="0"/>
              <a:t>Se comunicará el hecho a las FFCCSSEE  y en función del tiempo transcurrido desde la agresión se requerirá su presencia en el centro sanitario.</a:t>
            </a:r>
          </a:p>
          <a:p>
            <a:pPr lvl="1"/>
            <a:endParaRPr lang="es-ES" dirty="0"/>
          </a:p>
          <a:p>
            <a:pPr lvl="0"/>
            <a:r>
              <a:rPr lang="es-ES" sz="3600" b="1" dirty="0"/>
              <a:t>Víctima que manifiesta su deseo de no formular denuncia en ese momento. </a:t>
            </a:r>
          </a:p>
          <a:p>
            <a:pPr lvl="1"/>
            <a:r>
              <a:rPr lang="es-ES" dirty="0"/>
              <a:t>Comunicar  siempre el hecho al Juzgado/Juez de Guardia y a las FFCCSSEE a fin de que puedan iniciar el procedimiento judicial. </a:t>
            </a:r>
          </a:p>
          <a:p>
            <a:pPr lvl="1"/>
            <a:r>
              <a:rPr lang="es-ES" dirty="0">
                <a:highlight>
                  <a:srgbClr val="FFFF00"/>
                </a:highlight>
              </a:rPr>
              <a:t>Aún con su negativa actual, hay que informar a la víctima que podría ser conveniente la toma de muestras biológicas ya que, de no hacerlo y en caso de cambiar de opinión en un futuro, no sería posible ninguna acción objetiva.</a:t>
            </a:r>
          </a:p>
          <a:p>
            <a:pPr lvl="1"/>
            <a:r>
              <a:rPr lang="es-ES" dirty="0"/>
              <a:t>En todo caso, la falta de consentimiento debe hacerse constar tanto en la historia clínica como en el parte de lesiones.</a:t>
            </a:r>
          </a:p>
          <a:p>
            <a:pPr lvl="1"/>
            <a:r>
              <a:rPr lang="es-ES" dirty="0"/>
              <a:t>Las FFCCSSEE, deben informar a la víctima de las consecuencias de su decisión, partiendo siempre de que es una opción personal amparada por la ley.</a:t>
            </a:r>
          </a:p>
        </p:txBody>
      </p:sp>
      <p:sp>
        <p:nvSpPr>
          <p:cNvPr id="5" name="4 Marcador de número de diapositiva"/>
          <p:cNvSpPr>
            <a:spLocks noGrp="1"/>
          </p:cNvSpPr>
          <p:nvPr>
            <p:ph type="sldNum" sz="quarter" idx="12"/>
          </p:nvPr>
        </p:nvSpPr>
        <p:spPr/>
        <p:txBody>
          <a:bodyPr/>
          <a:lstStyle/>
          <a:p>
            <a:fld id="{E8DAC01E-A998-4F09-A99E-0144EBB5F497}" type="slidenum">
              <a:rPr lang="es-ES" smtClean="0"/>
              <a:t>21</a:t>
            </a:fld>
            <a:endParaRPr lang="es-ES" dirty="0"/>
          </a:p>
        </p:txBody>
      </p:sp>
    </p:spTree>
    <p:extLst>
      <p:ext uri="{BB962C8B-B14F-4D97-AF65-F5344CB8AC3E}">
        <p14:creationId xmlns:p14="http://schemas.microsoft.com/office/powerpoint/2010/main" val="224344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t>Seguimiento y evaluación del protocolo</a:t>
            </a:r>
          </a:p>
        </p:txBody>
      </p:sp>
      <p:sp>
        <p:nvSpPr>
          <p:cNvPr id="3" name="2 Marcador de contenido"/>
          <p:cNvSpPr>
            <a:spLocks noGrp="1"/>
          </p:cNvSpPr>
          <p:nvPr>
            <p:ph idx="1"/>
          </p:nvPr>
        </p:nvSpPr>
        <p:spPr>
          <a:xfrm>
            <a:off x="457200" y="2348881"/>
            <a:ext cx="8229600" cy="3777289"/>
          </a:xfrm>
        </p:spPr>
        <p:txBody>
          <a:bodyPr/>
          <a:lstStyle/>
          <a:p>
            <a:r>
              <a:rPr lang="es-ES" dirty="0"/>
              <a:t>Se constituirá una Comisión de Seguimiento que se reunirá periódicamente. </a:t>
            </a:r>
          </a:p>
        </p:txBody>
      </p:sp>
      <p:sp>
        <p:nvSpPr>
          <p:cNvPr id="5" name="4 Marcador de número de diapositiva"/>
          <p:cNvSpPr>
            <a:spLocks noGrp="1"/>
          </p:cNvSpPr>
          <p:nvPr>
            <p:ph type="sldNum" sz="quarter" idx="12"/>
          </p:nvPr>
        </p:nvSpPr>
        <p:spPr/>
        <p:txBody>
          <a:bodyPr/>
          <a:lstStyle/>
          <a:p>
            <a:fld id="{E8DAC01E-A998-4F09-A99E-0144EBB5F497}" type="slidenum">
              <a:rPr lang="es-ES" smtClean="0"/>
              <a:t>22</a:t>
            </a:fld>
            <a:endParaRPr lang="es-ES"/>
          </a:p>
        </p:txBody>
      </p:sp>
    </p:spTree>
    <p:extLst>
      <p:ext uri="{BB962C8B-B14F-4D97-AF65-F5344CB8AC3E}">
        <p14:creationId xmlns:p14="http://schemas.microsoft.com/office/powerpoint/2010/main" val="337177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467544" y="1600206"/>
            <a:ext cx="8219256" cy="4853130"/>
          </a:xfrm>
        </p:spPr>
        <p:txBody>
          <a:bodyPr>
            <a:normAutofit fontScale="62500" lnSpcReduction="20000"/>
          </a:bodyPr>
          <a:lstStyle/>
          <a:p>
            <a:r>
              <a:rPr lang="es-ES" dirty="0"/>
              <a:t>Anexo 1. Direcciones y teléfonos de contacto.</a:t>
            </a:r>
          </a:p>
          <a:p>
            <a:r>
              <a:rPr lang="es-ES" dirty="0"/>
              <a:t>Anexo 2. Exploración médica forense.</a:t>
            </a:r>
          </a:p>
          <a:p>
            <a:r>
              <a:rPr lang="es-ES" dirty="0"/>
              <a:t>Anexo 3. Recogida de muestras en el centro sanitario ente la sospecha de drogas facilitadoras del asalto sexual.</a:t>
            </a:r>
          </a:p>
          <a:p>
            <a:r>
              <a:rPr lang="es-ES" dirty="0"/>
              <a:t>Anexo 3 bis. Formulario de la cadena de custodia de remisión de muestras. </a:t>
            </a:r>
          </a:p>
          <a:p>
            <a:r>
              <a:rPr lang="es-ES" dirty="0"/>
              <a:t>Anexo 4. Material para recogida de muestras periciales.</a:t>
            </a:r>
          </a:p>
          <a:p>
            <a:r>
              <a:rPr lang="es-ES" dirty="0"/>
              <a:t>Anexo 5. Obtención de muestras clínicas.</a:t>
            </a:r>
          </a:p>
          <a:p>
            <a:r>
              <a:rPr lang="es-ES" dirty="0"/>
              <a:t>Anexo 6. Códigos CIE 10.</a:t>
            </a:r>
          </a:p>
          <a:p>
            <a:r>
              <a:rPr lang="es-ES" dirty="0"/>
              <a:t>Anexo 7. Informe médico de presunta agresión sexual/Parte de lesiones.</a:t>
            </a:r>
          </a:p>
          <a:p>
            <a:r>
              <a:rPr lang="es-ES" dirty="0"/>
              <a:t>Anexo 8. Cesión de datos de carácter sanitario a las FFCCSSEE.</a:t>
            </a:r>
          </a:p>
          <a:p>
            <a:r>
              <a:rPr lang="es-ES" dirty="0"/>
              <a:t>Anexo 8 bis. Instrucción 01/2019 de la CSUSP.</a:t>
            </a:r>
          </a:p>
          <a:p>
            <a:r>
              <a:rPr lang="es-ES" dirty="0"/>
              <a:t>Anexo 9. Siglas y Acrónimos.</a:t>
            </a:r>
          </a:p>
          <a:p>
            <a:r>
              <a:rPr lang="es-ES" dirty="0"/>
              <a:t>Anexo 10. Índice de tablas. </a:t>
            </a:r>
          </a:p>
        </p:txBody>
      </p:sp>
      <p:sp>
        <p:nvSpPr>
          <p:cNvPr id="5" name="4 Marcador de número de diapositiva"/>
          <p:cNvSpPr>
            <a:spLocks noGrp="1"/>
          </p:cNvSpPr>
          <p:nvPr>
            <p:ph type="sldNum" sz="quarter" idx="12"/>
          </p:nvPr>
        </p:nvSpPr>
        <p:spPr/>
        <p:txBody>
          <a:bodyPr/>
          <a:lstStyle/>
          <a:p>
            <a:fld id="{E8DAC01E-A998-4F09-A99E-0144EBB5F497}" type="slidenum">
              <a:rPr lang="es-ES" smtClean="0"/>
              <a:t>23</a:t>
            </a:fld>
            <a:endParaRPr lang="es-ES"/>
          </a:p>
        </p:txBody>
      </p:sp>
    </p:spTree>
    <p:extLst>
      <p:ext uri="{BB962C8B-B14F-4D97-AF65-F5344CB8AC3E}">
        <p14:creationId xmlns:p14="http://schemas.microsoft.com/office/powerpoint/2010/main" val="2568815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Conclusiones</a:t>
            </a:r>
          </a:p>
        </p:txBody>
      </p:sp>
      <p:sp>
        <p:nvSpPr>
          <p:cNvPr id="3" name="2 Marcador de contenido"/>
          <p:cNvSpPr>
            <a:spLocks noGrp="1"/>
          </p:cNvSpPr>
          <p:nvPr>
            <p:ph idx="1"/>
          </p:nvPr>
        </p:nvSpPr>
        <p:spPr>
          <a:xfrm>
            <a:off x="467544" y="1600206"/>
            <a:ext cx="8219256" cy="4853130"/>
          </a:xfrm>
        </p:spPr>
        <p:txBody>
          <a:bodyPr>
            <a:normAutofit/>
          </a:bodyPr>
          <a:lstStyle/>
          <a:p>
            <a:r>
              <a:rPr lang="es-ES" dirty="0"/>
              <a:t>La importancia de conocer de antemano el protocolo.</a:t>
            </a:r>
          </a:p>
          <a:p>
            <a:r>
              <a:rPr lang="es-ES" dirty="0"/>
              <a:t>El desarrollo del protocolo va a permitir caracterizar y de ese modo prever situaciones que no se hubieran contemplado.</a:t>
            </a:r>
          </a:p>
          <a:p>
            <a:r>
              <a:rPr lang="es-ES" dirty="0"/>
              <a:t>Mejorar la atención.</a:t>
            </a:r>
          </a:p>
        </p:txBody>
      </p:sp>
      <p:sp>
        <p:nvSpPr>
          <p:cNvPr id="5" name="4 Marcador de número de diapositiva"/>
          <p:cNvSpPr>
            <a:spLocks noGrp="1"/>
          </p:cNvSpPr>
          <p:nvPr>
            <p:ph type="sldNum" sz="quarter" idx="12"/>
          </p:nvPr>
        </p:nvSpPr>
        <p:spPr/>
        <p:txBody>
          <a:bodyPr/>
          <a:lstStyle/>
          <a:p>
            <a:fld id="{E8DAC01E-A998-4F09-A99E-0144EBB5F497}" type="slidenum">
              <a:rPr lang="es-ES" smtClean="0"/>
              <a:t>24</a:t>
            </a:fld>
            <a:endParaRPr lang="es-ES"/>
          </a:p>
        </p:txBody>
      </p:sp>
    </p:spTree>
    <p:extLst>
      <p:ext uri="{BB962C8B-B14F-4D97-AF65-F5344CB8AC3E}">
        <p14:creationId xmlns:p14="http://schemas.microsoft.com/office/powerpoint/2010/main" val="2249500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7584" y="692697"/>
            <a:ext cx="6858000" cy="1190848"/>
          </a:xfrm>
        </p:spPr>
        <p:txBody>
          <a:bodyPr/>
          <a:lstStyle/>
          <a:p>
            <a:r>
              <a:rPr lang="es-ES" dirty="0"/>
              <a:t>Enlace</a:t>
            </a:r>
          </a:p>
        </p:txBody>
      </p:sp>
      <p:sp>
        <p:nvSpPr>
          <p:cNvPr id="3" name="2 Subtítulo"/>
          <p:cNvSpPr>
            <a:spLocks noGrp="1"/>
          </p:cNvSpPr>
          <p:nvPr>
            <p:ph type="subTitle" idx="1"/>
          </p:nvPr>
        </p:nvSpPr>
        <p:spPr>
          <a:xfrm>
            <a:off x="251520" y="2636913"/>
            <a:ext cx="8280920" cy="691058"/>
          </a:xfrm>
        </p:spPr>
        <p:txBody>
          <a:bodyPr>
            <a:normAutofit/>
          </a:bodyPr>
          <a:lstStyle/>
          <a:p>
            <a:r>
              <a:rPr lang="es-ES" sz="1800" dirty="0">
                <a:hlinkClick r:id="rId2"/>
              </a:rPr>
              <a:t>http://www.san.gva.es/documents/7260336/7286608/Protocolo+de+Atenci%C3%B3n+integral+v%C3%ADctimas+de+agresiones+sexuales+2019.pdf</a:t>
            </a:r>
            <a:endParaRPr lang="es-ES" sz="1800"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126459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1CCB1D-2F68-1842-8DA8-BB0CFDE5DBDE}"/>
              </a:ext>
            </a:extLst>
          </p:cNvPr>
          <p:cNvSpPr>
            <a:spLocks noGrp="1"/>
          </p:cNvSpPr>
          <p:nvPr>
            <p:ph idx="1"/>
          </p:nvPr>
        </p:nvSpPr>
        <p:spPr>
          <a:xfrm>
            <a:off x="611561" y="1340769"/>
            <a:ext cx="7886700" cy="5112568"/>
          </a:xfrm>
        </p:spPr>
        <p:txBody>
          <a:bodyPr>
            <a:normAutofit fontScale="25000" lnSpcReduction="20000"/>
          </a:bodyPr>
          <a:lstStyle/>
          <a:p>
            <a:pPr marL="0" indent="0">
              <a:buNone/>
            </a:pPr>
            <a:endParaRPr lang="es-ES" sz="4000" dirty="0"/>
          </a:p>
          <a:p>
            <a:pPr marL="0" indent="0">
              <a:buNone/>
            </a:pPr>
            <a:r>
              <a:rPr lang="es-ES" sz="8000" dirty="0"/>
              <a:t>Compartir la información y la experiencia que han volcado en el grupo de trabajo quienes, desde distintos ámbitos, sanitario, judicial, policial y especializado atienden  a las víctimas.</a:t>
            </a:r>
          </a:p>
          <a:p>
            <a:pPr marL="0" indent="0">
              <a:buNone/>
            </a:pPr>
            <a:r>
              <a:rPr lang="es-ES" sz="8000" dirty="0">
                <a:highlight>
                  <a:srgbClr val="FFFF00"/>
                </a:highlight>
              </a:rPr>
              <a:t>Compartir la perspectiva y las prioridades de cada colectivo profesional </a:t>
            </a:r>
            <a:r>
              <a:rPr lang="es-ES" sz="8000" dirty="0"/>
              <a:t>y su lenguaje, para optimizar la respuesta.</a:t>
            </a:r>
          </a:p>
          <a:p>
            <a:pPr marL="0" indent="0">
              <a:buNone/>
            </a:pPr>
            <a:r>
              <a:rPr lang="es-ES" sz="8000" dirty="0"/>
              <a:t>Este trabajo ha permitido identificar los aspectos críticos de la atención  y como optimizar en  favor de la víctima todos los recursos de los que disponemos.</a:t>
            </a:r>
          </a:p>
          <a:p>
            <a:pPr marL="0" indent="0">
              <a:buNone/>
            </a:pPr>
            <a:r>
              <a:rPr lang="es-ES" sz="8000" dirty="0">
                <a:highlight>
                  <a:srgbClr val="FFFF00"/>
                </a:highlight>
              </a:rPr>
              <a:t>Adaptar los procedimientos a los diferentes ámbitos sanitarios, urgencias hospitalarias y atención primaria en función de la temporalidad de la agresión.</a:t>
            </a:r>
          </a:p>
          <a:p>
            <a:pPr marL="0" indent="0">
              <a:buNone/>
            </a:pPr>
            <a:r>
              <a:rPr lang="es-ES" sz="8000" dirty="0">
                <a:highlight>
                  <a:srgbClr val="FFFF00"/>
                </a:highlight>
              </a:rPr>
              <a:t>Que quienes atienden a las víctimas, desde todos los ámbitos, mejoren su competencia y capacidad de coordinación todos los recursos disponibles.</a:t>
            </a:r>
          </a:p>
          <a:p>
            <a:pPr marL="0" indent="0">
              <a:buNone/>
            </a:pPr>
            <a:r>
              <a:rPr lang="es-ES" sz="8000" dirty="0"/>
              <a:t>Reducir el impacto de las agresiones sobre todas las esferas vitales de las víctimas incluidas las que se puedan derivar de la propia atención: miedo, vergüenza, indefensión, incomprensión, trauma, etc.</a:t>
            </a:r>
          </a:p>
          <a:p>
            <a:pPr marL="0" indent="0">
              <a:buNone/>
            </a:pPr>
            <a:r>
              <a:rPr lang="es-ES" sz="8000" dirty="0"/>
              <a:t>compartir con la puesta en marcha del protocolo toda la información que genera su implementación para mejorar su eficacia.</a:t>
            </a:r>
          </a:p>
          <a:p>
            <a:pPr marL="0" indent="0">
              <a:buNone/>
            </a:pPr>
            <a:br>
              <a:rPr lang="ca-ES" sz="8000" dirty="0"/>
            </a:br>
            <a:endParaRPr lang="es-ES" sz="8000" dirty="0"/>
          </a:p>
        </p:txBody>
      </p:sp>
      <p:sp>
        <p:nvSpPr>
          <p:cNvPr id="5" name="4 Título"/>
          <p:cNvSpPr>
            <a:spLocks noGrp="1"/>
          </p:cNvSpPr>
          <p:nvPr>
            <p:ph type="title"/>
          </p:nvPr>
        </p:nvSpPr>
        <p:spPr>
          <a:xfrm>
            <a:off x="628651" y="365129"/>
            <a:ext cx="7886700" cy="975639"/>
          </a:xfrm>
        </p:spPr>
        <p:txBody>
          <a:bodyPr>
            <a:normAutofit fontScale="90000"/>
          </a:bodyPr>
          <a:lstStyle/>
          <a:p>
            <a:r>
              <a:rPr lang="es-ES" b="1" dirty="0"/>
              <a:t>		</a:t>
            </a:r>
            <a:br>
              <a:rPr lang="es-ES" b="1" dirty="0"/>
            </a:br>
            <a:r>
              <a:rPr lang="es-ES" b="1" i="1" dirty="0" err="1"/>
              <a:t>Making</a:t>
            </a:r>
            <a:r>
              <a:rPr lang="es-ES" b="1" i="1" dirty="0"/>
              <a:t> </a:t>
            </a:r>
            <a:r>
              <a:rPr lang="es-ES" b="1" i="1" dirty="0" err="1"/>
              <a:t>of</a:t>
            </a:r>
            <a:endParaRPr lang="es-ES" b="1" i="1" dirty="0"/>
          </a:p>
        </p:txBody>
      </p:sp>
      <p:sp>
        <p:nvSpPr>
          <p:cNvPr id="4" name="3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3</a:t>
            </a:fld>
            <a:endParaRPr lang="es-ES">
              <a:solidFill>
                <a:srgbClr val="000000">
                  <a:tint val="75000"/>
                </a:srgbClr>
              </a:solidFill>
            </a:endParaRPr>
          </a:p>
        </p:txBody>
      </p:sp>
    </p:spTree>
    <p:extLst>
      <p:ext uri="{BB962C8B-B14F-4D97-AF65-F5344CB8AC3E}">
        <p14:creationId xmlns:p14="http://schemas.microsoft.com/office/powerpoint/2010/main" val="14530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1CCB1D-2F68-1842-8DA8-BB0CFDE5DBDE}"/>
              </a:ext>
            </a:extLst>
          </p:cNvPr>
          <p:cNvSpPr>
            <a:spLocks noGrp="1"/>
          </p:cNvSpPr>
          <p:nvPr>
            <p:ph idx="1"/>
          </p:nvPr>
        </p:nvSpPr>
        <p:spPr>
          <a:xfrm>
            <a:off x="611561" y="1340769"/>
            <a:ext cx="7886700" cy="5112568"/>
          </a:xfrm>
        </p:spPr>
        <p:txBody>
          <a:bodyPr>
            <a:normAutofit fontScale="25000" lnSpcReduction="20000"/>
          </a:bodyPr>
          <a:lstStyle/>
          <a:p>
            <a:pPr marL="0" indent="0">
              <a:buNone/>
            </a:pPr>
            <a:endParaRPr lang="es-ES" sz="5100" dirty="0"/>
          </a:p>
          <a:p>
            <a:pPr marL="0" indent="0">
              <a:buNone/>
            </a:pPr>
            <a:r>
              <a:rPr lang="es-ES" sz="7400" dirty="0"/>
              <a:t>Proporcionar recomendaciones para que el conjunto de profesionales que atiendan a una víctima de agresión sexual o abuso actúen de </a:t>
            </a:r>
            <a:r>
              <a:rPr lang="es-ES" sz="7400" dirty="0">
                <a:highlight>
                  <a:srgbClr val="FFFF00"/>
                </a:highlight>
              </a:rPr>
              <a:t>manera homogénea y coordinada: </a:t>
            </a:r>
          </a:p>
          <a:p>
            <a:pPr marL="0" indent="0">
              <a:buNone/>
            </a:pPr>
            <a:r>
              <a:rPr lang="es-ES" sz="5100" dirty="0"/>
              <a:t> </a:t>
            </a:r>
          </a:p>
          <a:p>
            <a:pPr lvl="0"/>
            <a:r>
              <a:rPr lang="es-ES" sz="8000" dirty="0"/>
              <a:t>Mediante una atención integral. </a:t>
            </a:r>
          </a:p>
          <a:p>
            <a:pPr lvl="0"/>
            <a:r>
              <a:rPr lang="es-ES" sz="8000" dirty="0"/>
              <a:t>Que respete la intimidad en consideración a las circunstancias que rodean a la víctima prestando el apoyo necesario. </a:t>
            </a:r>
          </a:p>
          <a:p>
            <a:pPr lvl="0"/>
            <a:r>
              <a:rPr lang="es-ES" sz="8000" dirty="0"/>
              <a:t>Facilitar la labor policial y judicial con el fin de recabar la mayor cantidad de pruebas antes de que estas se deterioren o desaparezcan. </a:t>
            </a:r>
            <a:r>
              <a:rPr lang="es-ES" sz="8000" dirty="0">
                <a:highlight>
                  <a:srgbClr val="FFFF00"/>
                </a:highlight>
              </a:rPr>
              <a:t>(instrucción 1/2019) (mención especial a la sumisión química)</a:t>
            </a:r>
          </a:p>
          <a:p>
            <a:pPr marL="0" lvl="0" indent="0">
              <a:buNone/>
            </a:pPr>
            <a:endParaRPr lang="es-ES" sz="8000" dirty="0">
              <a:highlight>
                <a:srgbClr val="FFFF00"/>
              </a:highlight>
            </a:endParaRPr>
          </a:p>
          <a:p>
            <a:pPr lvl="0"/>
            <a:r>
              <a:rPr lang="es-ES" sz="8000" dirty="0"/>
              <a:t>Incorporar en el procedimiento de personación y derivación a los Centros Mujer 24h. y a las OAVD </a:t>
            </a:r>
          </a:p>
          <a:p>
            <a:pPr marL="0" indent="0">
              <a:buNone/>
            </a:pPr>
            <a:endParaRPr lang="es-ES" sz="8000" dirty="0"/>
          </a:p>
          <a:p>
            <a:r>
              <a:rPr lang="es-ES" sz="8000" dirty="0"/>
              <a:t>Se trata de optimizar todos los recursos disponibles. </a:t>
            </a:r>
          </a:p>
          <a:p>
            <a:pPr marL="0" indent="0">
              <a:buNone/>
            </a:pPr>
            <a:br>
              <a:rPr lang="ca-ES" sz="8000" dirty="0"/>
            </a:br>
            <a:endParaRPr lang="es-ES" sz="8000" dirty="0"/>
          </a:p>
        </p:txBody>
      </p:sp>
      <p:sp>
        <p:nvSpPr>
          <p:cNvPr id="5" name="4 Título"/>
          <p:cNvSpPr>
            <a:spLocks noGrp="1"/>
          </p:cNvSpPr>
          <p:nvPr>
            <p:ph type="title"/>
          </p:nvPr>
        </p:nvSpPr>
        <p:spPr>
          <a:xfrm>
            <a:off x="628651" y="365129"/>
            <a:ext cx="7886700" cy="975639"/>
          </a:xfrm>
        </p:spPr>
        <p:txBody>
          <a:bodyPr/>
          <a:lstStyle/>
          <a:p>
            <a:r>
              <a:rPr lang="es-ES" b="1" dirty="0"/>
              <a:t>Objetivo</a:t>
            </a:r>
          </a:p>
        </p:txBody>
      </p:sp>
      <p:sp>
        <p:nvSpPr>
          <p:cNvPr id="4" name="3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4</a:t>
            </a:fld>
            <a:endParaRPr lang="es-ES">
              <a:solidFill>
                <a:srgbClr val="000000">
                  <a:tint val="75000"/>
                </a:srgbClr>
              </a:solidFill>
            </a:endParaRPr>
          </a:p>
        </p:txBody>
      </p:sp>
    </p:spTree>
    <p:extLst>
      <p:ext uri="{BB962C8B-B14F-4D97-AF65-F5344CB8AC3E}">
        <p14:creationId xmlns:p14="http://schemas.microsoft.com/office/powerpoint/2010/main" val="2875088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Ámbito de aplicación</a:t>
            </a:r>
          </a:p>
        </p:txBody>
      </p:sp>
      <p:sp>
        <p:nvSpPr>
          <p:cNvPr id="3" name="2 Marcador de contenido"/>
          <p:cNvSpPr>
            <a:spLocks noGrp="1"/>
          </p:cNvSpPr>
          <p:nvPr>
            <p:ph idx="1"/>
          </p:nvPr>
        </p:nvSpPr>
        <p:spPr/>
        <p:txBody>
          <a:bodyPr>
            <a:normAutofit fontScale="92500" lnSpcReduction="10000"/>
          </a:bodyPr>
          <a:lstStyle/>
          <a:p>
            <a:r>
              <a:rPr lang="es-ES" dirty="0"/>
              <a:t>Todos los servicios sanitarios de atención primaria y atención especializada.</a:t>
            </a:r>
          </a:p>
          <a:p>
            <a:pPr algn="ctr"/>
            <a:r>
              <a:rPr lang="es-ES" dirty="0"/>
              <a:t>Centro de Información y Coordinación de Urgencias (CICU) de la </a:t>
            </a:r>
            <a:r>
              <a:rPr lang="es-ES" dirty="0" err="1"/>
              <a:t>Comunitat</a:t>
            </a:r>
            <a:r>
              <a:rPr lang="es-ES" dirty="0"/>
              <a:t> Valenciana. </a:t>
            </a:r>
            <a:r>
              <a:rPr lang="es-ES" dirty="0">
                <a:highlight>
                  <a:srgbClr val="FFFF00"/>
                </a:highlight>
              </a:rPr>
              <a:t>(Traslado de la víctima desde AP)</a:t>
            </a:r>
          </a:p>
          <a:p>
            <a:r>
              <a:rPr lang="es-ES" u="sng" dirty="0"/>
              <a:t>El ámbito judicial competente</a:t>
            </a:r>
            <a:r>
              <a:rPr lang="es-ES" dirty="0"/>
              <a:t>:</a:t>
            </a:r>
          </a:p>
          <a:p>
            <a:r>
              <a:rPr lang="es-ES" dirty="0" err="1"/>
              <a:t>IMLyF</a:t>
            </a:r>
            <a:r>
              <a:rPr lang="es-ES" dirty="0"/>
              <a:t>, profesionales de la medicina forense.</a:t>
            </a:r>
          </a:p>
          <a:p>
            <a:r>
              <a:rPr lang="es-ES" dirty="0"/>
              <a:t>Las FFCCSS (Fuerzas y Cuerpos de Seguridad). </a:t>
            </a:r>
          </a:p>
          <a:p>
            <a:r>
              <a:rPr lang="es-ES" dirty="0"/>
              <a:t>Las OAVD.(oficinas de Atención a la Víctima del delito) </a:t>
            </a:r>
          </a:p>
          <a:p>
            <a:r>
              <a:rPr lang="es-ES" dirty="0"/>
              <a:t>Los Centros Mujer 24 Horas.</a:t>
            </a:r>
          </a:p>
          <a:p>
            <a:endParaRPr lang="es-ES" dirty="0"/>
          </a:p>
        </p:txBody>
      </p:sp>
      <p:sp>
        <p:nvSpPr>
          <p:cNvPr id="5" name="4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5</a:t>
            </a:fld>
            <a:endParaRPr lang="es-ES">
              <a:solidFill>
                <a:srgbClr val="000000">
                  <a:tint val="75000"/>
                </a:srgbClr>
              </a:solidFill>
            </a:endParaRPr>
          </a:p>
        </p:txBody>
      </p:sp>
    </p:spTree>
    <p:extLst>
      <p:ext uri="{BB962C8B-B14F-4D97-AF65-F5344CB8AC3E}">
        <p14:creationId xmlns:p14="http://schemas.microsoft.com/office/powerpoint/2010/main" val="392611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516" y="620688"/>
            <a:ext cx="8712968" cy="523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6</a:t>
            </a:fld>
            <a:endParaRPr lang="es-ES">
              <a:solidFill>
                <a:srgbClr val="000000">
                  <a:tint val="75000"/>
                </a:srgbClr>
              </a:solidFill>
            </a:endParaRPr>
          </a:p>
        </p:txBody>
      </p:sp>
    </p:spTree>
    <p:extLst>
      <p:ext uri="{BB962C8B-B14F-4D97-AF65-F5344CB8AC3E}">
        <p14:creationId xmlns:p14="http://schemas.microsoft.com/office/powerpoint/2010/main" val="2336691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77" y="652464"/>
            <a:ext cx="8678863" cy="5551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pie de página"/>
          <p:cNvSpPr>
            <a:spLocks noGrp="1"/>
          </p:cNvSpPr>
          <p:nvPr>
            <p:ph type="ftr" sz="quarter" idx="11"/>
          </p:nvPr>
        </p:nvSpPr>
        <p:spPr/>
        <p:txBody>
          <a:bodyPr/>
          <a:lstStyle/>
          <a:p>
            <a:endParaRPr lang="es-ES">
              <a:solidFill>
                <a:srgbClr val="000000">
                  <a:tint val="75000"/>
                </a:srgbClr>
              </a:solidFill>
            </a:endParaRPr>
          </a:p>
        </p:txBody>
      </p:sp>
      <p:sp>
        <p:nvSpPr>
          <p:cNvPr id="3" name="2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7</a:t>
            </a:fld>
            <a:endParaRPr lang="es-ES">
              <a:solidFill>
                <a:srgbClr val="000000">
                  <a:tint val="75000"/>
                </a:srgbClr>
              </a:solidFill>
            </a:endParaRPr>
          </a:p>
        </p:txBody>
      </p:sp>
    </p:spTree>
    <p:extLst>
      <p:ext uri="{BB962C8B-B14F-4D97-AF65-F5344CB8AC3E}">
        <p14:creationId xmlns:p14="http://schemas.microsoft.com/office/powerpoint/2010/main" val="3190707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980728"/>
            <a:ext cx="8500939" cy="436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8</a:t>
            </a:fld>
            <a:endParaRPr lang="es-ES">
              <a:solidFill>
                <a:srgbClr val="000000">
                  <a:tint val="75000"/>
                </a:srgbClr>
              </a:solidFill>
            </a:endParaRPr>
          </a:p>
        </p:txBody>
      </p:sp>
    </p:spTree>
    <p:extLst>
      <p:ext uri="{BB962C8B-B14F-4D97-AF65-F5344CB8AC3E}">
        <p14:creationId xmlns:p14="http://schemas.microsoft.com/office/powerpoint/2010/main" val="208668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37" y="1196752"/>
            <a:ext cx="8678863" cy="475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pie de página"/>
          <p:cNvSpPr>
            <a:spLocks noGrp="1"/>
          </p:cNvSpPr>
          <p:nvPr>
            <p:ph type="ftr" sz="quarter" idx="11"/>
          </p:nvPr>
        </p:nvSpPr>
        <p:spPr/>
        <p:txBody>
          <a:bodyPr/>
          <a:lstStyle/>
          <a:p>
            <a:endParaRPr lang="es-ES">
              <a:solidFill>
                <a:srgbClr val="000000">
                  <a:tint val="75000"/>
                </a:srgbClr>
              </a:solidFill>
            </a:endParaRPr>
          </a:p>
        </p:txBody>
      </p:sp>
      <p:sp>
        <p:nvSpPr>
          <p:cNvPr id="3" name="2 Marcador de número de diapositiva"/>
          <p:cNvSpPr>
            <a:spLocks noGrp="1"/>
          </p:cNvSpPr>
          <p:nvPr>
            <p:ph type="sldNum" sz="quarter" idx="12"/>
          </p:nvPr>
        </p:nvSpPr>
        <p:spPr/>
        <p:txBody>
          <a:bodyPr/>
          <a:lstStyle/>
          <a:p>
            <a:fld id="{198F7844-EEE6-CE46-A155-C1C580D35431}" type="slidenum">
              <a:rPr lang="es-ES" smtClean="0">
                <a:solidFill>
                  <a:srgbClr val="000000">
                    <a:tint val="75000"/>
                  </a:srgbClr>
                </a:solidFill>
              </a:rPr>
              <a:pPr/>
              <a:t>9</a:t>
            </a:fld>
            <a:endParaRPr lang="es-ES">
              <a:solidFill>
                <a:srgbClr val="000000">
                  <a:tint val="75000"/>
                </a:srgbClr>
              </a:solidFill>
            </a:endParaRPr>
          </a:p>
        </p:txBody>
      </p:sp>
    </p:spTree>
    <p:extLst>
      <p:ext uri="{BB962C8B-B14F-4D97-AF65-F5344CB8AC3E}">
        <p14:creationId xmlns:p14="http://schemas.microsoft.com/office/powerpoint/2010/main" val="22741558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Personalizados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Personalizados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2516</Words>
  <Application>Microsoft Office PowerPoint</Application>
  <PresentationFormat>Presentación en pantalla (4:3)</PresentationFormat>
  <Paragraphs>382</Paragraphs>
  <Slides>25</Slides>
  <Notes>14</Notes>
  <HiddenSlides>0</HiddenSlides>
  <MMClips>0</MMClips>
  <ScaleCrop>false</ScaleCrop>
  <HeadingPairs>
    <vt:vector size="6" baseType="variant">
      <vt:variant>
        <vt:lpstr>Fuentes usadas</vt:lpstr>
      </vt:variant>
      <vt:variant>
        <vt:i4>5</vt:i4>
      </vt:variant>
      <vt:variant>
        <vt:lpstr>Tema</vt:lpstr>
      </vt:variant>
      <vt:variant>
        <vt:i4>3</vt:i4>
      </vt:variant>
      <vt:variant>
        <vt:lpstr>Títulos de diapositiva</vt:lpstr>
      </vt:variant>
      <vt:variant>
        <vt:i4>25</vt:i4>
      </vt:variant>
    </vt:vector>
  </HeadingPairs>
  <TitlesOfParts>
    <vt:vector size="33" baseType="lpstr">
      <vt:lpstr>Arial</vt:lpstr>
      <vt:lpstr>Calibri</vt:lpstr>
      <vt:lpstr>Calibri Light</vt:lpstr>
      <vt:lpstr>StarSymbol</vt:lpstr>
      <vt:lpstr>Times New Roman</vt:lpstr>
      <vt:lpstr>Tema de Office</vt:lpstr>
      <vt:lpstr>1_Tema de Office</vt:lpstr>
      <vt:lpstr>2_Tema de Office</vt:lpstr>
      <vt:lpstr>Presentación de PowerPoint</vt:lpstr>
      <vt:lpstr>Presentación de PowerPoint</vt:lpstr>
      <vt:lpstr>   Making of</vt:lpstr>
      <vt:lpstr>Objetivo</vt:lpstr>
      <vt:lpstr>Ámbito de aplicación</vt:lpstr>
      <vt:lpstr>Presentación de PowerPoint</vt:lpstr>
      <vt:lpstr>Presentación de PowerPoint</vt:lpstr>
      <vt:lpstr>Presentación de PowerPoint</vt:lpstr>
      <vt:lpstr>Presentación de PowerPoint</vt:lpstr>
      <vt:lpstr>Presentación de PowerPoint</vt:lpstr>
      <vt:lpstr>Procedimiento de atención a víctimas de agresiones sexuales en centros sanitarios</vt:lpstr>
      <vt:lpstr>Presentación de PowerPoint</vt:lpstr>
      <vt:lpstr>1. Aspectos generales de la atención a las víctimas </vt:lpstr>
      <vt:lpstr>2. Asistencia sanitaria hospitalaria (servicio de urgencias)</vt:lpstr>
      <vt:lpstr>Presentación de PowerPoint</vt:lpstr>
      <vt:lpstr>2. Asistencia sanitaria hospitalaria (según tiempo transcurrido)</vt:lpstr>
      <vt:lpstr>2. Asistencia sanitaria hospitalaria (Exploración clínica conjunta)</vt:lpstr>
      <vt:lpstr>3. Asistencia sanitaria extrahospitalaria (según tiempo transcurrido)</vt:lpstr>
      <vt:lpstr>Presentación de PowerPoint</vt:lpstr>
      <vt:lpstr>4. Atención a menores </vt:lpstr>
      <vt:lpstr> 5. Procedimiento para denunciar una agresión sexual/abuso </vt:lpstr>
      <vt:lpstr>Seguimiento y evaluación del protocolo</vt:lpstr>
      <vt:lpstr>Presentación de PowerPoint</vt:lpstr>
      <vt:lpstr>Conclusiones</vt:lpstr>
      <vt:lpstr>Enlace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Sonia Alcover Giménez</dc:creator>
  <cp:lastModifiedBy>Sonia Alcover Giménez</cp:lastModifiedBy>
  <cp:revision>22</cp:revision>
  <cp:lastPrinted>2021-06-29T09:38:52Z</cp:lastPrinted>
  <dcterms:created xsi:type="dcterms:W3CDTF">2021-05-10T10:36:40Z</dcterms:created>
  <dcterms:modified xsi:type="dcterms:W3CDTF">2021-06-29T09:58:45Z</dcterms:modified>
</cp:coreProperties>
</file>