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307" r:id="rId2"/>
    <p:sldId id="308" r:id="rId3"/>
    <p:sldId id="309" r:id="rId4"/>
    <p:sldId id="339" r:id="rId5"/>
    <p:sldId id="341" r:id="rId6"/>
    <p:sldId id="338" r:id="rId7"/>
    <p:sldId id="340" r:id="rId8"/>
    <p:sldId id="335" r:id="rId9"/>
    <p:sldId id="333" r:id="rId10"/>
    <p:sldId id="310" r:id="rId11"/>
    <p:sldId id="337" r:id="rId12"/>
    <p:sldId id="334" r:id="rId13"/>
    <p:sldId id="336" r:id="rId14"/>
    <p:sldId id="311" r:id="rId15"/>
    <p:sldId id="312" r:id="rId16"/>
    <p:sldId id="313" r:id="rId17"/>
    <p:sldId id="314" r:id="rId18"/>
    <p:sldId id="315" r:id="rId19"/>
    <p:sldId id="316" r:id="rId20"/>
    <p:sldId id="317" r:id="rId21"/>
    <p:sldId id="318" r:id="rId22"/>
    <p:sldId id="319" r:id="rId23"/>
    <p:sldId id="330" r:id="rId24"/>
    <p:sldId id="320" r:id="rId25"/>
    <p:sldId id="321" r:id="rId26"/>
    <p:sldId id="322" r:id="rId27"/>
    <p:sldId id="323" r:id="rId28"/>
    <p:sldId id="324" r:id="rId29"/>
    <p:sldId id="325" r:id="rId30"/>
    <p:sldId id="326" r:id="rId31"/>
    <p:sldId id="327" r:id="rId32"/>
    <p:sldId id="328" r:id="rId33"/>
    <p:sldId id="329" r:id="rId34"/>
    <p:sldId id="331" r:id="rId35"/>
  </p:sldIdLst>
  <p:sldSz cx="9144000" cy="6858000" type="screen4x3"/>
  <p:notesSz cx="6797675" cy="987266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47D41ED0-BD2B-4D3C-BDED-2D6097B4B321}">
          <p14:sldIdLst>
            <p14:sldId id="307"/>
            <p14:sldId id="308"/>
            <p14:sldId id="309"/>
            <p14:sldId id="339"/>
            <p14:sldId id="341"/>
            <p14:sldId id="338"/>
            <p14:sldId id="340"/>
            <p14:sldId id="335"/>
          </p14:sldIdLst>
        </p14:section>
        <p14:section name="Sección sin título" id="{A419311A-6F40-49C0-BB65-3B75ABF5368E}">
          <p14:sldIdLst>
            <p14:sldId id="333"/>
            <p14:sldId id="310"/>
            <p14:sldId id="337"/>
            <p14:sldId id="334"/>
            <p14:sldId id="336"/>
            <p14:sldId id="311"/>
            <p14:sldId id="312"/>
            <p14:sldId id="313"/>
            <p14:sldId id="314"/>
            <p14:sldId id="315"/>
            <p14:sldId id="316"/>
            <p14:sldId id="317"/>
            <p14:sldId id="318"/>
            <p14:sldId id="319"/>
            <p14:sldId id="330"/>
            <p14:sldId id="320"/>
            <p14:sldId id="321"/>
            <p14:sldId id="322"/>
            <p14:sldId id="323"/>
            <p14:sldId id="324"/>
            <p14:sldId id="325"/>
            <p14:sldId id="326"/>
            <p14:sldId id="327"/>
            <p14:sldId id="328"/>
            <p14:sldId id="329"/>
            <p14:sldId id="33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581" autoAdjust="0"/>
  </p:normalViewPr>
  <p:slideViewPr>
    <p:cSldViewPr>
      <p:cViewPr varScale="1">
        <p:scale>
          <a:sx n="76" d="100"/>
          <a:sy n="76" d="100"/>
        </p:scale>
        <p:origin x="346" y="4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FCAD84F6-194C-4263-9684-5EA830219487}" type="datetimeFigureOut">
              <a:rPr lang="es-ES" smtClean="0"/>
              <a:t>29/06/2021</a:t>
            </a:fld>
            <a:endParaRPr lang="es-ES"/>
          </a:p>
        </p:txBody>
      </p:sp>
      <p:sp>
        <p:nvSpPr>
          <p:cNvPr id="4" name="3 Marcador de imagen de diapositiva"/>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79768" y="4689515"/>
            <a:ext cx="5438140" cy="4442698"/>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9E49FA60-AB3F-4141-8E76-229557E626E2}" type="slidenum">
              <a:rPr lang="es-ES" smtClean="0"/>
              <a:t>‹Nº›</a:t>
            </a:fld>
            <a:endParaRPr lang="es-ES"/>
          </a:p>
        </p:txBody>
      </p:sp>
    </p:spTree>
    <p:extLst>
      <p:ext uri="{BB962C8B-B14F-4D97-AF65-F5344CB8AC3E}">
        <p14:creationId xmlns:p14="http://schemas.microsoft.com/office/powerpoint/2010/main" val="2929600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ES" altLang="es-ES"/>
          </a:p>
        </p:txBody>
      </p:sp>
      <p:sp>
        <p:nvSpPr>
          <p:cNvPr id="20484"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42950" indent="-285750">
              <a:defRPr sz="1200">
                <a:solidFill>
                  <a:schemeClr val="tx1"/>
                </a:solidFill>
                <a:latin typeface="Calibri" pitchFamily="34" charset="0"/>
              </a:defRPr>
            </a:lvl2pPr>
            <a:lvl3pPr marL="1143000" indent="-228600">
              <a:defRPr sz="1200">
                <a:solidFill>
                  <a:schemeClr val="tx1"/>
                </a:solidFill>
                <a:latin typeface="Calibri" pitchFamily="34" charset="0"/>
              </a:defRPr>
            </a:lvl3pPr>
            <a:lvl4pPr marL="1600200" indent="-228600">
              <a:defRPr sz="1200">
                <a:solidFill>
                  <a:schemeClr val="tx1"/>
                </a:solidFill>
                <a:latin typeface="Calibri" pitchFamily="34" charset="0"/>
              </a:defRPr>
            </a:lvl4pPr>
            <a:lvl5pPr marL="2057400" indent="-228600">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fld id="{B2BF06CD-D6B5-40F6-BA35-A011DA2BBAFE}" type="slidenum">
              <a:rPr lang="es-ES" altLang="es-ES">
                <a:latin typeface="Arial" charset="0"/>
              </a:rPr>
              <a:pPr/>
              <a:t>26</a:t>
            </a:fld>
            <a:endParaRPr lang="es-ES" altLang="es-ES">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3CD8AE68-E848-4794-B4E8-BE4BF3A6F05F}" type="datetimeFigureOut">
              <a:rPr lang="es-ES" smtClean="0"/>
              <a:t>29/06/2021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B15B5A3-ADF5-431B-98B9-E1E71C20A0FE}" type="slidenum">
              <a:rPr lang="es-ES" smtClean="0"/>
              <a:t>‹Nº›</a:t>
            </a:fld>
            <a:endParaRPr lang="es-ES"/>
          </a:p>
        </p:txBody>
      </p:sp>
    </p:spTree>
    <p:extLst>
      <p:ext uri="{BB962C8B-B14F-4D97-AF65-F5344CB8AC3E}">
        <p14:creationId xmlns:p14="http://schemas.microsoft.com/office/powerpoint/2010/main" val="3168740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3CD8AE68-E848-4794-B4E8-BE4BF3A6F05F}" type="datetimeFigureOut">
              <a:rPr lang="es-ES" smtClean="0"/>
              <a:t>29/06/2021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B15B5A3-ADF5-431B-98B9-E1E71C20A0FE}" type="slidenum">
              <a:rPr lang="es-ES" smtClean="0"/>
              <a:t>‹Nº›</a:t>
            </a:fld>
            <a:endParaRPr lang="es-ES"/>
          </a:p>
        </p:txBody>
      </p:sp>
    </p:spTree>
    <p:extLst>
      <p:ext uri="{BB962C8B-B14F-4D97-AF65-F5344CB8AC3E}">
        <p14:creationId xmlns:p14="http://schemas.microsoft.com/office/powerpoint/2010/main" val="3821181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3CD8AE68-E848-4794-B4E8-BE4BF3A6F05F}" type="datetimeFigureOut">
              <a:rPr lang="es-ES" smtClean="0"/>
              <a:t>29/06/2021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B15B5A3-ADF5-431B-98B9-E1E71C20A0FE}" type="slidenum">
              <a:rPr lang="es-ES" smtClean="0"/>
              <a:t>‹Nº›</a:t>
            </a:fld>
            <a:endParaRPr lang="es-ES"/>
          </a:p>
        </p:txBody>
      </p:sp>
    </p:spTree>
    <p:extLst>
      <p:ext uri="{BB962C8B-B14F-4D97-AF65-F5344CB8AC3E}">
        <p14:creationId xmlns:p14="http://schemas.microsoft.com/office/powerpoint/2010/main" val="4180778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3CD8AE68-E848-4794-B4E8-BE4BF3A6F05F}" type="datetimeFigureOut">
              <a:rPr lang="es-ES" smtClean="0"/>
              <a:t>29/06/2021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B15B5A3-ADF5-431B-98B9-E1E71C20A0FE}" type="slidenum">
              <a:rPr lang="es-ES" smtClean="0"/>
              <a:t>‹Nº›</a:t>
            </a:fld>
            <a:endParaRPr lang="es-ES"/>
          </a:p>
        </p:txBody>
      </p:sp>
    </p:spTree>
    <p:extLst>
      <p:ext uri="{BB962C8B-B14F-4D97-AF65-F5344CB8AC3E}">
        <p14:creationId xmlns:p14="http://schemas.microsoft.com/office/powerpoint/2010/main" val="3685991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3CD8AE68-E848-4794-B4E8-BE4BF3A6F05F}" type="datetimeFigureOut">
              <a:rPr lang="es-ES" smtClean="0"/>
              <a:t>29/06/2021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B15B5A3-ADF5-431B-98B9-E1E71C20A0FE}" type="slidenum">
              <a:rPr lang="es-ES" smtClean="0"/>
              <a:t>‹Nº›</a:t>
            </a:fld>
            <a:endParaRPr lang="es-ES"/>
          </a:p>
        </p:txBody>
      </p:sp>
    </p:spTree>
    <p:extLst>
      <p:ext uri="{BB962C8B-B14F-4D97-AF65-F5344CB8AC3E}">
        <p14:creationId xmlns:p14="http://schemas.microsoft.com/office/powerpoint/2010/main" val="2759526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3CD8AE68-E848-4794-B4E8-BE4BF3A6F05F}" type="datetimeFigureOut">
              <a:rPr lang="es-ES" smtClean="0"/>
              <a:t>29/06/2021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B15B5A3-ADF5-431B-98B9-E1E71C20A0FE}" type="slidenum">
              <a:rPr lang="es-ES" smtClean="0"/>
              <a:t>‹Nº›</a:t>
            </a:fld>
            <a:endParaRPr lang="es-ES"/>
          </a:p>
        </p:txBody>
      </p:sp>
    </p:spTree>
    <p:extLst>
      <p:ext uri="{BB962C8B-B14F-4D97-AF65-F5344CB8AC3E}">
        <p14:creationId xmlns:p14="http://schemas.microsoft.com/office/powerpoint/2010/main" val="1954506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3CD8AE68-E848-4794-B4E8-BE4BF3A6F05F}" type="datetimeFigureOut">
              <a:rPr lang="es-ES" smtClean="0"/>
              <a:t>29/06/2021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6B15B5A3-ADF5-431B-98B9-E1E71C20A0FE}" type="slidenum">
              <a:rPr lang="es-ES" smtClean="0"/>
              <a:t>‹Nº›</a:t>
            </a:fld>
            <a:endParaRPr lang="es-ES"/>
          </a:p>
        </p:txBody>
      </p:sp>
    </p:spTree>
    <p:extLst>
      <p:ext uri="{BB962C8B-B14F-4D97-AF65-F5344CB8AC3E}">
        <p14:creationId xmlns:p14="http://schemas.microsoft.com/office/powerpoint/2010/main" val="4293720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3CD8AE68-E848-4794-B4E8-BE4BF3A6F05F}" type="datetimeFigureOut">
              <a:rPr lang="es-ES" smtClean="0"/>
              <a:t>29/06/2021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6B15B5A3-ADF5-431B-98B9-E1E71C20A0FE}" type="slidenum">
              <a:rPr lang="es-ES" smtClean="0"/>
              <a:t>‹Nº›</a:t>
            </a:fld>
            <a:endParaRPr lang="es-ES"/>
          </a:p>
        </p:txBody>
      </p:sp>
    </p:spTree>
    <p:extLst>
      <p:ext uri="{BB962C8B-B14F-4D97-AF65-F5344CB8AC3E}">
        <p14:creationId xmlns:p14="http://schemas.microsoft.com/office/powerpoint/2010/main" val="2414746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9552" y="116632"/>
            <a:ext cx="8352928" cy="1692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8201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3CD8AE68-E848-4794-B4E8-BE4BF3A6F05F}" type="datetimeFigureOut">
              <a:rPr lang="es-ES" smtClean="0"/>
              <a:t>29/06/2021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B15B5A3-ADF5-431B-98B9-E1E71C20A0FE}" type="slidenum">
              <a:rPr lang="es-ES" smtClean="0"/>
              <a:t>‹Nº›</a:t>
            </a:fld>
            <a:endParaRPr lang="es-ES"/>
          </a:p>
        </p:txBody>
      </p:sp>
    </p:spTree>
    <p:extLst>
      <p:ext uri="{BB962C8B-B14F-4D97-AF65-F5344CB8AC3E}">
        <p14:creationId xmlns:p14="http://schemas.microsoft.com/office/powerpoint/2010/main" val="694963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3CD8AE68-E848-4794-B4E8-BE4BF3A6F05F}" type="datetimeFigureOut">
              <a:rPr lang="es-ES" smtClean="0"/>
              <a:t>29/06/2021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B15B5A3-ADF5-431B-98B9-E1E71C20A0FE}" type="slidenum">
              <a:rPr lang="es-ES" smtClean="0"/>
              <a:t>‹Nº›</a:t>
            </a:fld>
            <a:endParaRPr lang="es-ES"/>
          </a:p>
        </p:txBody>
      </p:sp>
    </p:spTree>
    <p:extLst>
      <p:ext uri="{BB962C8B-B14F-4D97-AF65-F5344CB8AC3E}">
        <p14:creationId xmlns:p14="http://schemas.microsoft.com/office/powerpoint/2010/main" val="1890360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D8AE68-E848-4794-B4E8-BE4BF3A6F05F}" type="datetimeFigureOut">
              <a:rPr lang="es-ES" smtClean="0"/>
              <a:t>29/06/2021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15B5A3-ADF5-431B-98B9-E1E71C20A0FE}" type="slidenum">
              <a:rPr lang="es-ES" smtClean="0"/>
              <a:t>‹Nº›</a:t>
            </a:fld>
            <a:endParaRPr lang="es-ES"/>
          </a:p>
        </p:txBody>
      </p:sp>
    </p:spTree>
    <p:extLst>
      <p:ext uri="{BB962C8B-B14F-4D97-AF65-F5344CB8AC3E}">
        <p14:creationId xmlns:p14="http://schemas.microsoft.com/office/powerpoint/2010/main" val="290541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ela.enallt.unam.mx/index.php/ela/article/view/693/775#footnote-017" TargetMode="External"/><Relationship Id="rId2" Type="http://schemas.openxmlformats.org/officeDocument/2006/relationships/hyperlink" Target="https://ela.enallt.unam.mx/index.php/ela/article/view/693/775#footnote-018"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hyperlink" Target="http://www.san.gva.es/documents/7260336/70b47422-ba12-4a2c-8c57-74315b50c824"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concepto.de/oracion/"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Título"/>
          <p:cNvSpPr>
            <a:spLocks noGrp="1" noChangeArrowheads="1"/>
          </p:cNvSpPr>
          <p:nvPr>
            <p:ph type="ctrTitle" idx="4294967295"/>
          </p:nvPr>
        </p:nvSpPr>
        <p:spPr>
          <a:xfrm>
            <a:off x="611560" y="1916832"/>
            <a:ext cx="7772400" cy="1470025"/>
          </a:xfrm>
        </p:spPr>
        <p:txBody>
          <a:bodyPr/>
          <a:lstStyle/>
          <a:p>
            <a:r>
              <a:rPr lang="es-ES" altLang="es-ES" dirty="0"/>
              <a:t>Taller de lenguaje inclusivo</a:t>
            </a:r>
          </a:p>
        </p:txBody>
      </p:sp>
      <p:sp>
        <p:nvSpPr>
          <p:cNvPr id="4099" name="2 Subtítulo"/>
          <p:cNvSpPr>
            <a:spLocks noGrp="1" noChangeArrowheads="1"/>
          </p:cNvSpPr>
          <p:nvPr>
            <p:ph type="subTitle" idx="4294967295"/>
          </p:nvPr>
        </p:nvSpPr>
        <p:spPr>
          <a:xfrm>
            <a:off x="1115616" y="3861048"/>
            <a:ext cx="6400800" cy="1752600"/>
          </a:xfrm>
        </p:spPr>
        <p:txBody>
          <a:bodyPr/>
          <a:lstStyle/>
          <a:p>
            <a:r>
              <a:rPr lang="es-ES" altLang="es-ES" dirty="0"/>
              <a:t>El uso no sexista del lenguaje en la administración sanitaria</a:t>
            </a:r>
          </a:p>
        </p:txBody>
      </p:sp>
      <p:sp>
        <p:nvSpPr>
          <p:cNvPr id="2" name="CuadroTexto 1">
            <a:extLst>
              <a:ext uri="{FF2B5EF4-FFF2-40B4-BE49-F238E27FC236}">
                <a16:creationId xmlns:a16="http://schemas.microsoft.com/office/drawing/2014/main" id="{EA967DFD-8A72-4E00-B3B8-74565BA5E2E2}"/>
              </a:ext>
            </a:extLst>
          </p:cNvPr>
          <p:cNvSpPr txBox="1"/>
          <p:nvPr/>
        </p:nvSpPr>
        <p:spPr>
          <a:xfrm>
            <a:off x="5076056" y="5229200"/>
            <a:ext cx="3456384" cy="615553"/>
          </a:xfrm>
          <a:prstGeom prst="rect">
            <a:avLst/>
          </a:prstGeom>
          <a:noFill/>
        </p:spPr>
        <p:txBody>
          <a:bodyPr wrap="square" rtlCol="0">
            <a:spAutoFit/>
          </a:bodyPr>
          <a:lstStyle/>
          <a:p>
            <a:pPr algn="r"/>
            <a:r>
              <a:rPr lang="es-ES" dirty="0"/>
              <a:t>Sonia Alcover Giménez</a:t>
            </a:r>
          </a:p>
          <a:p>
            <a:pPr algn="r"/>
            <a:r>
              <a:rPr lang="es-ES" sz="1600" dirty="0"/>
              <a:t>Unidad de Igualdad</a:t>
            </a:r>
          </a:p>
        </p:txBody>
      </p:sp>
    </p:spTree>
    <p:extLst>
      <p:ext uri="{BB962C8B-B14F-4D97-AF65-F5344CB8AC3E}">
        <p14:creationId xmlns:p14="http://schemas.microsoft.com/office/powerpoint/2010/main" val="937437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899592" y="1196752"/>
            <a:ext cx="7696200" cy="709613"/>
          </a:xfrm>
          <a:ln>
            <a:solidFill>
              <a:schemeClr val="tx1"/>
            </a:solidFill>
            <a:miter lim="800000"/>
            <a:headEnd/>
            <a:tailEnd/>
          </a:ln>
        </p:spPr>
        <p:txBody>
          <a:bodyPr>
            <a:normAutofit/>
          </a:bodyPr>
          <a:lstStyle/>
          <a:p>
            <a:pPr algn="ctr"/>
            <a:r>
              <a:rPr lang="es-ES" altLang="es-ES" sz="2800" b="1">
                <a:latin typeface="Narkisim" pitchFamily="34" charset="-79"/>
                <a:ea typeface="DejaVu Sans Light" pitchFamily="34" charset="0"/>
                <a:cs typeface="Narkisim" pitchFamily="34" charset="-79"/>
              </a:rPr>
              <a:t>SEXISMO LINGÜÍSTICO </a:t>
            </a:r>
          </a:p>
        </p:txBody>
      </p:sp>
      <p:sp>
        <p:nvSpPr>
          <p:cNvPr id="7171" name="Rectangle 3">
            <a:extLst>
              <a:ext uri="{FF2B5EF4-FFF2-40B4-BE49-F238E27FC236}">
                <a16:creationId xmlns:a16="http://schemas.microsoft.com/office/drawing/2014/main" id="{8769897F-3378-45C2-A70C-4DBA002EC33B}"/>
              </a:ext>
            </a:extLst>
          </p:cNvPr>
          <p:cNvSpPr>
            <a:spLocks noGrp="1" noChangeArrowheads="1"/>
          </p:cNvSpPr>
          <p:nvPr>
            <p:ph idx="4294967295"/>
          </p:nvPr>
        </p:nvSpPr>
        <p:spPr>
          <a:xfrm>
            <a:off x="1043608" y="1938126"/>
            <a:ext cx="7696200" cy="4895850"/>
          </a:xfrm>
        </p:spPr>
        <p:txBody>
          <a:bodyPr>
            <a:normAutofit/>
          </a:bodyPr>
          <a:lstStyle/>
          <a:p>
            <a:pPr>
              <a:defRPr/>
            </a:pPr>
            <a:endParaRPr lang="es-ES" sz="2000" dirty="0">
              <a:latin typeface="+mj-lt"/>
            </a:endParaRPr>
          </a:p>
          <a:p>
            <a:pPr>
              <a:defRPr/>
            </a:pPr>
            <a:r>
              <a:rPr lang="es-ES" sz="1800" dirty="0"/>
              <a:t>El </a:t>
            </a:r>
            <a:r>
              <a:rPr lang="es-ES" sz="1800" b="1" dirty="0"/>
              <a:t>lenguaje inclusivo</a:t>
            </a:r>
            <a:r>
              <a:rPr lang="es-ES" sz="1800" dirty="0"/>
              <a:t> no </a:t>
            </a:r>
            <a:r>
              <a:rPr lang="es-ES" sz="1800" b="1" dirty="0"/>
              <a:t>sexista</a:t>
            </a:r>
            <a:r>
              <a:rPr lang="es-ES" sz="1800" dirty="0"/>
              <a:t> (LINS) se basa en expresiones comunicativas, contrarias el </a:t>
            </a:r>
            <a:r>
              <a:rPr lang="es-ES" sz="1800" b="1" dirty="0"/>
              <a:t>lenguaje sexista</a:t>
            </a:r>
            <a:r>
              <a:rPr lang="es-ES" sz="1800" dirty="0"/>
              <a:t> o androcéntrico que invisibiliza a las mujeres.</a:t>
            </a:r>
          </a:p>
          <a:p>
            <a:pPr>
              <a:defRPr/>
            </a:pPr>
            <a:r>
              <a:rPr lang="es-ES" sz="1800" dirty="0"/>
              <a:t> </a:t>
            </a:r>
            <a:r>
              <a:rPr lang="es-ES" sz="2000" dirty="0">
                <a:latin typeface="+mj-lt"/>
              </a:rPr>
              <a:t>El lenguaje no sexista genera un gran debate. La clave de las controversias son:</a:t>
            </a:r>
          </a:p>
          <a:p>
            <a:pPr>
              <a:defRPr/>
            </a:pPr>
            <a:r>
              <a:rPr lang="es-ES" sz="2000" dirty="0">
                <a:latin typeface="+mj-lt"/>
              </a:rPr>
              <a:t>La agramaticalidad.</a:t>
            </a:r>
          </a:p>
          <a:p>
            <a:pPr>
              <a:defRPr/>
            </a:pPr>
            <a:r>
              <a:rPr lang="es-ES" sz="2000" dirty="0">
                <a:latin typeface="+mj-lt"/>
              </a:rPr>
              <a:t>La economía lingüística.</a:t>
            </a:r>
          </a:p>
          <a:p>
            <a:pPr>
              <a:defRPr/>
            </a:pPr>
            <a:r>
              <a:rPr lang="es-ES" sz="2000" dirty="0">
                <a:latin typeface="+mj-lt"/>
              </a:rPr>
              <a:t>Pero el uso del lenguaje no sexista es compatible con las normas gramaticales y la economía del lenguaje. De hecho, cuando se aplica con criterio y profundidad resulta económico, preciso </a:t>
            </a:r>
            <a:r>
              <a:rPr lang="es-ES" sz="2000" dirty="0">
                <a:highlight>
                  <a:srgbClr val="FFFF00"/>
                </a:highlight>
                <a:latin typeface="+mj-lt"/>
              </a:rPr>
              <a:t>y no se nota</a:t>
            </a:r>
            <a:r>
              <a:rPr lang="es-ES" sz="2000" dirty="0">
                <a:latin typeface="+mj-lt"/>
              </a:rPr>
              <a:t>.</a:t>
            </a:r>
          </a:p>
          <a:p>
            <a:pPr marL="0" indent="0">
              <a:buNone/>
              <a:defRPr/>
            </a:pPr>
            <a:endParaRPr lang="es-ES" altLang="es-ES" sz="2000" dirty="0">
              <a:latin typeface="+mj-lt"/>
              <a:ea typeface="DejaVu Sans Light" panose="020B0203030804020204" pitchFamily="34" charset="0"/>
              <a:cs typeface="Narkisim" panose="020E0502050101010101" pitchFamily="34" charset="-79"/>
            </a:endParaRPr>
          </a:p>
        </p:txBody>
      </p:sp>
    </p:spTree>
    <p:extLst>
      <p:ext uri="{BB962C8B-B14F-4D97-AF65-F5344CB8AC3E}">
        <p14:creationId xmlns:p14="http://schemas.microsoft.com/office/powerpoint/2010/main" val="2400771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4.bp.blogspot.com/-8J_Sisuuf2A/VxmdXISo_gI/AAAAAAAACg4/5vSI_3bTB6MBl5SuLtwQ3pwf5kXmahDrQCLcB/s320/agramaticalidad-incorreccion.jpg">
            <a:extLst>
              <a:ext uri="{FF2B5EF4-FFF2-40B4-BE49-F238E27FC236}">
                <a16:creationId xmlns:a16="http://schemas.microsoft.com/office/drawing/2014/main" id="{10362093-D013-48DC-BAB1-86B6BA472A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1268760"/>
            <a:ext cx="5688632" cy="41044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5078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899592" y="1196752"/>
            <a:ext cx="7696200" cy="709613"/>
          </a:xfrm>
          <a:ln>
            <a:solidFill>
              <a:schemeClr val="tx1"/>
            </a:solidFill>
            <a:miter lim="800000"/>
            <a:headEnd/>
            <a:tailEnd/>
          </a:ln>
        </p:spPr>
        <p:txBody>
          <a:bodyPr>
            <a:normAutofit/>
          </a:bodyPr>
          <a:lstStyle/>
          <a:p>
            <a:pPr algn="ctr"/>
            <a:r>
              <a:rPr lang="es-ES" altLang="es-ES" sz="2800" b="1">
                <a:latin typeface="Narkisim" pitchFamily="34" charset="-79"/>
                <a:ea typeface="DejaVu Sans Light" pitchFamily="34" charset="0"/>
                <a:cs typeface="Narkisim" pitchFamily="34" charset="-79"/>
              </a:rPr>
              <a:t>SEXISMO LINGÜÍSTICO </a:t>
            </a:r>
          </a:p>
        </p:txBody>
      </p:sp>
      <p:sp>
        <p:nvSpPr>
          <p:cNvPr id="7171" name="Rectangle 3">
            <a:extLst>
              <a:ext uri="{FF2B5EF4-FFF2-40B4-BE49-F238E27FC236}">
                <a16:creationId xmlns:a16="http://schemas.microsoft.com/office/drawing/2014/main" id="{8769897F-3378-45C2-A70C-4DBA002EC33B}"/>
              </a:ext>
            </a:extLst>
          </p:cNvPr>
          <p:cNvSpPr>
            <a:spLocks noGrp="1" noChangeArrowheads="1"/>
          </p:cNvSpPr>
          <p:nvPr>
            <p:ph idx="4294967295"/>
          </p:nvPr>
        </p:nvSpPr>
        <p:spPr>
          <a:xfrm>
            <a:off x="1043608" y="1938126"/>
            <a:ext cx="7696200" cy="4895850"/>
          </a:xfrm>
        </p:spPr>
        <p:txBody>
          <a:bodyPr>
            <a:normAutofit fontScale="70000" lnSpcReduction="20000"/>
          </a:bodyPr>
          <a:lstStyle/>
          <a:p>
            <a:pPr>
              <a:defRPr/>
            </a:pPr>
            <a:endParaRPr lang="es-ES" sz="2000" dirty="0">
              <a:latin typeface="+mj-lt"/>
            </a:endParaRPr>
          </a:p>
          <a:p>
            <a:pPr>
              <a:defRPr/>
            </a:pPr>
            <a:r>
              <a:rPr lang="es-ES" altLang="es-ES" sz="2200" dirty="0">
                <a:latin typeface="+mj-lt"/>
                <a:ea typeface="DejaVu Sans Light" panose="020B0203030804020204" pitchFamily="34" charset="0"/>
                <a:cs typeface="Narkisim" panose="020E0502050101010101" pitchFamily="34" charset="-79"/>
              </a:rPr>
              <a:t>La lengua es esa herramienta que usamos para poner nombre a los pensamientos y que la humanidad utiliza para comunicarse entre sí. Es fácil de comprender, por tanto, que es una herramienta colectiva y que evoluciona según evolucionan los pensamientos a los que la sociedad quiere poner nombre.</a:t>
            </a:r>
          </a:p>
          <a:p>
            <a:pPr>
              <a:defRPr/>
            </a:pPr>
            <a:endParaRPr lang="es-ES" altLang="es-ES" sz="2200" dirty="0">
              <a:latin typeface="+mj-lt"/>
              <a:ea typeface="DejaVu Sans Light" panose="020B0203030804020204" pitchFamily="34" charset="0"/>
              <a:cs typeface="Narkisim" panose="020E0502050101010101" pitchFamily="34" charset="-79"/>
            </a:endParaRPr>
          </a:p>
          <a:p>
            <a:pPr>
              <a:defRPr/>
            </a:pPr>
            <a:r>
              <a:rPr lang="es-ES" altLang="es-ES" sz="2200" dirty="0">
                <a:latin typeface="+mj-lt"/>
                <a:ea typeface="DejaVu Sans Light" panose="020B0203030804020204" pitchFamily="34" charset="0"/>
                <a:cs typeface="Narkisim" panose="020E0502050101010101" pitchFamily="34" charset="-79"/>
              </a:rPr>
              <a:t>Si no fuera así, todavía seguiríamos hablando lenguas romances y no tendríamos palabras para decir batería, centro comercial, pila, intranet o frigorífico, y no tendríamos cómo expresar que vamos a circular en coche por la autovía, así que diríamos que iremos en carro por la vía.</a:t>
            </a:r>
          </a:p>
          <a:p>
            <a:pPr>
              <a:defRPr/>
            </a:pPr>
            <a:endParaRPr lang="es-ES" altLang="es-ES" sz="2200" dirty="0">
              <a:latin typeface="+mj-lt"/>
              <a:ea typeface="DejaVu Sans Light" panose="020B0203030804020204" pitchFamily="34" charset="0"/>
              <a:cs typeface="Narkisim" panose="020E0502050101010101" pitchFamily="34" charset="-79"/>
            </a:endParaRPr>
          </a:p>
          <a:p>
            <a:pPr>
              <a:defRPr/>
            </a:pPr>
            <a:r>
              <a:rPr lang="es-ES" altLang="es-ES" sz="2200" dirty="0">
                <a:latin typeface="+mj-lt"/>
                <a:ea typeface="DejaVu Sans Light" panose="020B0203030804020204" pitchFamily="34" charset="0"/>
                <a:cs typeface="Narkisim" panose="020E0502050101010101" pitchFamily="34" charset="-79"/>
              </a:rPr>
              <a:t>Defendemos a ultranza las normas de la lengua y la gramática, aunque desde siempre nos cuestionamos quiénes dictan tales normas y por qué tardan tanto en adaptarse a la realidad del colectivo, que es finalmente quien posee y usa esta herramienta. Nos gustan la corrección y la pulcritud en los textos. No podemos evitar fijarnos en las construcciones gramaticales, en la concordancia de los tiempos verbales con los sustantivos y en las pequeñas curiosidades que tienen las lenguas.</a:t>
            </a:r>
          </a:p>
          <a:p>
            <a:pPr>
              <a:defRPr/>
            </a:pPr>
            <a:endParaRPr lang="es-ES" altLang="es-ES" sz="2200" dirty="0">
              <a:latin typeface="+mj-lt"/>
              <a:ea typeface="DejaVu Sans Light" panose="020B0203030804020204" pitchFamily="34" charset="0"/>
              <a:cs typeface="Narkisim" panose="020E0502050101010101" pitchFamily="34" charset="-79"/>
            </a:endParaRPr>
          </a:p>
          <a:p>
            <a:pPr>
              <a:defRPr/>
            </a:pPr>
            <a:r>
              <a:rPr lang="es-ES" altLang="es-ES" sz="2200" dirty="0">
                <a:latin typeface="+mj-lt"/>
                <a:ea typeface="DejaVu Sans Light" panose="020B0203030804020204" pitchFamily="34" charset="0"/>
                <a:cs typeface="Narkisim" panose="020E0502050101010101" pitchFamily="34" charset="-79"/>
              </a:rPr>
              <a:t>Aunque haya sido, y esté siendo, un poco molesto </a:t>
            </a:r>
            <a:r>
              <a:rPr lang="es-ES" altLang="es-ES" sz="2200" dirty="0">
                <a:highlight>
                  <a:srgbClr val="FFFF00"/>
                </a:highlight>
                <a:latin typeface="+mj-lt"/>
                <a:ea typeface="DejaVu Sans Light" panose="020B0203030804020204" pitchFamily="34" charset="0"/>
                <a:cs typeface="Narkisim" panose="020E0502050101010101" pitchFamily="34" charset="-79"/>
              </a:rPr>
              <a:t>aquello de todas y todos, parece que después de muchos años de trabajo en esta y otras direcciones, vamos generando cierta conciencia social alrededor de la situación de la mujer en el mundo</a:t>
            </a:r>
            <a:r>
              <a:rPr lang="es-ES" altLang="es-ES" sz="2200" dirty="0">
                <a:latin typeface="+mj-lt"/>
                <a:ea typeface="DejaVu Sans Light" panose="020B0203030804020204" pitchFamily="34" charset="0"/>
                <a:cs typeface="Narkisim" panose="020E0502050101010101" pitchFamily="34" charset="-79"/>
              </a:rPr>
              <a:t>, sin que esto sea para nada una victoria. Queda mucho que hacer, nos queda mucho que hacer</a:t>
            </a:r>
            <a:r>
              <a:rPr lang="es-ES" altLang="es-ES" sz="2200" dirty="0">
                <a:highlight>
                  <a:srgbClr val="FFFF00"/>
                </a:highlight>
                <a:latin typeface="+mj-lt"/>
                <a:ea typeface="DejaVu Sans Light" panose="020B0203030804020204" pitchFamily="34" charset="0"/>
                <a:cs typeface="Narkisim" panose="020E0502050101010101" pitchFamily="34" charset="-79"/>
              </a:rPr>
              <a:t>. Nosotras hemos empezado por evitar el todas y todos hace tiempo, siempre en favor de otras construcciones que nos incluyan. No es tan complicado</a:t>
            </a:r>
            <a:r>
              <a:rPr lang="es-ES" altLang="es-ES" sz="2200" dirty="0">
                <a:latin typeface="+mj-lt"/>
                <a:ea typeface="DejaVu Sans Light" panose="020B0203030804020204" pitchFamily="34" charset="0"/>
                <a:cs typeface="Narkisim" panose="020E0502050101010101" pitchFamily="34" charset="-79"/>
              </a:rPr>
              <a:t>. Teresa Meana Suárez</a:t>
            </a:r>
          </a:p>
          <a:p>
            <a:pPr>
              <a:defRPr/>
            </a:pPr>
            <a:endParaRPr lang="es-ES" altLang="es-ES" sz="2200" dirty="0">
              <a:latin typeface="+mj-lt"/>
              <a:ea typeface="DejaVu Sans Light" panose="020B0203030804020204" pitchFamily="34" charset="0"/>
              <a:cs typeface="Narkisim" panose="020E0502050101010101" pitchFamily="34" charset="-79"/>
            </a:endParaRPr>
          </a:p>
          <a:p>
            <a:pPr marL="0" indent="0">
              <a:buNone/>
              <a:defRPr/>
            </a:pPr>
            <a:endParaRPr lang="es-ES" altLang="es-ES" sz="2000" dirty="0">
              <a:latin typeface="+mj-lt"/>
              <a:ea typeface="DejaVu Sans Light" panose="020B0203030804020204" pitchFamily="34" charset="0"/>
              <a:cs typeface="Narkisim" panose="020E0502050101010101" pitchFamily="34" charset="-79"/>
            </a:endParaRPr>
          </a:p>
        </p:txBody>
      </p:sp>
    </p:spTree>
    <p:extLst>
      <p:ext uri="{BB962C8B-B14F-4D97-AF65-F5344CB8AC3E}">
        <p14:creationId xmlns:p14="http://schemas.microsoft.com/office/powerpoint/2010/main" val="694179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899592" y="1196752"/>
            <a:ext cx="7696200" cy="709613"/>
          </a:xfrm>
          <a:ln>
            <a:solidFill>
              <a:schemeClr val="tx1"/>
            </a:solidFill>
            <a:miter lim="800000"/>
            <a:headEnd/>
            <a:tailEnd/>
          </a:ln>
        </p:spPr>
        <p:txBody>
          <a:bodyPr>
            <a:normAutofit/>
          </a:bodyPr>
          <a:lstStyle/>
          <a:p>
            <a:pPr algn="ctr"/>
            <a:r>
              <a:rPr lang="es-ES" altLang="es-ES" sz="2800" b="1" dirty="0">
                <a:latin typeface="Narkisim" pitchFamily="34" charset="-79"/>
                <a:ea typeface="DejaVu Sans Light" pitchFamily="34" charset="0"/>
                <a:cs typeface="Narkisim" pitchFamily="34" charset="-79"/>
              </a:rPr>
              <a:t>Reflexionando sobre el uso del lenguaje</a:t>
            </a:r>
          </a:p>
        </p:txBody>
      </p:sp>
      <p:sp>
        <p:nvSpPr>
          <p:cNvPr id="7171" name="Rectangle 3">
            <a:extLst>
              <a:ext uri="{FF2B5EF4-FFF2-40B4-BE49-F238E27FC236}">
                <a16:creationId xmlns:a16="http://schemas.microsoft.com/office/drawing/2014/main" id="{8769897F-3378-45C2-A70C-4DBA002EC33B}"/>
              </a:ext>
            </a:extLst>
          </p:cNvPr>
          <p:cNvSpPr>
            <a:spLocks noGrp="1" noChangeArrowheads="1"/>
          </p:cNvSpPr>
          <p:nvPr>
            <p:ph idx="4294967295"/>
          </p:nvPr>
        </p:nvSpPr>
        <p:spPr>
          <a:xfrm>
            <a:off x="1043608" y="1938126"/>
            <a:ext cx="7696200" cy="4895850"/>
          </a:xfrm>
        </p:spPr>
        <p:txBody>
          <a:bodyPr>
            <a:normAutofit fontScale="85000" lnSpcReduction="20000"/>
          </a:bodyPr>
          <a:lstStyle/>
          <a:p>
            <a:pPr>
              <a:defRPr/>
            </a:pPr>
            <a:endParaRPr lang="es-ES" sz="2000" dirty="0">
              <a:latin typeface="+mj-lt"/>
            </a:endParaRPr>
          </a:p>
          <a:p>
            <a:pPr>
              <a:defRPr/>
            </a:pPr>
            <a:r>
              <a:rPr lang="es-ES" altLang="es-ES" sz="2200" dirty="0">
                <a:latin typeface="+mj-lt"/>
                <a:ea typeface="DejaVu Sans Light" panose="020B0203030804020204" pitchFamily="34" charset="0"/>
                <a:cs typeface="Narkisim" panose="020E0502050101010101" pitchFamily="34" charset="-79"/>
              </a:rPr>
              <a:t>La lengua es esa herramienta que usamos para poner nombre a los pensamientos y que la humanidad utiliza para comunicarse entre sí. Por tanto, es una </a:t>
            </a:r>
            <a:r>
              <a:rPr lang="es-ES" altLang="es-ES" sz="2200" dirty="0">
                <a:highlight>
                  <a:srgbClr val="FFFF00"/>
                </a:highlight>
                <a:latin typeface="+mj-lt"/>
                <a:ea typeface="DejaVu Sans Light" panose="020B0203030804020204" pitchFamily="34" charset="0"/>
                <a:cs typeface="Narkisim" panose="020E0502050101010101" pitchFamily="34" charset="-79"/>
              </a:rPr>
              <a:t>herramienta colectiva </a:t>
            </a:r>
            <a:r>
              <a:rPr lang="es-ES" altLang="es-ES" sz="2200" dirty="0">
                <a:latin typeface="+mj-lt"/>
                <a:ea typeface="DejaVu Sans Light" panose="020B0203030804020204" pitchFamily="34" charset="0"/>
                <a:cs typeface="Narkisim" panose="020E0502050101010101" pitchFamily="34" charset="-79"/>
              </a:rPr>
              <a:t>y que evoluciona según evolucionan los pensamientos a los que la sociedad quiere poner nombre.</a:t>
            </a:r>
          </a:p>
          <a:p>
            <a:pPr>
              <a:defRPr/>
            </a:pPr>
            <a:endParaRPr lang="es-ES" altLang="es-ES" sz="2200" dirty="0">
              <a:latin typeface="+mj-lt"/>
              <a:ea typeface="DejaVu Sans Light" panose="020B0203030804020204" pitchFamily="34" charset="0"/>
              <a:cs typeface="Narkisim" panose="020E0502050101010101" pitchFamily="34" charset="-79"/>
            </a:endParaRPr>
          </a:p>
          <a:p>
            <a:pPr>
              <a:defRPr/>
            </a:pPr>
            <a:r>
              <a:rPr lang="es-ES" altLang="es-ES" sz="2200" dirty="0">
                <a:latin typeface="+mj-lt"/>
                <a:ea typeface="DejaVu Sans Light" panose="020B0203030804020204" pitchFamily="34" charset="0"/>
                <a:cs typeface="Narkisim" panose="020E0502050101010101" pitchFamily="34" charset="-79"/>
              </a:rPr>
              <a:t>…/Si no fuera así, </a:t>
            </a:r>
            <a:r>
              <a:rPr lang="es-ES" altLang="es-ES" sz="2200" dirty="0">
                <a:highlight>
                  <a:srgbClr val="FFFF00"/>
                </a:highlight>
                <a:latin typeface="+mj-lt"/>
                <a:ea typeface="DejaVu Sans Light" panose="020B0203030804020204" pitchFamily="34" charset="0"/>
                <a:cs typeface="Narkisim" panose="020E0502050101010101" pitchFamily="34" charset="-79"/>
              </a:rPr>
              <a:t>todavía seguiríamos hablando lenguas romances y no tendríamos palabras para decir batería, centro comercial, pila, intranet o frigorífico</a:t>
            </a:r>
            <a:r>
              <a:rPr lang="es-ES" altLang="es-ES" sz="2200" dirty="0">
                <a:latin typeface="+mj-lt"/>
                <a:ea typeface="DejaVu Sans Light" panose="020B0203030804020204" pitchFamily="34" charset="0"/>
                <a:cs typeface="Narkisim" panose="020E0502050101010101" pitchFamily="34" charset="-79"/>
              </a:rPr>
              <a:t>, y no tendríamos cómo expresar que vamos a circular en coche por la autovía, así que diríamos que iremos en carro por la vía.</a:t>
            </a:r>
          </a:p>
          <a:p>
            <a:pPr>
              <a:defRPr/>
            </a:pPr>
            <a:endParaRPr lang="es-ES" altLang="es-ES" sz="2200" dirty="0">
              <a:latin typeface="+mj-lt"/>
              <a:ea typeface="DejaVu Sans Light" panose="020B0203030804020204" pitchFamily="34" charset="0"/>
              <a:cs typeface="Narkisim" panose="020E0502050101010101" pitchFamily="34" charset="-79"/>
            </a:endParaRPr>
          </a:p>
          <a:p>
            <a:pPr>
              <a:defRPr/>
            </a:pPr>
            <a:r>
              <a:rPr lang="es-ES" altLang="es-ES" sz="2200" dirty="0">
                <a:latin typeface="+mj-lt"/>
                <a:ea typeface="DejaVu Sans Light" panose="020B0203030804020204" pitchFamily="34" charset="0"/>
                <a:cs typeface="Narkisim" panose="020E0502050101010101" pitchFamily="34" charset="-79"/>
              </a:rPr>
              <a:t>Aunque haya sido, y esté siendo, un poco molesto aquello de todas y todos, parece que después de muchos años de trabajo en esta y otras direcciones, se  genera cierta conciencia social alrededor de la situación de la mujer en el mundo, sin que esto sea para nada una victoria. Queda mucho que hacer, nos queda mucho que hacer. Nosotras hemos empezado por evitar el todas y todos hace tiempo, siempre en favor de otras construcciones que nos incluyan. No es tan complicado.</a:t>
            </a:r>
          </a:p>
          <a:p>
            <a:pPr>
              <a:defRPr/>
            </a:pPr>
            <a:r>
              <a:rPr lang="es-ES" altLang="es-ES" sz="2200" dirty="0">
                <a:latin typeface="+mj-lt"/>
                <a:ea typeface="DejaVu Sans Light" panose="020B0203030804020204" pitchFamily="34" charset="0"/>
                <a:cs typeface="Narkisim" panose="020E0502050101010101" pitchFamily="34" charset="-79"/>
              </a:rPr>
              <a:t> Teresa Meana Suárez</a:t>
            </a:r>
          </a:p>
          <a:p>
            <a:pPr>
              <a:defRPr/>
            </a:pPr>
            <a:endParaRPr lang="es-ES" altLang="es-ES" sz="2200" dirty="0">
              <a:latin typeface="+mj-lt"/>
              <a:ea typeface="DejaVu Sans Light" panose="020B0203030804020204" pitchFamily="34" charset="0"/>
              <a:cs typeface="Narkisim" panose="020E0502050101010101" pitchFamily="34" charset="-79"/>
            </a:endParaRPr>
          </a:p>
          <a:p>
            <a:pPr marL="0" indent="0">
              <a:buNone/>
              <a:defRPr/>
            </a:pPr>
            <a:endParaRPr lang="es-ES" altLang="es-ES" sz="2000" dirty="0">
              <a:latin typeface="+mj-lt"/>
              <a:ea typeface="DejaVu Sans Light" panose="020B0203030804020204" pitchFamily="34" charset="0"/>
              <a:cs typeface="Narkisim" panose="020E0502050101010101" pitchFamily="34" charset="-79"/>
            </a:endParaRPr>
          </a:p>
        </p:txBody>
      </p:sp>
    </p:spTree>
    <p:extLst>
      <p:ext uri="{BB962C8B-B14F-4D97-AF65-F5344CB8AC3E}">
        <p14:creationId xmlns:p14="http://schemas.microsoft.com/office/powerpoint/2010/main" val="3112226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755576" y="836712"/>
            <a:ext cx="7696200" cy="709613"/>
          </a:xfrm>
          <a:ln>
            <a:solidFill>
              <a:schemeClr val="tx1"/>
            </a:solidFill>
            <a:miter lim="800000"/>
            <a:headEnd/>
            <a:tailEnd/>
          </a:ln>
        </p:spPr>
        <p:txBody>
          <a:bodyPr>
            <a:normAutofit/>
          </a:bodyPr>
          <a:lstStyle/>
          <a:p>
            <a:pPr algn="ctr"/>
            <a:r>
              <a:rPr lang="es-ES" altLang="es-ES" sz="2800" b="1">
                <a:ea typeface="DejaVu Sans Light" pitchFamily="34" charset="0"/>
                <a:cs typeface="Narkisim" pitchFamily="34" charset="-79"/>
              </a:rPr>
              <a:t>SEXISMO LINGÜÍSTICO </a:t>
            </a:r>
          </a:p>
        </p:txBody>
      </p:sp>
      <p:sp>
        <p:nvSpPr>
          <p:cNvPr id="8195" name="Rectangle 3"/>
          <p:cNvSpPr>
            <a:spLocks noGrp="1" noChangeArrowheads="1"/>
          </p:cNvSpPr>
          <p:nvPr>
            <p:ph idx="4294967295"/>
          </p:nvPr>
        </p:nvSpPr>
        <p:spPr>
          <a:xfrm>
            <a:off x="683568" y="1844824"/>
            <a:ext cx="7696200" cy="4895850"/>
          </a:xfrm>
        </p:spPr>
        <p:txBody>
          <a:bodyPr>
            <a:normAutofit/>
          </a:bodyPr>
          <a:lstStyle/>
          <a:p>
            <a:pPr algn="just"/>
            <a:r>
              <a:rPr lang="es-ES" altLang="es-ES" sz="1800" dirty="0">
                <a:latin typeface="+mj-lt"/>
              </a:rPr>
              <a:t>De todas las alternativas del lenguaje igualitario, la más conocida y más empleada, porque requiere poco esfuerzo y escasas habilidades lingüísticas, es, sin duda, la de </a:t>
            </a:r>
            <a:r>
              <a:rPr lang="es-ES" altLang="es-ES" sz="1800" dirty="0">
                <a:highlight>
                  <a:srgbClr val="FFFF00"/>
                </a:highlight>
                <a:latin typeface="+mj-lt"/>
              </a:rPr>
              <a:t>recurrir al desdoblamiento de los términos en su forma femenina y masculina (los profesores y las profesoras). </a:t>
            </a:r>
            <a:r>
              <a:rPr lang="es-ES" altLang="es-ES" sz="1800" dirty="0">
                <a:latin typeface="+mj-lt"/>
              </a:rPr>
              <a:t>Sin embargo, este procedimiento, aunque no atenta contra las normas vigentes del español,</a:t>
            </a:r>
            <a:r>
              <a:rPr lang="es-ES" altLang="es-ES" sz="1800" dirty="0">
                <a:latin typeface="+mj-lt"/>
                <a:hlinkClick r:id="rId2"/>
              </a:rPr>
              <a:t>16</a:t>
            </a:r>
            <a:r>
              <a:rPr lang="es-ES" altLang="es-ES" sz="1800" dirty="0">
                <a:latin typeface="+mj-lt"/>
              </a:rPr>
              <a:t> ha sido criticado en distintos textos académicos, como el Diccionario panhispánico de dudas (RAE &amp; </a:t>
            </a:r>
            <a:r>
              <a:rPr lang="es-ES" altLang="es-ES" sz="1800" dirty="0" err="1">
                <a:latin typeface="+mj-lt"/>
              </a:rPr>
              <a:t>Asale</a:t>
            </a:r>
            <a:r>
              <a:rPr lang="es-ES" altLang="es-ES" sz="1800" dirty="0">
                <a:latin typeface="+mj-lt"/>
              </a:rPr>
              <a:t>, 2005: 311) o La nueva gramática de la lengua española (RAE &amp; </a:t>
            </a:r>
            <a:r>
              <a:rPr lang="es-ES" altLang="es-ES" sz="1800" dirty="0" err="1">
                <a:latin typeface="+mj-lt"/>
              </a:rPr>
              <a:t>Asale</a:t>
            </a:r>
            <a:r>
              <a:rPr lang="es-ES" altLang="es-ES" sz="1800" dirty="0">
                <a:latin typeface="+mj-lt"/>
              </a:rPr>
              <a:t>, 2009: 87–88) e, incluso, en muchas de las guías</a:t>
            </a:r>
            <a:r>
              <a:rPr lang="es-ES" altLang="es-ES" sz="1800" dirty="0">
                <a:latin typeface="+mj-lt"/>
                <a:hlinkClick r:id="rId3"/>
              </a:rPr>
              <a:t>17</a:t>
            </a:r>
            <a:r>
              <a:rPr lang="es-ES" altLang="es-ES" sz="1800" dirty="0">
                <a:latin typeface="+mj-lt"/>
              </a:rPr>
              <a:t> se advierte que lentifica y recarga en exceso el discurso por lo que es preferible evitarlo. Esto no quiere decir que no pueda utilizarse, siempre que se haga de forma adecuada y en contextos específicos, como, por ejemplo, en el encabezamiento de las cartas o al comienzo de los discursos (señoras y señores, niños y niñas…), en los que resulta de utilidad.₁</a:t>
            </a:r>
          </a:p>
          <a:p>
            <a:pPr algn="just"/>
            <a:r>
              <a:rPr lang="es-ES" altLang="es-ES" sz="1800" dirty="0">
                <a:latin typeface="+mj-lt"/>
              </a:rPr>
              <a:t>₁LAS ALTERNATIVAS AL MASCULINO GENÉRICO Y SU USO EN EL ESPAÑOL DE ESPAÑA. Antonia María Medina Guerra</a:t>
            </a:r>
            <a:endParaRPr lang="es-ES" altLang="es-ES" sz="1800" dirty="0">
              <a:latin typeface="+mj-lt"/>
              <a:ea typeface="DejaVu Sans Light" pitchFamily="34" charset="0"/>
              <a:cs typeface="Narkisim" pitchFamily="34" charset="-79"/>
            </a:endParaRPr>
          </a:p>
        </p:txBody>
      </p:sp>
    </p:spTree>
    <p:extLst>
      <p:ext uri="{BB962C8B-B14F-4D97-AF65-F5344CB8AC3E}">
        <p14:creationId xmlns:p14="http://schemas.microsoft.com/office/powerpoint/2010/main" val="1279233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Título"/>
          <p:cNvSpPr>
            <a:spLocks noGrp="1" noChangeArrowheads="1"/>
          </p:cNvSpPr>
          <p:nvPr>
            <p:ph type="title" idx="4294967295"/>
          </p:nvPr>
        </p:nvSpPr>
        <p:spPr>
          <a:xfrm>
            <a:off x="827584" y="2348880"/>
            <a:ext cx="7696200" cy="1143000"/>
          </a:xfrm>
        </p:spPr>
        <p:txBody>
          <a:bodyPr>
            <a:normAutofit fontScale="90000"/>
          </a:bodyPr>
          <a:lstStyle/>
          <a:p>
            <a:pPr algn="ctr"/>
            <a:r>
              <a:rPr lang="es-ES" altLang="es-ES" sz="4000" b="1" dirty="0">
                <a:latin typeface="+mn-lt"/>
                <a:ea typeface="DejaVu Sans Light" pitchFamily="34" charset="0"/>
                <a:cs typeface="Narkisim" pitchFamily="34" charset="-79"/>
              </a:rPr>
              <a:t>Alternativas para evitar el uso sexista del lenguaje</a:t>
            </a:r>
          </a:p>
        </p:txBody>
      </p:sp>
    </p:spTree>
    <p:extLst>
      <p:ext uri="{BB962C8B-B14F-4D97-AF65-F5344CB8AC3E}">
        <p14:creationId xmlns:p14="http://schemas.microsoft.com/office/powerpoint/2010/main" val="36424651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4294967295"/>
          </p:nvPr>
        </p:nvSpPr>
        <p:spPr>
          <a:xfrm>
            <a:off x="179512" y="2132856"/>
            <a:ext cx="8640762" cy="4464050"/>
          </a:xfrm>
        </p:spPr>
        <p:txBody>
          <a:bodyPr/>
          <a:lstStyle/>
          <a:p>
            <a:pPr marL="0" indent="0">
              <a:buFont typeface="Wingdings" pitchFamily="2" charset="2"/>
              <a:buNone/>
            </a:pPr>
            <a:r>
              <a:rPr lang="es-ES" altLang="es-ES" sz="1800" dirty="0">
                <a:ea typeface="DejaVu Sans Light" pitchFamily="34" charset="0"/>
                <a:cs typeface="Narkisim" pitchFamily="34" charset="-79"/>
              </a:rPr>
              <a:t>Este tipo de sexismo consiste en el uso del </a:t>
            </a:r>
            <a:r>
              <a:rPr lang="es-ES" altLang="es-ES" sz="1800" dirty="0">
                <a:highlight>
                  <a:srgbClr val="FFFF00"/>
                </a:highlight>
                <a:ea typeface="DejaVu Sans Light" pitchFamily="34" charset="0"/>
                <a:cs typeface="Narkisim" pitchFamily="34" charset="-79"/>
              </a:rPr>
              <a:t>masculino genérico </a:t>
            </a:r>
            <a:r>
              <a:rPr lang="es-ES" altLang="es-ES" sz="1800" dirty="0">
                <a:ea typeface="DejaVu Sans Light" pitchFamily="34" charset="0"/>
                <a:cs typeface="Narkisim" pitchFamily="34" charset="-79"/>
              </a:rPr>
              <a:t>para representar a mujeres y hombres: El hombre v la humanidad.</a:t>
            </a:r>
          </a:p>
          <a:p>
            <a:pPr marL="0" indent="0">
              <a:buFont typeface="Wingdings" pitchFamily="2" charset="2"/>
              <a:buNone/>
            </a:pPr>
            <a:endParaRPr lang="es-ES" altLang="es-ES" sz="1800" dirty="0">
              <a:ea typeface="DejaVu Sans Light" pitchFamily="34" charset="0"/>
              <a:cs typeface="Narkisim" pitchFamily="34" charset="-79"/>
            </a:endParaRPr>
          </a:p>
          <a:p>
            <a:pPr marL="0" indent="0">
              <a:buFont typeface="Wingdings" pitchFamily="2" charset="2"/>
              <a:buNone/>
            </a:pPr>
            <a:r>
              <a:rPr lang="es-ES" altLang="es-ES" sz="1800" dirty="0">
                <a:ea typeface="DejaVu Sans Light" pitchFamily="34" charset="0"/>
                <a:cs typeface="Narkisim" pitchFamily="34" charset="-79"/>
              </a:rPr>
              <a:t>	Ejemplos:</a:t>
            </a:r>
          </a:p>
          <a:p>
            <a:pPr marL="0" indent="0">
              <a:buFont typeface="Wingdings" pitchFamily="2" charset="2"/>
              <a:buNone/>
            </a:pPr>
            <a:endParaRPr lang="es-ES" altLang="es-ES" sz="1800" dirty="0">
              <a:ea typeface="DejaVu Sans Light" pitchFamily="34" charset="0"/>
              <a:cs typeface="Narkisim" pitchFamily="34" charset="-79"/>
            </a:endParaRPr>
          </a:p>
          <a:p>
            <a:pPr lvl="1"/>
            <a:r>
              <a:rPr lang="es-ES" altLang="es-ES" sz="1800" dirty="0">
                <a:ea typeface="DejaVu Sans Light" pitchFamily="34" charset="0"/>
                <a:cs typeface="Narkisim" pitchFamily="34" charset="-79"/>
              </a:rPr>
              <a:t>Los enfermos de diabetes hacen un seguimiento desigual del tratamiento: las personas con diabetes… /la patología diabética adolece de un seguimiento muy heterogéneo</a:t>
            </a:r>
          </a:p>
          <a:p>
            <a:pPr lvl="1"/>
            <a:endParaRPr lang="es-ES" altLang="es-ES" sz="1800" dirty="0">
              <a:ea typeface="DejaVu Sans Light" pitchFamily="34" charset="0"/>
              <a:cs typeface="Narkisim" pitchFamily="34" charset="-79"/>
            </a:endParaRPr>
          </a:p>
          <a:p>
            <a:pPr lvl="1"/>
            <a:r>
              <a:rPr lang="es-ES" altLang="es-ES" sz="1800" dirty="0">
                <a:ea typeface="DejaVu Sans Light" pitchFamily="34" charset="0"/>
                <a:cs typeface="Narkisim" pitchFamily="34" charset="-79"/>
              </a:rPr>
              <a:t>Los pensionistas dejarán de pagar los medicamentos: Personas en régimen pensionista…</a:t>
            </a:r>
          </a:p>
          <a:p>
            <a:pPr marL="457200" lvl="1" indent="0">
              <a:buNone/>
            </a:pPr>
            <a:endParaRPr lang="es-ES" altLang="es-ES" sz="1800" dirty="0">
              <a:ea typeface="DejaVu Sans Light" pitchFamily="34" charset="0"/>
              <a:cs typeface="Narkisim" pitchFamily="34" charset="-79"/>
            </a:endParaRPr>
          </a:p>
          <a:p>
            <a:pPr lvl="1"/>
            <a:r>
              <a:rPr lang="es-ES" altLang="es-ES" sz="1800" dirty="0">
                <a:ea typeface="DejaVu Sans Light" pitchFamily="34" charset="0"/>
                <a:cs typeface="Narkisim" pitchFamily="34" charset="-79"/>
              </a:rPr>
              <a:t>Los inspectores de sanidad revocaron un 10% de bajas por IT a los trabajadores por cuenta ajena. La inspección de sanidad revoca…</a:t>
            </a:r>
          </a:p>
          <a:p>
            <a:pPr marL="0" indent="0">
              <a:buFont typeface="Wingdings" pitchFamily="2" charset="2"/>
              <a:buNone/>
            </a:pPr>
            <a:endParaRPr lang="es-ES" altLang="es-ES" sz="2000" dirty="0">
              <a:ea typeface="DejaVu Sans Light" pitchFamily="34" charset="0"/>
              <a:cs typeface="Narkisim" pitchFamily="34" charset="-79"/>
            </a:endParaRPr>
          </a:p>
        </p:txBody>
      </p:sp>
      <p:sp>
        <p:nvSpPr>
          <p:cNvPr id="10243" name="1 Título"/>
          <p:cNvSpPr>
            <a:spLocks noGrp="1" noChangeArrowheads="1"/>
          </p:cNvSpPr>
          <p:nvPr>
            <p:ph type="title" idx="4294967295"/>
          </p:nvPr>
        </p:nvSpPr>
        <p:spPr>
          <a:xfrm>
            <a:off x="683568" y="980728"/>
            <a:ext cx="7696200" cy="1143000"/>
          </a:xfrm>
        </p:spPr>
        <p:txBody>
          <a:bodyPr>
            <a:normAutofit/>
          </a:bodyPr>
          <a:lstStyle/>
          <a:p>
            <a:pPr algn="ctr"/>
            <a:r>
              <a:rPr lang="es-ES" altLang="es-ES" sz="2800" b="1" dirty="0">
                <a:latin typeface="+mn-lt"/>
                <a:ea typeface="DejaVu Sans Light" pitchFamily="34" charset="0"/>
                <a:cs typeface="Narkisim" pitchFamily="34" charset="-79"/>
              </a:rPr>
              <a:t>1. EVITAR EL MASCULINO GENÉRICO</a:t>
            </a:r>
          </a:p>
        </p:txBody>
      </p:sp>
    </p:spTree>
    <p:extLst>
      <p:ext uri="{BB962C8B-B14F-4D97-AF65-F5344CB8AC3E}">
        <p14:creationId xmlns:p14="http://schemas.microsoft.com/office/powerpoint/2010/main" val="2837592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p:cNvSpPr>
            <a:spLocks noGrp="1" noChangeArrowheads="1"/>
          </p:cNvSpPr>
          <p:nvPr>
            <p:ph type="title" idx="4294967295"/>
          </p:nvPr>
        </p:nvSpPr>
        <p:spPr>
          <a:xfrm>
            <a:off x="508000" y="980728"/>
            <a:ext cx="7696200" cy="1152525"/>
          </a:xfrm>
        </p:spPr>
        <p:txBody>
          <a:bodyPr>
            <a:normAutofit/>
          </a:bodyPr>
          <a:lstStyle/>
          <a:p>
            <a:pPr algn="ctr"/>
            <a:r>
              <a:rPr lang="es-ES" altLang="es-ES" sz="2000" b="1" dirty="0">
                <a:latin typeface="+mn-lt"/>
                <a:ea typeface="DejaVu Sans Light" pitchFamily="34" charset="0"/>
                <a:cs typeface="Narkisim" pitchFamily="34" charset="-79"/>
              </a:rPr>
              <a:t>2. ALUDIR AL CARGO, SERVICIO, PROFESIÓN, COLECTIVO</a:t>
            </a:r>
          </a:p>
        </p:txBody>
      </p:sp>
      <p:sp>
        <p:nvSpPr>
          <p:cNvPr id="11267" name="2 Marcador de contenido"/>
          <p:cNvSpPr>
            <a:spLocks noGrp="1" noChangeArrowheads="1"/>
          </p:cNvSpPr>
          <p:nvPr>
            <p:ph idx="4294967295"/>
          </p:nvPr>
        </p:nvSpPr>
        <p:spPr>
          <a:xfrm>
            <a:off x="179388" y="2201582"/>
            <a:ext cx="8964612" cy="5013325"/>
          </a:xfrm>
        </p:spPr>
        <p:txBody>
          <a:bodyPr/>
          <a:lstStyle/>
          <a:p>
            <a:pPr marL="400050" lvl="1" indent="0">
              <a:buFontTx/>
              <a:buNone/>
            </a:pPr>
            <a:r>
              <a:rPr lang="es-ES" altLang="es-ES" sz="1800" dirty="0">
                <a:ea typeface="DejaVu Sans Light" pitchFamily="34" charset="0"/>
                <a:cs typeface="Narkisim" pitchFamily="34" charset="-79"/>
              </a:rPr>
              <a:t>Director                                                        Dirección</a:t>
            </a:r>
          </a:p>
          <a:p>
            <a:pPr marL="400050" lvl="1" indent="0">
              <a:buFontTx/>
              <a:buNone/>
            </a:pPr>
            <a:endParaRPr lang="es-ES" altLang="es-ES" sz="1800" dirty="0">
              <a:ea typeface="DejaVu Sans Light" pitchFamily="34" charset="0"/>
              <a:cs typeface="Narkisim" pitchFamily="34" charset="-79"/>
            </a:endParaRPr>
          </a:p>
          <a:p>
            <a:pPr marL="400050" lvl="1" indent="0">
              <a:buFontTx/>
              <a:buNone/>
            </a:pPr>
            <a:r>
              <a:rPr lang="es-ES" altLang="es-ES" sz="1800" dirty="0">
                <a:ea typeface="DejaVu Sans Light" pitchFamily="34" charset="0"/>
                <a:cs typeface="Narkisim" pitchFamily="34" charset="-79"/>
              </a:rPr>
              <a:t>Ginecólogo                                                  Servicio de Ginecología</a:t>
            </a:r>
          </a:p>
          <a:p>
            <a:pPr marL="400050" lvl="1" indent="0">
              <a:buFontTx/>
              <a:buNone/>
            </a:pPr>
            <a:endParaRPr lang="es-ES" altLang="es-ES" sz="1800" dirty="0">
              <a:ea typeface="DejaVu Sans Light" pitchFamily="34" charset="0"/>
              <a:cs typeface="Narkisim" pitchFamily="34" charset="-79"/>
            </a:endParaRPr>
          </a:p>
          <a:p>
            <a:pPr marL="400050" lvl="1" indent="0">
              <a:buFontTx/>
              <a:buNone/>
            </a:pPr>
            <a:r>
              <a:rPr lang="es-ES" altLang="es-ES" sz="1800" dirty="0">
                <a:ea typeface="DejaVu Sans Light" pitchFamily="34" charset="0"/>
                <a:cs typeface="Narkisim" pitchFamily="34" charset="-79"/>
              </a:rPr>
              <a:t>Gerente                                                       Gerencia </a:t>
            </a:r>
          </a:p>
          <a:p>
            <a:pPr marL="400050" lvl="1" indent="0">
              <a:buFontTx/>
              <a:buNone/>
            </a:pPr>
            <a:endParaRPr lang="es-ES" altLang="es-ES" sz="1800" dirty="0">
              <a:ea typeface="DejaVu Sans Light" pitchFamily="34" charset="0"/>
              <a:cs typeface="Narkisim" pitchFamily="34" charset="-79"/>
            </a:endParaRPr>
          </a:p>
          <a:p>
            <a:pPr marL="400050" lvl="1" indent="0">
              <a:buFontTx/>
              <a:buNone/>
            </a:pPr>
            <a:r>
              <a:rPr lang="es-ES" altLang="es-ES" sz="1800" dirty="0">
                <a:ea typeface="DejaVu Sans Light" pitchFamily="34" charset="0"/>
                <a:cs typeface="Narkisim" pitchFamily="34" charset="-79"/>
              </a:rPr>
              <a:t>Las enfermeras                                            Personal de enfermería</a:t>
            </a:r>
          </a:p>
          <a:p>
            <a:pPr marL="400050" lvl="1" indent="0">
              <a:buFontTx/>
              <a:buNone/>
            </a:pPr>
            <a:endParaRPr lang="es-ES" altLang="es-ES" sz="1800" dirty="0">
              <a:ea typeface="DejaVu Sans Light" pitchFamily="34" charset="0"/>
              <a:cs typeface="Narkisim" pitchFamily="34" charset="-79"/>
            </a:endParaRPr>
          </a:p>
          <a:p>
            <a:pPr marL="400050" lvl="1" indent="0">
              <a:buFontTx/>
              <a:buNone/>
            </a:pPr>
            <a:endParaRPr lang="es-ES" altLang="es-ES" sz="1800" dirty="0">
              <a:ea typeface="DejaVu Sans Light" pitchFamily="34" charset="0"/>
              <a:cs typeface="Narkisim" pitchFamily="34" charset="-79"/>
            </a:endParaRPr>
          </a:p>
          <a:p>
            <a:pPr marL="400050" lvl="1" indent="0">
              <a:buFontTx/>
              <a:buNone/>
            </a:pPr>
            <a:r>
              <a:rPr lang="es-ES" altLang="es-ES" sz="1800" dirty="0">
                <a:ea typeface="DejaVu Sans Light" pitchFamily="34" charset="0"/>
                <a:cs typeface="Narkisim" pitchFamily="34" charset="-79"/>
              </a:rPr>
              <a:t>ACLARACIÓN: Siempre que </a:t>
            </a:r>
            <a:r>
              <a:rPr lang="es-ES" altLang="es-ES" sz="1800" b="1" u="sng" dirty="0">
                <a:ea typeface="DejaVu Sans Light" pitchFamily="34" charset="0"/>
                <a:cs typeface="Narkisim" pitchFamily="34" charset="-79"/>
              </a:rPr>
              <a:t>no cambie </a:t>
            </a:r>
            <a:r>
              <a:rPr lang="es-ES" altLang="es-ES" sz="1800" dirty="0">
                <a:ea typeface="DejaVu Sans Light" pitchFamily="34" charset="0"/>
                <a:cs typeface="Narkisim" pitchFamily="34" charset="-79"/>
              </a:rPr>
              <a:t>el sentido de la frase, se puede hacer la sustitución.</a:t>
            </a:r>
            <a:endParaRPr lang="es-ES" altLang="es-ES" sz="1800" u="sng" dirty="0">
              <a:ea typeface="DejaVu Sans Light" pitchFamily="34" charset="0"/>
              <a:cs typeface="Narkisim" pitchFamily="34" charset="-79"/>
            </a:endParaRPr>
          </a:p>
          <a:p>
            <a:pPr marL="400050" lvl="1" indent="0">
              <a:buFontTx/>
              <a:buNone/>
            </a:pPr>
            <a:r>
              <a:rPr lang="es-ES" altLang="es-ES" sz="1800" dirty="0">
                <a:ea typeface="DejaVu Sans Light" pitchFamily="34" charset="0"/>
                <a:cs typeface="Narkisim" pitchFamily="34" charset="-79"/>
              </a:rPr>
              <a:t>  </a:t>
            </a:r>
          </a:p>
          <a:p>
            <a:pPr marL="400050" lvl="1" indent="0">
              <a:buFontTx/>
              <a:buNone/>
            </a:pPr>
            <a:endParaRPr lang="es-ES" altLang="es-ES" sz="1500" dirty="0">
              <a:ea typeface="DejaVu Sans Light" pitchFamily="34" charset="0"/>
              <a:cs typeface="Narkisim" pitchFamily="34" charset="-79"/>
            </a:endParaRPr>
          </a:p>
          <a:p>
            <a:pPr marL="400050" lvl="1" indent="0">
              <a:buFontTx/>
              <a:buNone/>
            </a:pPr>
            <a:r>
              <a:rPr lang="es-ES" altLang="es-ES" sz="1500" dirty="0">
                <a:ea typeface="DejaVu Sans Light" pitchFamily="34" charset="0"/>
                <a:cs typeface="Narkisim" pitchFamily="34" charset="-79"/>
              </a:rPr>
              <a:t>    </a:t>
            </a:r>
          </a:p>
        </p:txBody>
      </p:sp>
      <p:sp>
        <p:nvSpPr>
          <p:cNvPr id="3" name="2 Flecha derecha">
            <a:extLst>
              <a:ext uri="{FF2B5EF4-FFF2-40B4-BE49-F238E27FC236}">
                <a16:creationId xmlns:a16="http://schemas.microsoft.com/office/drawing/2014/main" id="{43D23569-A6CF-4494-B6AA-16E748133DB6}"/>
              </a:ext>
            </a:extLst>
          </p:cNvPr>
          <p:cNvSpPr/>
          <p:nvPr/>
        </p:nvSpPr>
        <p:spPr>
          <a:xfrm>
            <a:off x="2267742" y="2349947"/>
            <a:ext cx="1872433" cy="1142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2" name="1 Flecha derecha">
            <a:extLst>
              <a:ext uri="{FF2B5EF4-FFF2-40B4-BE49-F238E27FC236}">
                <a16:creationId xmlns:a16="http://schemas.microsoft.com/office/drawing/2014/main" id="{8AE41009-1FAA-431D-82AA-76E546362ECF}"/>
              </a:ext>
            </a:extLst>
          </p:cNvPr>
          <p:cNvSpPr/>
          <p:nvPr/>
        </p:nvSpPr>
        <p:spPr>
          <a:xfrm>
            <a:off x="2275637" y="3083589"/>
            <a:ext cx="1864539" cy="714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4" name="3 Flecha derecha">
            <a:extLst>
              <a:ext uri="{FF2B5EF4-FFF2-40B4-BE49-F238E27FC236}">
                <a16:creationId xmlns:a16="http://schemas.microsoft.com/office/drawing/2014/main" id="{C589AA11-10E5-459C-B8E0-079A802E58E3}"/>
              </a:ext>
            </a:extLst>
          </p:cNvPr>
          <p:cNvSpPr/>
          <p:nvPr/>
        </p:nvSpPr>
        <p:spPr>
          <a:xfrm>
            <a:off x="2267744" y="4321264"/>
            <a:ext cx="187243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
        <p:nvSpPr>
          <p:cNvPr id="7" name="6 Flecha derecha">
            <a:extLst>
              <a:ext uri="{FF2B5EF4-FFF2-40B4-BE49-F238E27FC236}">
                <a16:creationId xmlns:a16="http://schemas.microsoft.com/office/drawing/2014/main" id="{F10BC93F-4069-4B7D-BE32-30503325AC6D}"/>
              </a:ext>
            </a:extLst>
          </p:cNvPr>
          <p:cNvSpPr/>
          <p:nvPr/>
        </p:nvSpPr>
        <p:spPr>
          <a:xfrm>
            <a:off x="2267743" y="3774411"/>
            <a:ext cx="1864539" cy="730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ES"/>
          </a:p>
        </p:txBody>
      </p:sp>
    </p:spTree>
    <p:extLst>
      <p:ext uri="{BB962C8B-B14F-4D97-AF65-F5344CB8AC3E}">
        <p14:creationId xmlns:p14="http://schemas.microsoft.com/office/powerpoint/2010/main" val="32668178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Título"/>
          <p:cNvSpPr>
            <a:spLocks noGrp="1" noChangeArrowheads="1"/>
          </p:cNvSpPr>
          <p:nvPr>
            <p:ph type="title" idx="4294967295"/>
          </p:nvPr>
        </p:nvSpPr>
        <p:spPr>
          <a:xfrm>
            <a:off x="436563" y="980728"/>
            <a:ext cx="7696200" cy="1152525"/>
          </a:xfrm>
        </p:spPr>
        <p:txBody>
          <a:bodyPr>
            <a:normAutofit/>
          </a:bodyPr>
          <a:lstStyle/>
          <a:p>
            <a:pPr algn="ctr"/>
            <a:r>
              <a:rPr lang="es-ES" altLang="es-ES" sz="2000" b="1" dirty="0">
                <a:cs typeface="Narkisim" pitchFamily="34" charset="-79"/>
              </a:rPr>
              <a:t>3. UTILIZACIÓN DE PRONOMBRES O DETERMINATES NO MARCADOS DE GÉNERO</a:t>
            </a:r>
          </a:p>
        </p:txBody>
      </p:sp>
      <p:sp>
        <p:nvSpPr>
          <p:cNvPr id="12291" name="2 Marcador de contenido"/>
          <p:cNvSpPr>
            <a:spLocks noGrp="1" noChangeArrowheads="1"/>
          </p:cNvSpPr>
          <p:nvPr>
            <p:ph idx="4294967295"/>
          </p:nvPr>
        </p:nvSpPr>
        <p:spPr>
          <a:xfrm>
            <a:off x="0" y="1822450"/>
            <a:ext cx="9144000" cy="5013325"/>
          </a:xfrm>
        </p:spPr>
        <p:txBody>
          <a:bodyPr/>
          <a:lstStyle/>
          <a:p>
            <a:pPr marL="400050" lvl="1" indent="0">
              <a:buFontTx/>
              <a:buNone/>
            </a:pPr>
            <a:endParaRPr lang="es-ES" altLang="es-ES" sz="1400" b="1" u="sng" dirty="0">
              <a:latin typeface="+mj-lt"/>
              <a:cs typeface="DejaVu Sans Mono" pitchFamily="49" charset="0"/>
            </a:endParaRPr>
          </a:p>
          <a:p>
            <a:pPr marL="400050" lvl="1" indent="0">
              <a:buFontTx/>
              <a:buNone/>
            </a:pPr>
            <a:r>
              <a:rPr lang="es-ES" altLang="es-ES" sz="1600" b="1" u="sng" dirty="0">
                <a:latin typeface="+mj-lt"/>
                <a:cs typeface="DejaVu Sans Mono" pitchFamily="49" charset="0"/>
              </a:rPr>
              <a:t>EVITAR</a:t>
            </a:r>
            <a:r>
              <a:rPr lang="es-ES" altLang="es-ES" sz="1600" dirty="0">
                <a:latin typeface="+mj-lt"/>
                <a:cs typeface="DejaVu Sans Mono" pitchFamily="49" charset="0"/>
              </a:rPr>
              <a:t>                                			</a:t>
            </a:r>
            <a:r>
              <a:rPr lang="es-ES" altLang="es-ES" sz="1600" b="1" u="sng" dirty="0">
                <a:latin typeface="+mj-lt"/>
                <a:cs typeface="DejaVu Sans Mono" pitchFamily="49" charset="0"/>
              </a:rPr>
              <a:t>ALTERNATIVA</a:t>
            </a:r>
          </a:p>
          <a:p>
            <a:pPr marL="400050" lvl="1" indent="0">
              <a:buFontTx/>
              <a:buNone/>
            </a:pPr>
            <a:endParaRPr lang="es-ES" altLang="es-ES" sz="1600" b="1" u="sng" dirty="0">
              <a:latin typeface="+mj-lt"/>
              <a:cs typeface="DejaVu Sans Mono" pitchFamily="49" charset="0"/>
            </a:endParaRPr>
          </a:p>
          <a:p>
            <a:pPr marL="400050" lvl="1" indent="0">
              <a:buFontTx/>
              <a:buNone/>
            </a:pPr>
            <a:r>
              <a:rPr lang="es-ES" altLang="es-ES" sz="1600" u="sng" dirty="0">
                <a:latin typeface="+mj-lt"/>
                <a:cs typeface="DejaVu Sans Mono" pitchFamily="49" charset="0"/>
              </a:rPr>
              <a:t>Los médicos</a:t>
            </a:r>
            <a:r>
              <a:rPr lang="es-ES" altLang="es-ES" sz="1600" dirty="0">
                <a:latin typeface="+mj-lt"/>
                <a:cs typeface="DejaVu Sans Mono" pitchFamily="49" charset="0"/>
              </a:rPr>
              <a:t> que se presentan..                                   </a:t>
            </a:r>
            <a:r>
              <a:rPr lang="es-ES" altLang="es-ES" sz="1600" u="sng" dirty="0">
                <a:latin typeface="+mj-lt"/>
                <a:cs typeface="DejaVu Sans Mono" pitchFamily="49" charset="0"/>
              </a:rPr>
              <a:t>Quienes</a:t>
            </a:r>
            <a:r>
              <a:rPr lang="es-ES" altLang="es-ES" sz="1600" dirty="0">
                <a:latin typeface="+mj-lt"/>
                <a:cs typeface="DejaVu Sans Mono" pitchFamily="49" charset="0"/>
              </a:rPr>
              <a:t> se presentan…   </a:t>
            </a:r>
          </a:p>
          <a:p>
            <a:pPr marL="400050" lvl="1" indent="0">
              <a:buFontTx/>
              <a:buNone/>
            </a:pPr>
            <a:endParaRPr lang="es-ES" altLang="es-ES" sz="1600" dirty="0">
              <a:latin typeface="+mj-lt"/>
              <a:cs typeface="DejaVu Sans Mono" pitchFamily="49" charset="0"/>
            </a:endParaRPr>
          </a:p>
          <a:p>
            <a:pPr marL="400050" lvl="1" indent="0">
              <a:buFontTx/>
              <a:buNone/>
            </a:pPr>
            <a:r>
              <a:rPr lang="es-ES" altLang="es-ES" sz="1600" u="sng" dirty="0">
                <a:latin typeface="+mj-lt"/>
                <a:cs typeface="DejaVu Sans Mono" pitchFamily="49" charset="0"/>
              </a:rPr>
              <a:t>El</a:t>
            </a:r>
            <a:r>
              <a:rPr lang="es-ES" altLang="es-ES" sz="1600" dirty="0">
                <a:latin typeface="+mj-lt"/>
                <a:cs typeface="DejaVu Sans Mono" pitchFamily="49" charset="0"/>
              </a:rPr>
              <a:t> que acuda a la consulta                                           	</a:t>
            </a:r>
            <a:r>
              <a:rPr lang="es-ES" altLang="es-ES" sz="1600" u="sng" dirty="0">
                <a:latin typeface="+mj-lt"/>
                <a:cs typeface="DejaVu Sans Mono" pitchFamily="49" charset="0"/>
              </a:rPr>
              <a:t>Cada</a:t>
            </a:r>
            <a:r>
              <a:rPr lang="es-ES" altLang="es-ES" sz="1600" dirty="0">
                <a:latin typeface="+mj-lt"/>
                <a:cs typeface="DejaVu Sans Mono" pitchFamily="49" charset="0"/>
              </a:rPr>
              <a:t> persona que acuda a la… /quien acuda</a:t>
            </a:r>
          </a:p>
          <a:p>
            <a:pPr marL="400050" lvl="1" indent="0">
              <a:buFontTx/>
              <a:buNone/>
            </a:pPr>
            <a:endParaRPr lang="es-ES" altLang="es-ES" sz="1600" dirty="0">
              <a:latin typeface="+mj-lt"/>
              <a:cs typeface="DejaVu Sans Mono" pitchFamily="49" charset="0"/>
            </a:endParaRPr>
          </a:p>
          <a:p>
            <a:pPr marL="400050" lvl="1" indent="0">
              <a:buFontTx/>
              <a:buNone/>
            </a:pPr>
            <a:r>
              <a:rPr lang="es-ES" altLang="es-ES" sz="1600" u="sng" dirty="0">
                <a:latin typeface="+mj-lt"/>
                <a:cs typeface="DejaVu Sans Mono" pitchFamily="49" charset="0"/>
              </a:rPr>
              <a:t>Los</a:t>
            </a:r>
            <a:r>
              <a:rPr lang="es-ES" altLang="es-ES" sz="1600" dirty="0">
                <a:latin typeface="+mj-lt"/>
                <a:cs typeface="DejaVu Sans Mono" pitchFamily="49" charset="0"/>
              </a:rPr>
              <a:t> que se inscriban                                                        </a:t>
            </a:r>
            <a:r>
              <a:rPr lang="es-ES" altLang="es-ES" sz="1600" u="sng" dirty="0">
                <a:latin typeface="+mj-lt"/>
                <a:cs typeface="DejaVu Sans Mono" pitchFamily="49" charset="0"/>
              </a:rPr>
              <a:t>Quienes</a:t>
            </a:r>
            <a:r>
              <a:rPr lang="es-ES" altLang="es-ES" sz="1600" dirty="0">
                <a:latin typeface="+mj-lt"/>
                <a:cs typeface="DejaVu Sans Mono" pitchFamily="49" charset="0"/>
              </a:rPr>
              <a:t> se inscriban</a:t>
            </a:r>
          </a:p>
          <a:p>
            <a:pPr marL="400050" lvl="1" indent="0">
              <a:buFontTx/>
              <a:buNone/>
            </a:pPr>
            <a:endParaRPr lang="es-ES" altLang="es-ES" sz="1600" dirty="0">
              <a:latin typeface="+mj-lt"/>
              <a:cs typeface="DejaVu Sans Mono" pitchFamily="49" charset="0"/>
            </a:endParaRPr>
          </a:p>
          <a:p>
            <a:pPr marL="400050" lvl="1" indent="0">
              <a:buFontTx/>
              <a:buNone/>
            </a:pPr>
            <a:endParaRPr lang="es-ES" altLang="es-ES" sz="1600" dirty="0">
              <a:latin typeface="+mj-lt"/>
              <a:cs typeface="DejaVu Sans Mono" pitchFamily="49" charset="0"/>
            </a:endParaRPr>
          </a:p>
          <a:p>
            <a:pPr marL="400050" lvl="1" indent="0">
              <a:buFontTx/>
              <a:buNone/>
            </a:pPr>
            <a:r>
              <a:rPr lang="es-ES" altLang="es-ES" sz="1600" dirty="0">
                <a:latin typeface="+mj-lt"/>
                <a:cs typeface="DejaVu Sans Mono" pitchFamily="49" charset="0"/>
              </a:rPr>
              <a:t>Su utilización requiere haber dejado claro anteriormente a quienes hacemos referencia. </a:t>
            </a:r>
          </a:p>
          <a:p>
            <a:pPr marL="400050" lvl="1" indent="0">
              <a:buFontTx/>
              <a:buNone/>
            </a:pPr>
            <a:r>
              <a:rPr lang="es-ES" altLang="es-ES" sz="1600" dirty="0">
                <a:latin typeface="+mj-lt"/>
                <a:cs typeface="DejaVu Sans Mono" pitchFamily="49" charset="0"/>
              </a:rPr>
              <a:t>En muchas ocasiones se abusa de la palabra paciente o médico cuando ya se sabe a quien nos estamos refiriendo. </a:t>
            </a:r>
            <a:r>
              <a:rPr lang="es-ES" altLang="es-ES" sz="1400" dirty="0">
                <a:latin typeface="+mj-lt"/>
                <a:cs typeface="DejaVu Sans Mono" pitchFamily="49" charset="0"/>
              </a:rPr>
              <a:t> </a:t>
            </a:r>
            <a:r>
              <a:rPr lang="es-ES" altLang="es-ES" sz="1600" dirty="0">
                <a:latin typeface="+mj-lt"/>
                <a:cs typeface="DejaVu Sans Mono" pitchFamily="49" charset="0"/>
              </a:rPr>
              <a:t>Por ejemplo, listado de recomendaciones que cada epígrafe comienza por el paciente o el médico cuando ya ha quedado claro que se habla de pacientes y que es una indicación médica          </a:t>
            </a:r>
          </a:p>
        </p:txBody>
      </p:sp>
    </p:spTree>
    <p:extLst>
      <p:ext uri="{BB962C8B-B14F-4D97-AF65-F5344CB8AC3E}">
        <p14:creationId xmlns:p14="http://schemas.microsoft.com/office/powerpoint/2010/main" val="5167737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p:cNvSpPr>
            <a:spLocks noGrp="1" noChangeArrowheads="1"/>
          </p:cNvSpPr>
          <p:nvPr>
            <p:ph type="title" idx="4294967295"/>
          </p:nvPr>
        </p:nvSpPr>
        <p:spPr>
          <a:xfrm>
            <a:off x="467544" y="1044355"/>
            <a:ext cx="8142262" cy="1152525"/>
          </a:xfrm>
        </p:spPr>
        <p:txBody>
          <a:bodyPr>
            <a:normAutofit/>
          </a:bodyPr>
          <a:lstStyle/>
          <a:p>
            <a:pPr algn="ctr"/>
            <a:br>
              <a:rPr lang="es-ES" altLang="es-ES" sz="2000" dirty="0">
                <a:latin typeface="+mn-lt"/>
              </a:rPr>
            </a:br>
            <a:r>
              <a:rPr lang="es-ES" altLang="es-ES" sz="2000" b="1" dirty="0">
                <a:latin typeface="+mn-lt"/>
                <a:cs typeface="Narkisim" pitchFamily="34" charset="-79"/>
              </a:rPr>
              <a:t>4. ELIMINAR EL ARTÍCULO EN SUSTANTIVOS DE GÉNERO GRAMATICAL NEUTRO </a:t>
            </a:r>
          </a:p>
        </p:txBody>
      </p:sp>
      <p:sp>
        <p:nvSpPr>
          <p:cNvPr id="13315" name="2 Marcador de contenido"/>
          <p:cNvSpPr>
            <a:spLocks noGrp="1" noChangeArrowheads="1"/>
          </p:cNvSpPr>
          <p:nvPr>
            <p:ph idx="4294967295"/>
          </p:nvPr>
        </p:nvSpPr>
        <p:spPr>
          <a:xfrm>
            <a:off x="0" y="2492375"/>
            <a:ext cx="9144000" cy="3984625"/>
          </a:xfrm>
        </p:spPr>
        <p:txBody>
          <a:bodyPr/>
          <a:lstStyle/>
          <a:p>
            <a:pPr marL="400050" lvl="1" indent="0">
              <a:buFontTx/>
              <a:buNone/>
            </a:pPr>
            <a:r>
              <a:rPr lang="es-ES" altLang="es-ES" sz="2000" b="1" u="sng" dirty="0">
                <a:cs typeface="DejaVu Sans Mono" pitchFamily="49" charset="0"/>
              </a:rPr>
              <a:t>EVITAR</a:t>
            </a:r>
            <a:r>
              <a:rPr lang="es-ES" altLang="es-ES" sz="2000" dirty="0">
                <a:cs typeface="DejaVu Sans Mono" pitchFamily="49" charset="0"/>
              </a:rPr>
              <a:t>                   		</a:t>
            </a:r>
            <a:r>
              <a:rPr lang="es-ES" altLang="es-ES" sz="2000" b="1" u="sng" dirty="0">
                <a:cs typeface="DejaVu Sans Mono" pitchFamily="49" charset="0"/>
              </a:rPr>
              <a:t>ALTERNATIVA</a:t>
            </a:r>
          </a:p>
          <a:p>
            <a:pPr marL="400050" lvl="1" indent="0">
              <a:buFontTx/>
              <a:buNone/>
            </a:pPr>
            <a:endParaRPr lang="es-ES" altLang="es-ES" sz="1400" dirty="0">
              <a:cs typeface="DejaVu Sans Mono" pitchFamily="49" charset="0"/>
            </a:endParaRPr>
          </a:p>
          <a:p>
            <a:pPr marL="400050" lvl="1" indent="0">
              <a:buFontTx/>
              <a:buNone/>
            </a:pPr>
            <a:r>
              <a:rPr lang="es-ES" altLang="es-ES" sz="1400" dirty="0">
                <a:cs typeface="DejaVu Sans Mono" pitchFamily="49" charset="0"/>
              </a:rPr>
              <a:t>Citar a los pacientes                                                            Citación de pacientes, citar a en la consulta</a:t>
            </a:r>
          </a:p>
          <a:p>
            <a:pPr marL="400050" lvl="1" indent="0">
              <a:buFontTx/>
              <a:buNone/>
            </a:pPr>
            <a:endParaRPr lang="es-ES" altLang="es-ES" sz="1400" dirty="0">
              <a:cs typeface="DejaVu Sans Mono" pitchFamily="49" charset="0"/>
            </a:endParaRPr>
          </a:p>
          <a:p>
            <a:pPr marL="400050" lvl="1" indent="0">
              <a:buFontTx/>
              <a:buNone/>
            </a:pPr>
            <a:r>
              <a:rPr lang="es-ES" altLang="es-ES" sz="1400" dirty="0">
                <a:cs typeface="DejaVu Sans Mono" pitchFamily="49" charset="0"/>
              </a:rPr>
              <a:t>Convocar a los representantes                                           Convocar representantes, convocar a quienes representan </a:t>
            </a:r>
          </a:p>
          <a:p>
            <a:pPr marL="400050" lvl="1" indent="0">
              <a:buFontTx/>
              <a:buNone/>
            </a:pPr>
            <a:endParaRPr lang="es-ES" altLang="es-ES" sz="1400" dirty="0">
              <a:cs typeface="DejaVu Sans Mono" pitchFamily="49" charset="0"/>
            </a:endParaRPr>
          </a:p>
          <a:p>
            <a:pPr marL="400050" lvl="1" indent="0">
              <a:buFontTx/>
              <a:buNone/>
            </a:pPr>
            <a:r>
              <a:rPr lang="es-ES" altLang="es-ES" sz="1400" dirty="0">
                <a:cs typeface="DejaVu Sans Mono" pitchFamily="49" charset="0"/>
              </a:rPr>
              <a:t>Realizar campañas para los jóvenes                                   Realizar campañas para jóvenes</a:t>
            </a:r>
          </a:p>
          <a:p>
            <a:pPr marL="400050" lvl="1" indent="0">
              <a:buFontTx/>
              <a:buNone/>
            </a:pPr>
            <a:endParaRPr lang="es-ES" altLang="es-ES" sz="1400" u="sng" dirty="0">
              <a:cs typeface="DejaVu Sans Mono" pitchFamily="49" charset="0"/>
            </a:endParaRPr>
          </a:p>
          <a:p>
            <a:pPr marL="400050" lvl="1" indent="0">
              <a:buFontTx/>
              <a:buNone/>
            </a:pPr>
            <a:r>
              <a:rPr lang="es-ES" altLang="es-ES" sz="1400" dirty="0">
                <a:cs typeface="DejaVu Sans Mono" pitchFamily="49" charset="0"/>
              </a:rPr>
              <a:t>Se ha vacunado a los menores de 4 años                          Se ha vacunado a menores de 4años</a:t>
            </a:r>
          </a:p>
          <a:p>
            <a:pPr marL="400050" lvl="1" indent="0">
              <a:buFontTx/>
              <a:buNone/>
            </a:pPr>
            <a:endParaRPr lang="es-ES" altLang="es-ES" sz="1400" dirty="0">
              <a:cs typeface="DejaVu Sans Mono" pitchFamily="49" charset="0"/>
            </a:endParaRPr>
          </a:p>
          <a:p>
            <a:pPr marL="400050" lvl="1" indent="0">
              <a:buFontTx/>
              <a:buNone/>
            </a:pPr>
            <a:r>
              <a:rPr lang="es-ES" altLang="es-ES" sz="1400" dirty="0">
                <a:cs typeface="DejaVu Sans Mono" pitchFamily="49" charset="0"/>
              </a:rPr>
              <a:t>También recomendar que al mencionar  grupos de edad, si ya se ha especificado que son mujeres u hombres </a:t>
            </a:r>
            <a:r>
              <a:rPr lang="es-ES" altLang="es-ES" sz="1400" dirty="0" err="1">
                <a:cs typeface="DejaVu Sans Mono" pitchFamily="49" charset="0"/>
              </a:rPr>
              <a:t>refrrisrse</a:t>
            </a:r>
            <a:r>
              <a:rPr lang="es-ES" altLang="es-ES" sz="1400" dirty="0">
                <a:cs typeface="DejaVu Sans Mono" pitchFamily="49" charset="0"/>
              </a:rPr>
              <a:t> únicamente al grupo de edad: &lt; de 14 años; &gt; de 60 etc. 						</a:t>
            </a:r>
          </a:p>
        </p:txBody>
      </p:sp>
      <p:sp>
        <p:nvSpPr>
          <p:cNvPr id="13320" name="1 Rectángulo"/>
          <p:cNvSpPr>
            <a:spLocks noChangeArrowheads="1"/>
          </p:cNvSpPr>
          <p:nvPr/>
        </p:nvSpPr>
        <p:spPr bwMode="auto">
          <a:xfrm>
            <a:off x="719138" y="2033558"/>
            <a:ext cx="6553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s-ES" altLang="es-ES" b="1" dirty="0"/>
              <a:t>Omitir el determinante ante sustantivos de forma única</a:t>
            </a:r>
            <a:endParaRPr lang="es-ES" altLang="es-ES" dirty="0"/>
          </a:p>
        </p:txBody>
      </p:sp>
    </p:spTree>
    <p:extLst>
      <p:ext uri="{BB962C8B-B14F-4D97-AF65-F5344CB8AC3E}">
        <p14:creationId xmlns:p14="http://schemas.microsoft.com/office/powerpoint/2010/main" val="1989798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Título"/>
          <p:cNvSpPr>
            <a:spLocks noGrp="1" noChangeArrowheads="1"/>
          </p:cNvSpPr>
          <p:nvPr>
            <p:ph type="title" idx="4294967295"/>
          </p:nvPr>
        </p:nvSpPr>
        <p:spPr>
          <a:xfrm>
            <a:off x="1115616" y="476672"/>
            <a:ext cx="7696200" cy="1143000"/>
          </a:xfrm>
        </p:spPr>
        <p:txBody>
          <a:bodyPr>
            <a:normAutofit/>
          </a:bodyPr>
          <a:lstStyle/>
          <a:p>
            <a:pPr algn="ctr"/>
            <a:r>
              <a:rPr lang="es-ES" altLang="es-ES" sz="3200" b="1" dirty="0">
                <a:latin typeface="+mn-lt"/>
                <a:ea typeface="DejaVu Sans Light" pitchFamily="34" charset="0"/>
                <a:cs typeface="Narkisim" pitchFamily="34" charset="-79"/>
              </a:rPr>
              <a:t>EL LENGUAJE </a:t>
            </a:r>
          </a:p>
        </p:txBody>
      </p:sp>
      <p:sp>
        <p:nvSpPr>
          <p:cNvPr id="3" name="2 Marcador de contenido">
            <a:extLst>
              <a:ext uri="{FF2B5EF4-FFF2-40B4-BE49-F238E27FC236}">
                <a16:creationId xmlns:a16="http://schemas.microsoft.com/office/drawing/2014/main" id="{3862D000-7C66-4A7D-B80E-008DD8DDD1DF}"/>
              </a:ext>
            </a:extLst>
          </p:cNvPr>
          <p:cNvSpPr>
            <a:spLocks noGrp="1"/>
          </p:cNvSpPr>
          <p:nvPr>
            <p:ph idx="4294967295"/>
          </p:nvPr>
        </p:nvSpPr>
        <p:spPr>
          <a:xfrm>
            <a:off x="1043608" y="1916832"/>
            <a:ext cx="7696200" cy="4038600"/>
          </a:xfrm>
        </p:spPr>
        <p:txBody>
          <a:bodyPr>
            <a:normAutofit fontScale="85000" lnSpcReduction="20000"/>
          </a:bodyPr>
          <a:lstStyle/>
          <a:p>
            <a:pPr>
              <a:defRPr/>
            </a:pPr>
            <a:r>
              <a:rPr lang="es-ES" sz="2800" dirty="0">
                <a:ea typeface="DejaVu Sans Light" pitchFamily="34" charset="0"/>
                <a:cs typeface="Narkisim" pitchFamily="34" charset="-79"/>
              </a:rPr>
              <a:t>Lo que no se nombra, no existe.</a:t>
            </a:r>
          </a:p>
          <a:p>
            <a:pPr>
              <a:defRPr/>
            </a:pPr>
            <a:r>
              <a:rPr lang="es-ES" sz="2800" dirty="0">
                <a:ea typeface="DejaVu Sans Light" pitchFamily="34" charset="0"/>
                <a:cs typeface="Narkisim" pitchFamily="34" charset="-79"/>
              </a:rPr>
              <a:t>Las palabras no tienen un poder mágico pero si un efecto mágico: hacer visible lo invisible</a:t>
            </a:r>
          </a:p>
          <a:p>
            <a:pPr>
              <a:defRPr/>
            </a:pPr>
            <a:r>
              <a:rPr lang="es-ES" sz="2800" dirty="0">
                <a:ea typeface="DejaVu Sans Light" pitchFamily="34" charset="0"/>
                <a:cs typeface="Narkisim" pitchFamily="34" charset="-79"/>
              </a:rPr>
              <a:t>“¿Cómo se forma el femenino? cambiando o por a, y como se forma el masculino, ah, el masculino existe por sí mismo”</a:t>
            </a:r>
          </a:p>
          <a:p>
            <a:pPr>
              <a:defRPr/>
            </a:pPr>
            <a:r>
              <a:rPr lang="es-ES" sz="2800" dirty="0">
                <a:ea typeface="DejaVu Sans Light" pitchFamily="34" charset="0"/>
                <a:cs typeface="Narkisim" pitchFamily="34" charset="-79"/>
              </a:rPr>
              <a:t>El lenguaje evoluciona y lo que no está admitido hoy, lo será por el uso. No hablamos igual que a principios del siglo XX.</a:t>
            </a:r>
          </a:p>
          <a:p>
            <a:pPr marL="0" indent="0">
              <a:buNone/>
              <a:defRPr/>
            </a:pPr>
            <a:endParaRPr lang="es-ES" sz="2800" dirty="0">
              <a:ea typeface="DejaVu Sans Light" pitchFamily="34" charset="0"/>
              <a:cs typeface="Narkisim" pitchFamily="34" charset="-79"/>
            </a:endParaRPr>
          </a:p>
          <a:p>
            <a:pPr marL="0" indent="0" algn="ctr">
              <a:buFont typeface="Wingdings" pitchFamily="2" charset="2"/>
              <a:buNone/>
              <a:defRPr/>
            </a:pPr>
            <a:r>
              <a:rPr lang="es-ES" sz="2800" dirty="0">
                <a:ea typeface="DejaVu Sans Light" pitchFamily="34" charset="0"/>
                <a:cs typeface="Narkisim" pitchFamily="34" charset="-79"/>
              </a:rPr>
              <a:t>“Pensamos como hablamos, hablamos como pensamos”</a:t>
            </a:r>
          </a:p>
          <a:p>
            <a:pPr>
              <a:defRPr/>
            </a:pPr>
            <a:endParaRPr lang="es-ES" sz="2800" dirty="0">
              <a:cs typeface="Narkisim" pitchFamily="34" charset="-79"/>
            </a:endParaRPr>
          </a:p>
          <a:p>
            <a:pPr>
              <a:defRPr/>
            </a:pPr>
            <a:endParaRPr lang="es-ES" sz="2800" dirty="0">
              <a:cs typeface="Narkisim" pitchFamily="34" charset="-79"/>
            </a:endParaRPr>
          </a:p>
        </p:txBody>
      </p:sp>
    </p:spTree>
    <p:extLst>
      <p:ext uri="{BB962C8B-B14F-4D97-AF65-F5344CB8AC3E}">
        <p14:creationId xmlns:p14="http://schemas.microsoft.com/office/powerpoint/2010/main" val="18729465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Título"/>
          <p:cNvSpPr>
            <a:spLocks noGrp="1" noChangeArrowheads="1"/>
          </p:cNvSpPr>
          <p:nvPr>
            <p:ph type="title" idx="4294967295"/>
          </p:nvPr>
        </p:nvSpPr>
        <p:spPr>
          <a:xfrm>
            <a:off x="251520" y="1196752"/>
            <a:ext cx="8424863" cy="766763"/>
          </a:xfrm>
        </p:spPr>
        <p:txBody>
          <a:bodyPr>
            <a:normAutofit/>
          </a:bodyPr>
          <a:lstStyle/>
          <a:p>
            <a:r>
              <a:rPr lang="es-ES" altLang="es-ES" sz="2400" b="1" dirty="0">
                <a:latin typeface="+mn-lt"/>
                <a:cs typeface="Narkisim" pitchFamily="34" charset="-79"/>
              </a:rPr>
              <a:t>5. ESCTRUCTURAS GRAMATICALES IMPERSONALES</a:t>
            </a:r>
            <a:endParaRPr lang="es-ES" altLang="es-ES" sz="2400" b="1" dirty="0">
              <a:latin typeface="+mn-lt"/>
            </a:endParaRPr>
          </a:p>
        </p:txBody>
      </p:sp>
      <p:sp>
        <p:nvSpPr>
          <p:cNvPr id="14339" name="2 Marcador de contenido"/>
          <p:cNvSpPr>
            <a:spLocks noGrp="1" noChangeArrowheads="1"/>
          </p:cNvSpPr>
          <p:nvPr>
            <p:ph idx="4294967295"/>
          </p:nvPr>
        </p:nvSpPr>
        <p:spPr>
          <a:xfrm>
            <a:off x="683568" y="2132856"/>
            <a:ext cx="8229600" cy="4525963"/>
          </a:xfrm>
        </p:spPr>
        <p:txBody>
          <a:bodyPr>
            <a:normAutofit/>
          </a:bodyPr>
          <a:lstStyle/>
          <a:p>
            <a:r>
              <a:rPr lang="es-ES" altLang="es-ES" sz="2400" b="1" dirty="0">
                <a:cs typeface="Narkisim" pitchFamily="34" charset="-79"/>
              </a:rPr>
              <a:t>Eludir el sujeto: </a:t>
            </a:r>
          </a:p>
          <a:p>
            <a:r>
              <a:rPr lang="es-ES" altLang="es-ES" sz="2400" dirty="0">
                <a:cs typeface="Narkisim" pitchFamily="34" charset="-79"/>
              </a:rPr>
              <a:t>- formas verbales personales: </a:t>
            </a:r>
          </a:p>
          <a:p>
            <a:pPr lvl="1"/>
            <a:r>
              <a:rPr lang="es-ES" altLang="es-ES" sz="2400" dirty="0">
                <a:cs typeface="Narkisim" pitchFamily="34" charset="-79"/>
              </a:rPr>
              <a:t>(el, ella) Deberá cumplimentar.</a:t>
            </a:r>
          </a:p>
          <a:p>
            <a:pPr lvl="1"/>
            <a:endParaRPr lang="es-ES" altLang="es-ES" sz="2400" dirty="0">
              <a:cs typeface="Narkisim" pitchFamily="34" charset="-79"/>
            </a:endParaRPr>
          </a:p>
          <a:p>
            <a:r>
              <a:rPr lang="es-ES" altLang="es-ES" sz="2400" dirty="0">
                <a:cs typeface="Narkisim" pitchFamily="34" charset="-79"/>
              </a:rPr>
              <a:t>- formas verbales impersonales:</a:t>
            </a:r>
          </a:p>
          <a:p>
            <a:pPr lvl="1"/>
            <a:r>
              <a:rPr lang="es-ES" altLang="es-ES" sz="2400" dirty="0">
                <a:cs typeface="Narkisim" pitchFamily="34" charset="-79"/>
              </a:rPr>
              <a:t>A cumplimentar </a:t>
            </a:r>
          </a:p>
          <a:p>
            <a:pPr lvl="1"/>
            <a:r>
              <a:rPr lang="es-ES" altLang="es-ES" sz="2400" dirty="0">
                <a:cs typeface="Narkisim" pitchFamily="34" charset="-79"/>
              </a:rPr>
              <a:t>Se cumplimentará</a:t>
            </a:r>
          </a:p>
          <a:p>
            <a:endParaRPr lang="es-ES" altLang="es-ES" sz="2400" dirty="0">
              <a:cs typeface="Narkisim" pitchFamily="34" charset="-79"/>
            </a:endParaRPr>
          </a:p>
        </p:txBody>
      </p:sp>
    </p:spTree>
    <p:extLst>
      <p:ext uri="{BB962C8B-B14F-4D97-AF65-F5344CB8AC3E}">
        <p14:creationId xmlns:p14="http://schemas.microsoft.com/office/powerpoint/2010/main" val="10336162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Título"/>
          <p:cNvSpPr>
            <a:spLocks noGrp="1" noChangeArrowheads="1"/>
          </p:cNvSpPr>
          <p:nvPr>
            <p:ph type="title" idx="4294967295"/>
          </p:nvPr>
        </p:nvSpPr>
        <p:spPr>
          <a:xfrm>
            <a:off x="1259632" y="4365104"/>
            <a:ext cx="7777162" cy="1223963"/>
          </a:xfrm>
        </p:spPr>
        <p:txBody>
          <a:bodyPr>
            <a:normAutofit fontScale="90000"/>
          </a:bodyPr>
          <a:lstStyle/>
          <a:p>
            <a:pPr algn="ctr"/>
            <a:br>
              <a:rPr lang="es-ES" altLang="es-ES" dirty="0">
                <a:latin typeface="Ravie" pitchFamily="82" charset="0"/>
              </a:rPr>
            </a:br>
            <a:br>
              <a:rPr lang="es-ES" altLang="es-ES" dirty="0">
                <a:latin typeface="Ravie" pitchFamily="82" charset="0"/>
              </a:rPr>
            </a:br>
            <a:br>
              <a:rPr lang="es-ES" altLang="es-ES" dirty="0">
                <a:latin typeface="Ravie" pitchFamily="82" charset="0"/>
              </a:rPr>
            </a:br>
            <a:br>
              <a:rPr lang="es-ES" altLang="es-ES" dirty="0">
                <a:latin typeface="Ravie" pitchFamily="82" charset="0"/>
              </a:rPr>
            </a:br>
            <a:br>
              <a:rPr lang="es-ES" altLang="es-ES" dirty="0">
                <a:latin typeface="Ravie" pitchFamily="82" charset="0"/>
              </a:rPr>
            </a:br>
            <a:br>
              <a:rPr lang="es-ES" altLang="es-ES" dirty="0">
                <a:latin typeface="Ravie" pitchFamily="82" charset="0"/>
              </a:rPr>
            </a:br>
            <a:br>
              <a:rPr lang="es-ES" altLang="es-ES" dirty="0">
                <a:latin typeface="Ravie" pitchFamily="82" charset="0"/>
              </a:rPr>
            </a:br>
            <a:br>
              <a:rPr lang="es-ES" altLang="es-ES" dirty="0">
                <a:latin typeface="Ravie" pitchFamily="82" charset="0"/>
              </a:rPr>
            </a:br>
            <a:br>
              <a:rPr lang="es-ES" altLang="es-ES" dirty="0">
                <a:latin typeface="Ravie" pitchFamily="82" charset="0"/>
              </a:rPr>
            </a:br>
            <a:br>
              <a:rPr lang="es-ES" altLang="es-ES" dirty="0">
                <a:latin typeface="Ravie" pitchFamily="82" charset="0"/>
              </a:rPr>
            </a:br>
            <a:br>
              <a:rPr lang="es-ES" altLang="es-ES" dirty="0">
                <a:latin typeface="Ravie" pitchFamily="82" charset="0"/>
              </a:rPr>
            </a:br>
            <a:br>
              <a:rPr lang="es-ES" altLang="es-ES" dirty="0">
                <a:latin typeface="Ravie" pitchFamily="82" charset="0"/>
              </a:rPr>
            </a:br>
            <a:br>
              <a:rPr lang="es-ES" altLang="es-ES" dirty="0">
                <a:latin typeface="Ravie" pitchFamily="82" charset="0"/>
              </a:rPr>
            </a:br>
            <a:br>
              <a:rPr lang="es-ES" altLang="es-ES" dirty="0">
                <a:latin typeface="Ravie" pitchFamily="82" charset="0"/>
              </a:rPr>
            </a:br>
            <a:r>
              <a:rPr lang="es-ES" altLang="es-ES" sz="2800" b="1" dirty="0">
                <a:latin typeface="Narkisim" pitchFamily="34" charset="-79"/>
                <a:cs typeface="Narkisim" pitchFamily="34" charset="-79"/>
              </a:rPr>
              <a:t>6”</a:t>
            </a:r>
          </a:p>
        </p:txBody>
      </p:sp>
      <p:sp>
        <p:nvSpPr>
          <p:cNvPr id="15363" name="2 Marcador de contenido"/>
          <p:cNvSpPr>
            <a:spLocks noGrp="1" noChangeArrowheads="1"/>
          </p:cNvSpPr>
          <p:nvPr>
            <p:ph idx="4294967295"/>
          </p:nvPr>
        </p:nvSpPr>
        <p:spPr>
          <a:xfrm>
            <a:off x="0" y="2239962"/>
            <a:ext cx="9144000" cy="4897438"/>
          </a:xfrm>
        </p:spPr>
        <p:txBody>
          <a:bodyPr/>
          <a:lstStyle/>
          <a:p>
            <a:pPr marL="400050" lvl="1" indent="0">
              <a:buFontTx/>
              <a:buNone/>
            </a:pPr>
            <a:r>
              <a:rPr lang="es-ES" altLang="es-ES" sz="1600" b="1" u="sng" dirty="0">
                <a:cs typeface="DejaVu Sans Mono" pitchFamily="49" charset="0"/>
              </a:rPr>
              <a:t>DEBEMOS EVITAR</a:t>
            </a:r>
            <a:r>
              <a:rPr lang="es-ES" altLang="es-ES" sz="1600" dirty="0">
                <a:cs typeface="DejaVu Sans Mono" pitchFamily="49" charset="0"/>
              </a:rPr>
              <a:t>                                		  </a:t>
            </a:r>
            <a:r>
              <a:rPr lang="es-ES" altLang="es-ES" sz="1600" b="1" u="sng" dirty="0">
                <a:cs typeface="DejaVu Sans Mono" pitchFamily="49" charset="0"/>
              </a:rPr>
              <a:t>ALTERNATIVAS</a:t>
            </a:r>
            <a:r>
              <a:rPr lang="es-ES" altLang="es-ES" sz="1600" dirty="0">
                <a:cs typeface="DejaVu Sans Mono" pitchFamily="49" charset="0"/>
              </a:rPr>
              <a:t> </a:t>
            </a:r>
            <a:endParaRPr lang="es-ES" altLang="es-ES" sz="1600" b="1" u="sng" dirty="0">
              <a:cs typeface="DejaVu Sans Mono" pitchFamily="49" charset="0"/>
            </a:endParaRPr>
          </a:p>
          <a:p>
            <a:pPr marL="0" indent="0">
              <a:buFont typeface="Wingdings" pitchFamily="2" charset="2"/>
              <a:buNone/>
            </a:pPr>
            <a:endParaRPr lang="es-ES" altLang="es-ES" sz="1600" b="1" u="sng" dirty="0">
              <a:cs typeface="DejaVu Sans Mono" pitchFamily="49" charset="0"/>
            </a:endParaRPr>
          </a:p>
          <a:p>
            <a:pPr marL="0" indent="0">
              <a:buFont typeface="Wingdings" pitchFamily="2" charset="2"/>
              <a:buNone/>
            </a:pPr>
            <a:r>
              <a:rPr lang="es-ES" altLang="es-ES" sz="1600" u="sng" dirty="0">
                <a:cs typeface="DejaVu Sans Mono" pitchFamily="49" charset="0"/>
              </a:rPr>
              <a:t>Están</a:t>
            </a:r>
            <a:r>
              <a:rPr lang="es-ES" altLang="es-ES" sz="1600" dirty="0">
                <a:cs typeface="DejaVu Sans Mono" pitchFamily="49" charset="0"/>
              </a:rPr>
              <a:t> </a:t>
            </a:r>
            <a:r>
              <a:rPr lang="es-ES" altLang="es-ES" sz="1600" u="sng" dirty="0">
                <a:cs typeface="DejaVu Sans Mono" pitchFamily="49" charset="0"/>
              </a:rPr>
              <a:t>comprometidos</a:t>
            </a:r>
            <a:r>
              <a:rPr lang="es-ES" altLang="es-ES" sz="1600" dirty="0">
                <a:cs typeface="DejaVu Sans Mono" pitchFamily="49" charset="0"/>
              </a:rPr>
              <a:t> con la sanidad                                 Tienen un compromiso con la sanidad o, existe un 					compromiso </a:t>
            </a:r>
          </a:p>
          <a:p>
            <a:pPr marL="0" indent="0">
              <a:buFont typeface="Wingdings" pitchFamily="2" charset="2"/>
              <a:buNone/>
            </a:pPr>
            <a:endParaRPr lang="es-ES" altLang="es-ES" sz="1600" dirty="0">
              <a:cs typeface="DejaVu Sans Mono" pitchFamily="49" charset="0"/>
            </a:endParaRPr>
          </a:p>
          <a:p>
            <a:pPr marL="0" indent="0">
              <a:buFont typeface="Wingdings" pitchFamily="2" charset="2"/>
              <a:buNone/>
            </a:pPr>
            <a:r>
              <a:rPr lang="es-ES" altLang="es-ES" sz="1600" u="sng" dirty="0">
                <a:cs typeface="DejaVu Sans Mono" pitchFamily="49" charset="0"/>
              </a:rPr>
              <a:t>Son</a:t>
            </a:r>
            <a:r>
              <a:rPr lang="es-ES" altLang="es-ES" sz="1600" dirty="0">
                <a:cs typeface="DejaVu Sans Mono" pitchFamily="49" charset="0"/>
              </a:rPr>
              <a:t> </a:t>
            </a:r>
            <a:r>
              <a:rPr lang="es-ES" altLang="es-ES" sz="1600" u="sng" dirty="0">
                <a:cs typeface="DejaVu Sans Mono" pitchFamily="49" charset="0"/>
              </a:rPr>
              <a:t>diagnosticados</a:t>
            </a:r>
            <a:r>
              <a:rPr lang="es-ES" altLang="es-ES" sz="1600" dirty="0">
                <a:cs typeface="DejaVu Sans Mono" pitchFamily="49" charset="0"/>
              </a:rPr>
              <a:t>                                                                Tienen un diagnóstico, personas con diagnóstico de… </a:t>
            </a:r>
          </a:p>
          <a:p>
            <a:pPr marL="0" indent="0">
              <a:buFont typeface="Wingdings" pitchFamily="2" charset="2"/>
              <a:buNone/>
            </a:pPr>
            <a:endParaRPr lang="es-ES" altLang="es-ES" sz="1600" dirty="0">
              <a:cs typeface="DejaVu Sans Mono" pitchFamily="49" charset="0"/>
            </a:endParaRPr>
          </a:p>
          <a:p>
            <a:pPr marL="0" indent="0">
              <a:buNone/>
            </a:pPr>
            <a:r>
              <a:rPr lang="es-ES" altLang="es-ES" sz="1600" dirty="0">
                <a:cs typeface="DejaVu Sans Mono" pitchFamily="49" charset="0"/>
              </a:rPr>
              <a:t>La interesada que </a:t>
            </a:r>
            <a:r>
              <a:rPr lang="es-ES" altLang="es-ES" sz="1600" u="sng" dirty="0">
                <a:cs typeface="DejaVu Sans Mono" pitchFamily="49" charset="0"/>
              </a:rPr>
              <a:t>es</a:t>
            </a:r>
            <a:r>
              <a:rPr lang="es-ES" altLang="es-ES" sz="1600" dirty="0">
                <a:cs typeface="DejaVu Sans Mono" pitchFamily="49" charset="0"/>
              </a:rPr>
              <a:t> personal </a:t>
            </a:r>
            <a:r>
              <a:rPr lang="es-ES" altLang="es-ES" sz="1600" u="sng" dirty="0">
                <a:cs typeface="DejaVu Sans Mono" pitchFamily="49" charset="0"/>
              </a:rPr>
              <a:t>estatutario fijo</a:t>
            </a:r>
            <a:r>
              <a:rPr lang="es-ES" altLang="es-ES" sz="1600" dirty="0">
                <a:cs typeface="DejaVu Sans Mono" pitchFamily="49" charset="0"/>
              </a:rPr>
              <a:t>               La interesada </a:t>
            </a:r>
            <a:r>
              <a:rPr lang="es-ES" altLang="es-ES" sz="1600" u="sng" dirty="0">
                <a:cs typeface="DejaVu Sans Mono" pitchFamily="49" charset="0"/>
              </a:rPr>
              <a:t>tiene</a:t>
            </a:r>
            <a:r>
              <a:rPr lang="es-ES" altLang="es-ES" sz="1600" dirty="0">
                <a:cs typeface="DejaVu Sans Mono" pitchFamily="49" charset="0"/>
              </a:rPr>
              <a:t> la condición de </a:t>
            </a:r>
            <a:r>
              <a:rPr lang="es-ES" altLang="es-ES" sz="1600" u="sng" dirty="0">
                <a:cs typeface="DejaVu Sans Mono" pitchFamily="49" charset="0"/>
              </a:rPr>
              <a:t>estatutaria fija</a:t>
            </a:r>
            <a:endParaRPr lang="es-ES" altLang="es-ES" sz="1600" dirty="0">
              <a:cs typeface="DejaVu Sans Mono" pitchFamily="49" charset="0"/>
            </a:endParaRPr>
          </a:p>
          <a:p>
            <a:pPr marL="0" indent="0">
              <a:buFont typeface="Wingdings" pitchFamily="2" charset="2"/>
              <a:buNone/>
            </a:pPr>
            <a:endParaRPr lang="es-ES" altLang="es-ES" sz="1600" dirty="0">
              <a:cs typeface="DejaVu Sans Mono" pitchFamily="49" charset="0"/>
            </a:endParaRPr>
          </a:p>
          <a:p>
            <a:pPr marL="0" indent="0">
              <a:buFont typeface="Wingdings" pitchFamily="2" charset="2"/>
              <a:buNone/>
            </a:pPr>
            <a:r>
              <a:rPr lang="es-ES" altLang="es-ES" sz="1600" dirty="0">
                <a:cs typeface="DejaVu Sans Mono" pitchFamily="49" charset="0"/>
              </a:rPr>
              <a:t>       </a:t>
            </a:r>
          </a:p>
          <a:p>
            <a:pPr marL="0" indent="0">
              <a:buFont typeface="Wingdings" pitchFamily="2" charset="2"/>
              <a:buNone/>
            </a:pPr>
            <a:endParaRPr lang="es-ES" altLang="es-ES" sz="1600" dirty="0">
              <a:cs typeface="DejaVu Sans Mono" pitchFamily="49" charset="0"/>
            </a:endParaRPr>
          </a:p>
          <a:p>
            <a:pPr marL="0" indent="0">
              <a:buFont typeface="Wingdings" pitchFamily="2" charset="2"/>
              <a:buNone/>
            </a:pPr>
            <a:endParaRPr lang="es-ES" altLang="es-ES" sz="1600" dirty="0">
              <a:cs typeface="DejaVu Sans Mono" pitchFamily="49" charset="0"/>
            </a:endParaRPr>
          </a:p>
          <a:p>
            <a:pPr marL="0" indent="0">
              <a:buFont typeface="Wingdings" pitchFamily="2" charset="2"/>
              <a:buNone/>
            </a:pPr>
            <a:endParaRPr lang="es-ES" altLang="es-ES" sz="1600" dirty="0">
              <a:cs typeface="DejaVu Sans Mono" pitchFamily="49" charset="0"/>
            </a:endParaRPr>
          </a:p>
        </p:txBody>
      </p:sp>
      <p:cxnSp>
        <p:nvCxnSpPr>
          <p:cNvPr id="3" name="2 Conector recto de flecha">
            <a:extLst>
              <a:ext uri="{FF2B5EF4-FFF2-40B4-BE49-F238E27FC236}">
                <a16:creationId xmlns:a16="http://schemas.microsoft.com/office/drawing/2014/main" id="{72540C4D-ECBB-4561-B0EE-B195FF376825}"/>
              </a:ext>
            </a:extLst>
          </p:cNvPr>
          <p:cNvCxnSpPr/>
          <p:nvPr/>
        </p:nvCxnSpPr>
        <p:spPr>
          <a:xfrm>
            <a:off x="3276600" y="4508500"/>
            <a:ext cx="0" cy="360363"/>
          </a:xfrm>
          <a:prstGeom prst="straightConnector1">
            <a:avLst/>
          </a:prstGeom>
          <a:ln w="28575">
            <a:solidFill>
              <a:schemeClr val="accent5">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2" name="1 Rectángulo"/>
          <p:cNvSpPr/>
          <p:nvPr/>
        </p:nvSpPr>
        <p:spPr>
          <a:xfrm>
            <a:off x="1115616" y="1108912"/>
            <a:ext cx="6264696" cy="954107"/>
          </a:xfrm>
          <a:prstGeom prst="rect">
            <a:avLst/>
          </a:prstGeom>
        </p:spPr>
        <p:txBody>
          <a:bodyPr wrap="square">
            <a:spAutoFit/>
          </a:bodyPr>
          <a:lstStyle/>
          <a:p>
            <a:r>
              <a:rPr lang="es-ES" altLang="es-ES" sz="2800" b="1" dirty="0">
                <a:cs typeface="Narkisim" pitchFamily="34" charset="-79"/>
              </a:rPr>
              <a:t>6 .</a:t>
            </a:r>
            <a:r>
              <a:rPr lang="es-ES" altLang="es-ES" sz="2800" dirty="0"/>
              <a:t> </a:t>
            </a:r>
            <a:r>
              <a:rPr lang="es-ES" altLang="es-ES" sz="2800" b="1" dirty="0">
                <a:cs typeface="Narkisim" pitchFamily="34" charset="-79"/>
              </a:rPr>
              <a:t>SUSTITUIR EL VERBO “SER” O “ESTAR” POR EL VERBO “TENER</a:t>
            </a:r>
            <a:endParaRPr lang="es-ES" sz="2800" dirty="0"/>
          </a:p>
        </p:txBody>
      </p:sp>
    </p:spTree>
    <p:extLst>
      <p:ext uri="{BB962C8B-B14F-4D97-AF65-F5344CB8AC3E}">
        <p14:creationId xmlns:p14="http://schemas.microsoft.com/office/powerpoint/2010/main" val="11211217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Título"/>
          <p:cNvSpPr>
            <a:spLocks noGrp="1" noChangeArrowheads="1"/>
          </p:cNvSpPr>
          <p:nvPr>
            <p:ph type="title" idx="4294967295"/>
          </p:nvPr>
        </p:nvSpPr>
        <p:spPr>
          <a:xfrm>
            <a:off x="251520" y="908720"/>
            <a:ext cx="7696200" cy="950913"/>
          </a:xfrm>
        </p:spPr>
        <p:txBody>
          <a:bodyPr/>
          <a:lstStyle/>
          <a:p>
            <a:pPr algn="ctr"/>
            <a:r>
              <a:rPr lang="es-ES" altLang="es-ES" sz="2800" b="1" dirty="0">
                <a:latin typeface="+mn-lt"/>
                <a:cs typeface="Narkisim" pitchFamily="34" charset="-79"/>
              </a:rPr>
              <a:t>7. USO DE DOBLES FORMAS </a:t>
            </a:r>
          </a:p>
        </p:txBody>
      </p:sp>
      <p:sp>
        <p:nvSpPr>
          <p:cNvPr id="16387" name="2 Marcador de contenido"/>
          <p:cNvSpPr>
            <a:spLocks noGrp="1" noChangeArrowheads="1"/>
          </p:cNvSpPr>
          <p:nvPr>
            <p:ph idx="4294967295"/>
          </p:nvPr>
        </p:nvSpPr>
        <p:spPr>
          <a:xfrm>
            <a:off x="179388" y="1989138"/>
            <a:ext cx="8964612" cy="4868862"/>
          </a:xfrm>
        </p:spPr>
        <p:txBody>
          <a:bodyPr/>
          <a:lstStyle/>
          <a:p>
            <a:pPr marL="400050" lvl="1" indent="0">
              <a:buFontTx/>
              <a:buNone/>
            </a:pPr>
            <a:endParaRPr lang="es-ES" altLang="es-ES" sz="2000" b="1" dirty="0">
              <a:cs typeface="DejaVu Sans Mono" pitchFamily="49" charset="0"/>
            </a:endParaRPr>
          </a:p>
          <a:p>
            <a:pPr marL="400050" lvl="1" indent="0">
              <a:buFontTx/>
              <a:buNone/>
            </a:pPr>
            <a:endParaRPr lang="es-ES" altLang="es-ES" sz="2000" b="1" dirty="0">
              <a:cs typeface="DejaVu Sans Mono" pitchFamily="49" charset="0"/>
            </a:endParaRPr>
          </a:p>
          <a:p>
            <a:pPr marL="400050" lvl="1" indent="0">
              <a:buFontTx/>
              <a:buNone/>
            </a:pPr>
            <a:r>
              <a:rPr lang="es-ES" altLang="es-ES" sz="2000" b="1" dirty="0">
                <a:cs typeface="DejaVu Sans Mono" pitchFamily="49" charset="0"/>
              </a:rPr>
              <a:t>Los</a:t>
            </a:r>
            <a:r>
              <a:rPr lang="es-ES" altLang="es-ES" sz="2000" dirty="0">
                <a:cs typeface="DejaVu Sans Mono" pitchFamily="49" charset="0"/>
              </a:rPr>
              <a:t> enfermeros y </a:t>
            </a:r>
            <a:r>
              <a:rPr lang="es-ES" altLang="es-ES" sz="2000" b="1" dirty="0">
                <a:cs typeface="DejaVu Sans Mono" pitchFamily="49" charset="0"/>
              </a:rPr>
              <a:t>las</a:t>
            </a:r>
            <a:r>
              <a:rPr lang="es-ES" altLang="es-ES" sz="2000" dirty="0">
                <a:cs typeface="DejaVu Sans Mono" pitchFamily="49" charset="0"/>
              </a:rPr>
              <a:t> enfermeras.</a:t>
            </a:r>
          </a:p>
          <a:p>
            <a:pPr marL="400050" lvl="1" indent="0">
              <a:buFontTx/>
              <a:buNone/>
            </a:pPr>
            <a:r>
              <a:rPr lang="es-ES" altLang="es-ES" sz="2000" b="1" dirty="0">
                <a:cs typeface="DejaVu Sans Mono" pitchFamily="49" charset="0"/>
              </a:rPr>
              <a:t>El</a:t>
            </a:r>
            <a:r>
              <a:rPr lang="es-ES" altLang="es-ES" sz="2000" dirty="0">
                <a:cs typeface="DejaVu Sans Mono" pitchFamily="49" charset="0"/>
              </a:rPr>
              <a:t> o </a:t>
            </a:r>
            <a:r>
              <a:rPr lang="es-ES" altLang="es-ES" sz="2000" b="1" dirty="0">
                <a:cs typeface="DejaVu Sans Mono" pitchFamily="49" charset="0"/>
              </a:rPr>
              <a:t>la</a:t>
            </a:r>
            <a:r>
              <a:rPr lang="es-ES" altLang="es-ES" sz="2000" dirty="0">
                <a:cs typeface="DejaVu Sans Mono" pitchFamily="49" charset="0"/>
              </a:rPr>
              <a:t> farmacéutica.</a:t>
            </a:r>
          </a:p>
          <a:p>
            <a:pPr marL="400050" lvl="1" indent="0">
              <a:buFontTx/>
              <a:buNone/>
            </a:pPr>
            <a:r>
              <a:rPr lang="es-ES" altLang="es-ES" sz="2000" b="1" dirty="0">
                <a:cs typeface="DejaVu Sans Mono" pitchFamily="49" charset="0"/>
              </a:rPr>
              <a:t>Las</a:t>
            </a:r>
            <a:r>
              <a:rPr lang="es-ES" altLang="es-ES" sz="2000" dirty="0">
                <a:cs typeface="DejaVu Sans Mono" pitchFamily="49" charset="0"/>
              </a:rPr>
              <a:t> niñas y </a:t>
            </a:r>
            <a:r>
              <a:rPr lang="es-ES" altLang="es-ES" sz="2000" b="1" dirty="0">
                <a:cs typeface="DejaVu Sans Mono" pitchFamily="49" charset="0"/>
              </a:rPr>
              <a:t>los</a:t>
            </a:r>
            <a:r>
              <a:rPr lang="es-ES" altLang="es-ES" sz="2000" dirty="0">
                <a:cs typeface="DejaVu Sans Mono" pitchFamily="49" charset="0"/>
              </a:rPr>
              <a:t> niños o, en edad pediátrica</a:t>
            </a:r>
          </a:p>
          <a:p>
            <a:pPr marL="400050" lvl="1" indent="0">
              <a:buFontTx/>
              <a:buNone/>
            </a:pPr>
            <a:r>
              <a:rPr lang="es-ES" altLang="es-ES" sz="2000" dirty="0">
                <a:cs typeface="DejaVu Sans Mono" pitchFamily="49" charset="0"/>
              </a:rPr>
              <a:t>Cuando no hablamos de edad pediátrica no siempre es necesario especificar que se trata de adultos. Mayores de 18 años; menores; mayores de 65 años.</a:t>
            </a:r>
          </a:p>
          <a:p>
            <a:pPr marL="400050" lvl="1" indent="0">
              <a:buFontTx/>
              <a:buNone/>
            </a:pPr>
            <a:endParaRPr lang="es-ES" altLang="es-ES" sz="2000" dirty="0">
              <a:cs typeface="DejaVu Sans Mono" pitchFamily="49" charset="0"/>
            </a:endParaRPr>
          </a:p>
          <a:p>
            <a:pPr marL="400050" lvl="1" indent="0">
              <a:buFontTx/>
              <a:buNone/>
            </a:pPr>
            <a:endParaRPr lang="es-ES" altLang="es-ES" sz="2000" dirty="0">
              <a:cs typeface="DejaVu Sans Mono" pitchFamily="49" charset="0"/>
            </a:endParaRPr>
          </a:p>
          <a:p>
            <a:pPr marL="400050" lvl="1" indent="0" algn="ctr">
              <a:buFontTx/>
              <a:buNone/>
            </a:pPr>
            <a:r>
              <a:rPr lang="es-ES" altLang="es-ES" sz="2000" dirty="0">
                <a:cs typeface="DejaVu Sans Mono" pitchFamily="49" charset="0"/>
              </a:rPr>
              <a:t>.</a:t>
            </a:r>
            <a:endParaRPr lang="es-ES" altLang="es-ES" sz="2000" u="sng" dirty="0">
              <a:cs typeface="DejaVu Sans Mono" pitchFamily="49" charset="0"/>
            </a:endParaRPr>
          </a:p>
        </p:txBody>
      </p:sp>
    </p:spTree>
    <p:extLst>
      <p:ext uri="{BB962C8B-B14F-4D97-AF65-F5344CB8AC3E}">
        <p14:creationId xmlns:p14="http://schemas.microsoft.com/office/powerpoint/2010/main" val="1968278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A0BE32-649A-425E-8A4B-D8681FC3B4D4}"/>
              </a:ext>
            </a:extLst>
          </p:cNvPr>
          <p:cNvSpPr>
            <a:spLocks noGrp="1"/>
          </p:cNvSpPr>
          <p:nvPr>
            <p:ph type="title"/>
          </p:nvPr>
        </p:nvSpPr>
        <p:spPr/>
        <p:txBody>
          <a:bodyPr/>
          <a:lstStyle/>
          <a:p>
            <a:r>
              <a:rPr lang="es-ES" dirty="0"/>
              <a:t>Formularios</a:t>
            </a:r>
          </a:p>
        </p:txBody>
      </p:sp>
      <p:sp>
        <p:nvSpPr>
          <p:cNvPr id="3" name="Marcador de contenido 2">
            <a:extLst>
              <a:ext uri="{FF2B5EF4-FFF2-40B4-BE49-F238E27FC236}">
                <a16:creationId xmlns:a16="http://schemas.microsoft.com/office/drawing/2014/main" id="{A081A291-E0E6-4AEA-B732-2C7748AE4D97}"/>
              </a:ext>
            </a:extLst>
          </p:cNvPr>
          <p:cNvSpPr>
            <a:spLocks noGrp="1"/>
          </p:cNvSpPr>
          <p:nvPr>
            <p:ph idx="1"/>
          </p:nvPr>
        </p:nvSpPr>
        <p:spPr/>
        <p:txBody>
          <a:bodyPr/>
          <a:lstStyle/>
          <a:p>
            <a:r>
              <a:rPr lang="es-ES" dirty="0"/>
              <a:t>El solicitante        		Solicitante</a:t>
            </a:r>
          </a:p>
          <a:p>
            <a:r>
              <a:rPr lang="es-ES" dirty="0"/>
              <a:t>El abajo firmante		Firma</a:t>
            </a:r>
          </a:p>
          <a:p>
            <a:r>
              <a:rPr lang="es-ES" dirty="0"/>
              <a:t>Nombre y apellidos  	D. o D/Doña</a:t>
            </a:r>
          </a:p>
          <a:p>
            <a:r>
              <a:rPr lang="es-ES" dirty="0"/>
              <a:t>Domiciliado                	Domicilio</a:t>
            </a:r>
          </a:p>
        </p:txBody>
      </p:sp>
    </p:spTree>
    <p:extLst>
      <p:ext uri="{BB962C8B-B14F-4D97-AF65-F5344CB8AC3E}">
        <p14:creationId xmlns:p14="http://schemas.microsoft.com/office/powerpoint/2010/main" val="41528370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p:cNvSpPr>
            <a:spLocks noGrp="1" noChangeArrowheads="1"/>
          </p:cNvSpPr>
          <p:nvPr>
            <p:ph type="title" idx="4294967295"/>
          </p:nvPr>
        </p:nvSpPr>
        <p:spPr>
          <a:xfrm>
            <a:off x="395536" y="1124744"/>
            <a:ext cx="7696200" cy="950913"/>
          </a:xfrm>
        </p:spPr>
        <p:txBody>
          <a:bodyPr/>
          <a:lstStyle/>
          <a:p>
            <a:pPr algn="ctr"/>
            <a:r>
              <a:rPr lang="es-ES" altLang="es-ES" sz="2800" b="1" dirty="0">
                <a:latin typeface="+mn-lt"/>
                <a:cs typeface="Narkisim" pitchFamily="34" charset="-79"/>
              </a:rPr>
              <a:t>8. EL USO DE La / Y EL @</a:t>
            </a:r>
          </a:p>
        </p:txBody>
      </p:sp>
      <p:sp>
        <p:nvSpPr>
          <p:cNvPr id="3" name="2 Marcador de contenido">
            <a:extLst>
              <a:ext uri="{FF2B5EF4-FFF2-40B4-BE49-F238E27FC236}">
                <a16:creationId xmlns:a16="http://schemas.microsoft.com/office/drawing/2014/main" id="{E1D32893-1DFC-4C90-B65D-2B737E693E78}"/>
              </a:ext>
            </a:extLst>
          </p:cNvPr>
          <p:cNvSpPr>
            <a:spLocks noGrp="1"/>
          </p:cNvSpPr>
          <p:nvPr>
            <p:ph idx="4294967295"/>
          </p:nvPr>
        </p:nvSpPr>
        <p:spPr>
          <a:xfrm>
            <a:off x="0" y="2349500"/>
            <a:ext cx="9144000" cy="4724400"/>
          </a:xfrm>
        </p:spPr>
        <p:txBody>
          <a:bodyPr/>
          <a:lstStyle/>
          <a:p>
            <a:pPr marL="685800" lvl="1">
              <a:defRPr/>
            </a:pPr>
            <a:r>
              <a:rPr lang="es-ES" sz="2000" b="1" dirty="0">
                <a:ea typeface="DejaVu Sans Mono" pitchFamily="49" charset="0"/>
                <a:cs typeface="DejaVu Sans Mono" pitchFamily="49" charset="0"/>
              </a:rPr>
              <a:t>Uso de la “/”: </a:t>
            </a:r>
            <a:r>
              <a:rPr lang="es-ES" sz="2000" dirty="0">
                <a:ea typeface="DejaVu Sans Mono" pitchFamily="49" charset="0"/>
                <a:cs typeface="DejaVu Sans Mono" pitchFamily="49" charset="0"/>
              </a:rPr>
              <a:t>Se puede utilizar cuando hay poco espacio como ahora impresos, formularios. Autor/a.</a:t>
            </a:r>
          </a:p>
          <a:p>
            <a:pPr marL="400050" lvl="1" indent="0">
              <a:buFontTx/>
              <a:buNone/>
              <a:defRPr/>
            </a:pPr>
            <a:endParaRPr lang="es-ES" sz="2000" b="1" dirty="0">
              <a:ea typeface="DejaVu Sans Mono" pitchFamily="49" charset="0"/>
              <a:cs typeface="DejaVu Sans Mono" pitchFamily="49" charset="0"/>
            </a:endParaRPr>
          </a:p>
          <a:p>
            <a:pPr marL="685800" lvl="1">
              <a:defRPr/>
            </a:pPr>
            <a:r>
              <a:rPr lang="es-ES" sz="2000" b="1" dirty="0">
                <a:ea typeface="DejaVu Sans Mono" pitchFamily="49" charset="0"/>
                <a:cs typeface="DejaVu Sans Mono" pitchFamily="49" charset="0"/>
              </a:rPr>
              <a:t>Uso del “@”: </a:t>
            </a:r>
            <a:r>
              <a:rPr lang="es-ES" sz="2000" dirty="0">
                <a:ea typeface="DejaVu Sans Mono" pitchFamily="49" charset="0"/>
                <a:cs typeface="DejaVu Sans Mono" pitchFamily="49" charset="0"/>
              </a:rPr>
              <a:t>Solo en comunicación muy informal. Realmente no tiene significado de representación.</a:t>
            </a:r>
          </a:p>
          <a:p>
            <a:pPr marL="400050" lvl="1" indent="0">
              <a:buFontTx/>
              <a:buNone/>
              <a:defRPr/>
            </a:pPr>
            <a:endParaRPr lang="es-ES" sz="1500" dirty="0">
              <a:ea typeface="DejaVu Sans Mono" pitchFamily="49" charset="0"/>
              <a:cs typeface="DejaVu Sans Mono" pitchFamily="49" charset="0"/>
            </a:endParaRPr>
          </a:p>
          <a:p>
            <a:pPr marL="400050" lvl="1" indent="0">
              <a:buFontTx/>
              <a:buNone/>
              <a:defRPr/>
            </a:pPr>
            <a:endParaRPr lang="es-ES" sz="1500" dirty="0">
              <a:ea typeface="DejaVu Sans Mono" pitchFamily="49" charset="0"/>
              <a:cs typeface="DejaVu Sans Mono" pitchFamily="49" charset="0"/>
            </a:endParaRPr>
          </a:p>
          <a:p>
            <a:pPr marL="400050" lvl="1" indent="0">
              <a:buFontTx/>
              <a:buNone/>
              <a:defRPr/>
            </a:pPr>
            <a:r>
              <a:rPr lang="es-ES" sz="8000" b="1" dirty="0">
                <a:ea typeface="DejaVu Sans Mono" pitchFamily="49" charset="0"/>
                <a:cs typeface="DejaVu Sans Mono" pitchFamily="49" charset="0"/>
              </a:rPr>
              <a:t>        </a:t>
            </a:r>
          </a:p>
          <a:p>
            <a:pPr marL="685800" lvl="1">
              <a:defRPr/>
            </a:pPr>
            <a:endParaRPr lang="es-ES" sz="1500" b="1" dirty="0">
              <a:ea typeface="DejaVu Sans Mono" pitchFamily="49" charset="0"/>
              <a:cs typeface="DejaVu Sans Mono" pitchFamily="49" charset="0"/>
            </a:endParaRPr>
          </a:p>
          <a:p>
            <a:pPr marL="400050" lvl="1" indent="0">
              <a:buFontTx/>
              <a:buNone/>
              <a:defRPr/>
            </a:pPr>
            <a:endParaRPr lang="es-ES" sz="1500" b="1" dirty="0">
              <a:ea typeface="DejaVu Sans Mono" pitchFamily="49" charset="0"/>
              <a:cs typeface="DejaVu Sans Mono" pitchFamily="49" charset="0"/>
            </a:endParaRPr>
          </a:p>
          <a:p>
            <a:pPr marL="400050" lvl="1" indent="0">
              <a:buFontTx/>
              <a:buNone/>
              <a:defRPr/>
            </a:pPr>
            <a:r>
              <a:rPr lang="es-ES" sz="1500" b="1" dirty="0">
                <a:ea typeface="DejaVu Sans Mono" pitchFamily="49" charset="0"/>
                <a:cs typeface="DejaVu Sans Mono" pitchFamily="49" charset="0"/>
              </a:rPr>
              <a:t> </a:t>
            </a:r>
            <a:endParaRPr lang="es-ES" sz="1500" dirty="0">
              <a:ea typeface="DejaVu Sans Mono" pitchFamily="49" charset="0"/>
              <a:cs typeface="DejaVu Sans Mono" pitchFamily="49" charset="0"/>
            </a:endParaRPr>
          </a:p>
        </p:txBody>
      </p:sp>
    </p:spTree>
    <p:extLst>
      <p:ext uri="{BB962C8B-B14F-4D97-AF65-F5344CB8AC3E}">
        <p14:creationId xmlns:p14="http://schemas.microsoft.com/office/powerpoint/2010/main" val="7104725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755576" y="966787"/>
            <a:ext cx="7696200" cy="950913"/>
          </a:xfrm>
        </p:spPr>
        <p:txBody>
          <a:bodyPr>
            <a:normAutofit/>
          </a:bodyPr>
          <a:lstStyle/>
          <a:p>
            <a:pPr algn="ctr"/>
            <a:r>
              <a:rPr lang="es-ES" altLang="es-ES" sz="2400" b="1" dirty="0">
                <a:latin typeface="+mn-lt"/>
                <a:cs typeface="Narkisim" pitchFamily="34" charset="-79"/>
              </a:rPr>
              <a:t>9. UTILIZACIÓN PALABRAS GENÉRICAS O COLECTIVAS</a:t>
            </a:r>
          </a:p>
        </p:txBody>
      </p:sp>
      <p:sp>
        <p:nvSpPr>
          <p:cNvPr id="19459" name="Rectangle 4">
            <a:extLst>
              <a:ext uri="{FF2B5EF4-FFF2-40B4-BE49-F238E27FC236}">
                <a16:creationId xmlns:a16="http://schemas.microsoft.com/office/drawing/2014/main" id="{D99AFF27-239A-4E8C-95DF-991E26055CDD}"/>
              </a:ext>
            </a:extLst>
          </p:cNvPr>
          <p:cNvSpPr>
            <a:spLocks noGrp="1" noChangeArrowheads="1"/>
          </p:cNvSpPr>
          <p:nvPr>
            <p:ph type="body" sz="half" idx="4294967295"/>
          </p:nvPr>
        </p:nvSpPr>
        <p:spPr>
          <a:xfrm>
            <a:off x="179512" y="2924944"/>
            <a:ext cx="4392613" cy="2624137"/>
          </a:xfrm>
        </p:spPr>
        <p:txBody>
          <a:bodyPr>
            <a:normAutofit fontScale="92500" lnSpcReduction="10000"/>
          </a:bodyPr>
          <a:lstStyle/>
          <a:p>
            <a:pPr eaLnBrk="1" hangingPunct="1">
              <a:buFont typeface="Arial" charset="0"/>
              <a:buChar char="→"/>
              <a:defRPr/>
            </a:pPr>
            <a:r>
              <a:rPr lang="es-ES" sz="2700" dirty="0">
                <a:cs typeface="Narkisim" pitchFamily="34" charset="-79"/>
              </a:rPr>
              <a:t>La ciudadanía</a:t>
            </a:r>
          </a:p>
          <a:p>
            <a:pPr eaLnBrk="1" hangingPunct="1">
              <a:buFont typeface="Arial" charset="0"/>
              <a:buChar char="→"/>
              <a:defRPr/>
            </a:pPr>
            <a:r>
              <a:rPr lang="es-ES" sz="2700" dirty="0">
                <a:cs typeface="Narkisim" pitchFamily="34" charset="-79"/>
              </a:rPr>
              <a:t>La vecindad</a:t>
            </a:r>
          </a:p>
          <a:p>
            <a:pPr eaLnBrk="1" hangingPunct="1">
              <a:buFont typeface="Arial" charset="0"/>
              <a:buChar char="→"/>
              <a:defRPr/>
            </a:pPr>
            <a:r>
              <a:rPr lang="es-ES" sz="2700" dirty="0">
                <a:cs typeface="Narkisim" pitchFamily="34" charset="-79"/>
              </a:rPr>
              <a:t>El funcionariado</a:t>
            </a:r>
          </a:p>
          <a:p>
            <a:pPr eaLnBrk="1" hangingPunct="1">
              <a:buFont typeface="Arial" charset="0"/>
              <a:buChar char="→"/>
              <a:defRPr/>
            </a:pPr>
            <a:r>
              <a:rPr lang="es-ES" sz="2700" dirty="0">
                <a:cs typeface="Narkisim" pitchFamily="34" charset="-79"/>
              </a:rPr>
              <a:t>La plantilla</a:t>
            </a:r>
          </a:p>
          <a:p>
            <a:pPr eaLnBrk="1" hangingPunct="1">
              <a:buFont typeface="Arial" charset="0"/>
              <a:buChar char="→"/>
              <a:defRPr/>
            </a:pPr>
            <a:r>
              <a:rPr lang="es-ES" sz="2700" dirty="0">
                <a:cs typeface="Narkisim" pitchFamily="34" charset="-79"/>
              </a:rPr>
              <a:t>La población pensionista</a:t>
            </a:r>
          </a:p>
          <a:p>
            <a:pPr eaLnBrk="1" hangingPunct="1">
              <a:buFont typeface="Arial" charset="0"/>
              <a:buChar char="→"/>
              <a:defRPr/>
            </a:pPr>
            <a:r>
              <a:rPr lang="es-ES" sz="2700" dirty="0">
                <a:cs typeface="Narkisim" pitchFamily="34" charset="-79"/>
              </a:rPr>
              <a:t>La humanidad</a:t>
            </a:r>
          </a:p>
          <a:p>
            <a:pPr eaLnBrk="1" hangingPunct="1">
              <a:buFont typeface="Arial" charset="0"/>
              <a:buChar char="→"/>
              <a:defRPr/>
            </a:pPr>
            <a:endParaRPr lang="es-ES" sz="1800" dirty="0">
              <a:cs typeface="Narkisim" pitchFamily="34" charset="-79"/>
            </a:endParaRPr>
          </a:p>
          <a:p>
            <a:pPr marL="0" indent="0" eaLnBrk="1" hangingPunct="1">
              <a:buFont typeface="Wingdings" pitchFamily="2" charset="2"/>
              <a:buNone/>
              <a:defRPr/>
            </a:pPr>
            <a:endParaRPr lang="es-ES" sz="1800" b="1" dirty="0">
              <a:cs typeface="Narkisim" pitchFamily="34" charset="-79"/>
            </a:endParaRPr>
          </a:p>
          <a:p>
            <a:pPr eaLnBrk="1" hangingPunct="1">
              <a:buFont typeface="Arial" charset="0"/>
              <a:buChar char="→"/>
              <a:defRPr/>
            </a:pPr>
            <a:endParaRPr lang="es-ES" sz="2700" dirty="0">
              <a:cs typeface="Narkisim" pitchFamily="34" charset="-79"/>
            </a:endParaRPr>
          </a:p>
          <a:p>
            <a:pPr eaLnBrk="1" hangingPunct="1">
              <a:buFont typeface="Arial" charset="0"/>
              <a:buChar char="→"/>
              <a:defRPr/>
            </a:pPr>
            <a:endParaRPr lang="es-ES" sz="2700" dirty="0">
              <a:cs typeface="Narkisim" pitchFamily="34" charset="-79"/>
            </a:endParaRPr>
          </a:p>
          <a:p>
            <a:pPr eaLnBrk="1" hangingPunct="1">
              <a:buFont typeface="Arial" charset="0"/>
              <a:buChar char="→"/>
              <a:defRPr/>
            </a:pPr>
            <a:endParaRPr lang="es-ES" sz="2700" dirty="0">
              <a:cs typeface="Narkisim" pitchFamily="34" charset="-79"/>
            </a:endParaRPr>
          </a:p>
          <a:p>
            <a:pPr eaLnBrk="1" hangingPunct="1">
              <a:buFont typeface="Arial" charset="0"/>
              <a:buChar char="→"/>
              <a:defRPr/>
            </a:pPr>
            <a:endParaRPr lang="es-ES" sz="2700" dirty="0">
              <a:cs typeface="Narkisim" pitchFamily="34" charset="-79"/>
            </a:endParaRPr>
          </a:p>
          <a:p>
            <a:pPr eaLnBrk="1" hangingPunct="1">
              <a:buFont typeface="Arial" charset="0"/>
              <a:buChar char="→"/>
              <a:defRPr/>
            </a:pPr>
            <a:endParaRPr lang="es-ES" sz="2700" dirty="0">
              <a:cs typeface="Narkisim" pitchFamily="34" charset="-79"/>
            </a:endParaRPr>
          </a:p>
          <a:p>
            <a:pPr eaLnBrk="1" hangingPunct="1">
              <a:buFont typeface="Arial" charset="0"/>
              <a:buChar char="→"/>
              <a:defRPr/>
            </a:pPr>
            <a:endParaRPr lang="es-ES" sz="2700" dirty="0">
              <a:cs typeface="Narkisim" pitchFamily="34" charset="-79"/>
            </a:endParaRPr>
          </a:p>
        </p:txBody>
      </p:sp>
      <p:sp>
        <p:nvSpPr>
          <p:cNvPr id="18436" name="Rectangle 5"/>
          <p:cNvSpPr>
            <a:spLocks noGrp="1" noChangeArrowheads="1"/>
          </p:cNvSpPr>
          <p:nvPr>
            <p:ph type="body" sz="half" idx="4294967295"/>
          </p:nvPr>
        </p:nvSpPr>
        <p:spPr>
          <a:xfrm>
            <a:off x="5434013" y="2996952"/>
            <a:ext cx="3709987" cy="2603500"/>
          </a:xfrm>
        </p:spPr>
        <p:txBody>
          <a:bodyPr>
            <a:normAutofit fontScale="92500" lnSpcReduction="10000"/>
          </a:bodyPr>
          <a:lstStyle/>
          <a:p>
            <a:pPr eaLnBrk="1" hangingPunct="1">
              <a:buFont typeface="Arial" charset="0"/>
              <a:buChar char="→"/>
            </a:pPr>
            <a:r>
              <a:rPr lang="es-ES" altLang="es-ES" sz="2700" dirty="0">
                <a:cs typeface="Narkisim" pitchFamily="34" charset="-79"/>
              </a:rPr>
              <a:t>Los ciudadanos</a:t>
            </a:r>
          </a:p>
          <a:p>
            <a:pPr eaLnBrk="1" hangingPunct="1">
              <a:buFont typeface="Arial" charset="0"/>
              <a:buChar char="→"/>
            </a:pPr>
            <a:r>
              <a:rPr lang="es-ES" altLang="es-ES" sz="2700" dirty="0">
                <a:cs typeface="Narkisim" pitchFamily="34" charset="-79"/>
              </a:rPr>
              <a:t>Los vecinos</a:t>
            </a:r>
          </a:p>
          <a:p>
            <a:pPr eaLnBrk="1" hangingPunct="1">
              <a:buFont typeface="Arial" charset="0"/>
              <a:buChar char="→"/>
            </a:pPr>
            <a:r>
              <a:rPr lang="es-ES" altLang="es-ES" sz="2700" dirty="0">
                <a:cs typeface="Narkisim" pitchFamily="34" charset="-79"/>
              </a:rPr>
              <a:t>Los funcionarios</a:t>
            </a:r>
          </a:p>
          <a:p>
            <a:pPr eaLnBrk="1" hangingPunct="1">
              <a:buFont typeface="Arial" charset="0"/>
              <a:buChar char="→"/>
            </a:pPr>
            <a:r>
              <a:rPr lang="es-ES" altLang="es-ES" sz="2700" dirty="0">
                <a:cs typeface="Narkisim" pitchFamily="34" charset="-79"/>
              </a:rPr>
              <a:t>Los trabajadores</a:t>
            </a:r>
          </a:p>
          <a:p>
            <a:pPr eaLnBrk="1" hangingPunct="1">
              <a:buFont typeface="Arial" charset="0"/>
              <a:buChar char="→"/>
            </a:pPr>
            <a:r>
              <a:rPr lang="es-ES" altLang="es-ES" sz="2700" dirty="0">
                <a:cs typeface="Narkisim" pitchFamily="34" charset="-79"/>
              </a:rPr>
              <a:t>Los pensionistas</a:t>
            </a:r>
          </a:p>
          <a:p>
            <a:pPr eaLnBrk="1" hangingPunct="1">
              <a:buFont typeface="Arial" charset="0"/>
              <a:buNone/>
            </a:pPr>
            <a:r>
              <a:rPr lang="es-ES" altLang="es-ES" sz="2700" dirty="0">
                <a:cs typeface="Narkisim" pitchFamily="34" charset="-79"/>
              </a:rPr>
              <a:t>    Los seres humanos</a:t>
            </a:r>
          </a:p>
          <a:p>
            <a:pPr eaLnBrk="1" hangingPunct="1">
              <a:buFont typeface="Arial" charset="0"/>
              <a:buNone/>
            </a:pPr>
            <a:endParaRPr lang="es-ES" altLang="es-ES" sz="2700" dirty="0">
              <a:cs typeface="Narkisim" pitchFamily="34" charset="-79"/>
            </a:endParaRPr>
          </a:p>
          <a:p>
            <a:pPr eaLnBrk="1" hangingPunct="1">
              <a:buFont typeface="Arial" charset="0"/>
              <a:buChar char="→"/>
            </a:pPr>
            <a:endParaRPr lang="es-ES" altLang="es-ES" sz="2700" dirty="0">
              <a:cs typeface="Narkisim" pitchFamily="34" charset="-79"/>
            </a:endParaRPr>
          </a:p>
          <a:p>
            <a:pPr eaLnBrk="1" hangingPunct="1">
              <a:buFont typeface="Arial" charset="0"/>
              <a:buChar char="→"/>
            </a:pPr>
            <a:endParaRPr lang="es-ES" altLang="es-ES" sz="2700" dirty="0">
              <a:cs typeface="Narkisim" pitchFamily="34" charset="-79"/>
            </a:endParaRPr>
          </a:p>
        </p:txBody>
      </p:sp>
      <p:pic>
        <p:nvPicPr>
          <p:cNvPr id="18437" name="Picture 6" descr="BIEN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814513"/>
            <a:ext cx="1017587"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7" descr="M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1917700"/>
            <a:ext cx="947737"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85162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0" y="980728"/>
            <a:ext cx="8229600" cy="1143000"/>
          </a:xfrm>
        </p:spPr>
        <p:txBody>
          <a:bodyPr>
            <a:normAutofit/>
          </a:bodyPr>
          <a:lstStyle/>
          <a:p>
            <a:pPr algn="ctr"/>
            <a:r>
              <a:rPr lang="es-ES" altLang="es-ES" sz="2400" b="1" dirty="0">
                <a:latin typeface="+mn-lt"/>
                <a:cs typeface="Narkisim" pitchFamily="34" charset="-79"/>
              </a:rPr>
              <a:t>10. EMPLEAR LA PALABRA PERSONA, PARTE, EQUIPO + ADJETIVO </a:t>
            </a:r>
          </a:p>
        </p:txBody>
      </p:sp>
      <p:sp>
        <p:nvSpPr>
          <p:cNvPr id="19459" name="Rectangle 4"/>
          <p:cNvSpPr>
            <a:spLocks noGrp="1" noChangeArrowheads="1"/>
          </p:cNvSpPr>
          <p:nvPr>
            <p:ph type="body" sz="half" idx="4294967295"/>
          </p:nvPr>
        </p:nvSpPr>
        <p:spPr>
          <a:xfrm>
            <a:off x="0" y="1989138"/>
            <a:ext cx="4968875" cy="4868862"/>
          </a:xfrm>
        </p:spPr>
        <p:txBody>
          <a:bodyPr/>
          <a:lstStyle/>
          <a:p>
            <a:pPr eaLnBrk="1" hangingPunct="1">
              <a:buFont typeface="Arial" charset="0"/>
              <a:buChar char="→"/>
            </a:pPr>
            <a:r>
              <a:rPr lang="es-ES" altLang="es-ES" sz="2400" dirty="0"/>
              <a:t>La persona interesada</a:t>
            </a:r>
          </a:p>
          <a:p>
            <a:pPr eaLnBrk="1" hangingPunct="1">
              <a:buFont typeface="Arial" charset="0"/>
              <a:buChar char="→"/>
            </a:pPr>
            <a:endParaRPr lang="es-ES" altLang="es-ES" sz="2400" dirty="0"/>
          </a:p>
          <a:p>
            <a:pPr eaLnBrk="1" hangingPunct="1">
              <a:buFont typeface="Arial" charset="0"/>
              <a:buChar char="→"/>
            </a:pPr>
            <a:r>
              <a:rPr lang="es-ES" altLang="es-ES" sz="2400" dirty="0"/>
              <a:t>La parte contratante</a:t>
            </a:r>
          </a:p>
          <a:p>
            <a:pPr eaLnBrk="1" hangingPunct="1">
              <a:buFont typeface="Arial" charset="0"/>
              <a:buChar char="→"/>
            </a:pPr>
            <a:endParaRPr lang="es-ES" altLang="es-ES" sz="2400" dirty="0"/>
          </a:p>
          <a:p>
            <a:pPr eaLnBrk="1" hangingPunct="1">
              <a:buFont typeface="Arial" charset="0"/>
              <a:buChar char="→"/>
            </a:pPr>
            <a:r>
              <a:rPr lang="es-ES" altLang="es-ES" sz="2400" dirty="0"/>
              <a:t>Personal de la Administración</a:t>
            </a:r>
          </a:p>
          <a:p>
            <a:pPr eaLnBrk="1" hangingPunct="1">
              <a:buFont typeface="Arial" charset="0"/>
              <a:buNone/>
            </a:pPr>
            <a:endParaRPr lang="es-ES" altLang="es-ES" sz="2400" dirty="0"/>
          </a:p>
          <a:p>
            <a:pPr eaLnBrk="1" hangingPunct="1">
              <a:buFont typeface="Arial" charset="0"/>
              <a:buNone/>
            </a:pPr>
            <a:endParaRPr lang="es-ES" altLang="es-ES" sz="2400" dirty="0"/>
          </a:p>
        </p:txBody>
      </p:sp>
      <p:sp>
        <p:nvSpPr>
          <p:cNvPr id="19460" name="Rectangle 5"/>
          <p:cNvSpPr>
            <a:spLocks noGrp="1" noChangeArrowheads="1"/>
          </p:cNvSpPr>
          <p:nvPr>
            <p:ph type="body" sz="half" idx="4294967295"/>
          </p:nvPr>
        </p:nvSpPr>
        <p:spPr>
          <a:xfrm>
            <a:off x="5302250" y="2060575"/>
            <a:ext cx="3841750" cy="4183063"/>
          </a:xfrm>
        </p:spPr>
        <p:txBody>
          <a:bodyPr/>
          <a:lstStyle/>
          <a:p>
            <a:pPr eaLnBrk="1" hangingPunct="1">
              <a:buFont typeface="Arial" charset="0"/>
              <a:buChar char="→"/>
            </a:pPr>
            <a:r>
              <a:rPr lang="es-ES" altLang="es-ES" sz="2400"/>
              <a:t>El interesado</a:t>
            </a:r>
          </a:p>
          <a:p>
            <a:pPr eaLnBrk="1" hangingPunct="1">
              <a:buFont typeface="Arial" charset="0"/>
              <a:buChar char="→"/>
            </a:pPr>
            <a:endParaRPr lang="es-ES" altLang="es-ES" sz="2400"/>
          </a:p>
          <a:p>
            <a:pPr eaLnBrk="1" hangingPunct="1">
              <a:buFont typeface="Arial" charset="0"/>
              <a:buChar char="→"/>
            </a:pPr>
            <a:r>
              <a:rPr lang="es-ES" altLang="es-ES" sz="2400"/>
              <a:t>El contratista</a:t>
            </a:r>
          </a:p>
          <a:p>
            <a:pPr eaLnBrk="1" hangingPunct="1">
              <a:buFont typeface="Arial" charset="0"/>
              <a:buChar char="→"/>
            </a:pPr>
            <a:endParaRPr lang="es-ES" altLang="es-ES" sz="2400"/>
          </a:p>
          <a:p>
            <a:pPr eaLnBrk="1" hangingPunct="1">
              <a:buFont typeface="Arial" charset="0"/>
              <a:buChar char="→"/>
            </a:pPr>
            <a:r>
              <a:rPr lang="es-ES" altLang="es-ES" sz="2400"/>
              <a:t>Los funcionarios</a:t>
            </a:r>
          </a:p>
          <a:p>
            <a:pPr eaLnBrk="1" hangingPunct="1">
              <a:buFont typeface="Arial" charset="0"/>
              <a:buNone/>
            </a:pPr>
            <a:endParaRPr lang="es-ES" altLang="es-ES" sz="2400"/>
          </a:p>
          <a:p>
            <a:pPr eaLnBrk="1" hangingPunct="1">
              <a:buFont typeface="Arial" charset="0"/>
              <a:buNone/>
            </a:pPr>
            <a:endParaRPr lang="es-ES" altLang="es-ES" sz="2400"/>
          </a:p>
        </p:txBody>
      </p:sp>
      <p:pic>
        <p:nvPicPr>
          <p:cNvPr id="19461" name="Picture 6" descr="BIEN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150" y="4760913"/>
            <a:ext cx="1524000" cy="129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Picture 7" descr="MA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97600" y="4797425"/>
            <a:ext cx="1524000"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43244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Título"/>
          <p:cNvSpPr>
            <a:spLocks noGrp="1" noChangeArrowheads="1"/>
          </p:cNvSpPr>
          <p:nvPr>
            <p:ph type="title" idx="4294967295"/>
          </p:nvPr>
        </p:nvSpPr>
        <p:spPr>
          <a:xfrm>
            <a:off x="467544" y="1340768"/>
            <a:ext cx="7696200" cy="950913"/>
          </a:xfrm>
        </p:spPr>
        <p:txBody>
          <a:bodyPr/>
          <a:lstStyle/>
          <a:p>
            <a:pPr algn="ctr"/>
            <a:r>
              <a:rPr lang="es-ES" altLang="es-ES" sz="2800" b="1" dirty="0">
                <a:cs typeface="Narkisim" pitchFamily="34" charset="-79"/>
              </a:rPr>
              <a:t>11. estructuras agramaticales</a:t>
            </a:r>
          </a:p>
        </p:txBody>
      </p:sp>
      <p:sp>
        <p:nvSpPr>
          <p:cNvPr id="21507" name="2 Marcador de contenido"/>
          <p:cNvSpPr>
            <a:spLocks noGrp="1" noChangeArrowheads="1"/>
          </p:cNvSpPr>
          <p:nvPr>
            <p:ph idx="4294967295"/>
          </p:nvPr>
        </p:nvSpPr>
        <p:spPr>
          <a:xfrm>
            <a:off x="0" y="2492375"/>
            <a:ext cx="8137525" cy="2665413"/>
          </a:xfrm>
        </p:spPr>
        <p:txBody>
          <a:bodyPr/>
          <a:lstStyle/>
          <a:p>
            <a:pPr marL="0" indent="0">
              <a:buFont typeface="Wingdings" pitchFamily="2" charset="2"/>
              <a:buNone/>
            </a:pPr>
            <a:r>
              <a:rPr lang="es-ES" altLang="es-ES"/>
              <a:t>  </a:t>
            </a:r>
          </a:p>
        </p:txBody>
      </p:sp>
      <p:graphicFrame>
        <p:nvGraphicFramePr>
          <p:cNvPr id="4" name="3 Tabla">
            <a:extLst>
              <a:ext uri="{FF2B5EF4-FFF2-40B4-BE49-F238E27FC236}">
                <a16:creationId xmlns:a16="http://schemas.microsoft.com/office/drawing/2014/main" id="{583CFEFB-1E56-4BA9-BF5D-A4CD011F9993}"/>
              </a:ext>
            </a:extLst>
          </p:cNvPr>
          <p:cNvGraphicFramePr>
            <a:graphicFrameLocks noGrp="1"/>
          </p:cNvGraphicFramePr>
          <p:nvPr>
            <p:extLst>
              <p:ext uri="{D42A27DB-BD31-4B8C-83A1-F6EECF244321}">
                <p14:modId xmlns:p14="http://schemas.microsoft.com/office/powerpoint/2010/main" val="2760443541"/>
              </p:ext>
            </p:extLst>
          </p:nvPr>
        </p:nvGraphicFramePr>
        <p:xfrm>
          <a:off x="723900" y="2060848"/>
          <a:ext cx="7696200" cy="4712423"/>
        </p:xfrm>
        <a:graphic>
          <a:graphicData uri="http://schemas.openxmlformats.org/drawingml/2006/table">
            <a:tbl>
              <a:tblPr/>
              <a:tblGrid>
                <a:gridCol w="3744416">
                  <a:extLst>
                    <a:ext uri="{9D8B030D-6E8A-4147-A177-3AD203B41FA5}">
                      <a16:colId xmlns:a16="http://schemas.microsoft.com/office/drawing/2014/main" val="20000"/>
                    </a:ext>
                  </a:extLst>
                </a:gridCol>
                <a:gridCol w="3951784">
                  <a:extLst>
                    <a:ext uri="{9D8B030D-6E8A-4147-A177-3AD203B41FA5}">
                      <a16:colId xmlns:a16="http://schemas.microsoft.com/office/drawing/2014/main" val="20001"/>
                    </a:ext>
                  </a:extLst>
                </a:gridCol>
              </a:tblGrid>
              <a:tr h="598023">
                <a:tc>
                  <a:txBody>
                    <a:bodyPr/>
                    <a:lstStyle/>
                    <a:p>
                      <a:pPr algn="ctr"/>
                      <a:endParaRPr lang="es-ES" sz="2400" b="1" dirty="0"/>
                    </a:p>
                  </a:txBody>
                  <a:tcPr marT="45680" marB="45680" anchor="ctr">
                    <a:lnL>
                      <a:noFill/>
                    </a:lnL>
                    <a:lnR>
                      <a:noFill/>
                    </a:lnR>
                    <a:lnT>
                      <a:noFill/>
                    </a:lnT>
                    <a:lnB>
                      <a:noFill/>
                    </a:lnB>
                  </a:tcPr>
                </a:tc>
                <a:tc>
                  <a:txBody>
                    <a:bodyPr/>
                    <a:lstStyle/>
                    <a:p>
                      <a:pPr algn="ctr"/>
                      <a:endParaRPr lang="es-ES" sz="2400" b="1" dirty="0"/>
                    </a:p>
                  </a:txBody>
                  <a:tcPr marT="45680" marB="45680" anchor="ctr">
                    <a:lnL>
                      <a:noFill/>
                    </a:lnL>
                    <a:lnR>
                      <a:noFill/>
                    </a:lnR>
                    <a:lnT>
                      <a:noFill/>
                    </a:lnT>
                    <a:lnB>
                      <a:noFill/>
                    </a:lnB>
                  </a:tcPr>
                </a:tc>
                <a:extLst>
                  <a:ext uri="{0D108BD9-81ED-4DB2-BD59-A6C34878D82A}">
                    <a16:rowId xmlns:a16="http://schemas.microsoft.com/office/drawing/2014/main" val="10000"/>
                  </a:ext>
                </a:extLst>
              </a:tr>
              <a:tr h="445575">
                <a:tc>
                  <a:txBody>
                    <a:bodyPr/>
                    <a:lstStyle/>
                    <a:p>
                      <a:pPr lvl="1" algn="l"/>
                      <a:r>
                        <a:rPr lang="es-ES" sz="2400" dirty="0"/>
                        <a:t>La juez </a:t>
                      </a:r>
                    </a:p>
                  </a:txBody>
                  <a:tcPr marT="45680" marB="45680" anchor="ctr">
                    <a:lnL>
                      <a:noFill/>
                    </a:lnL>
                    <a:lnR>
                      <a:noFill/>
                    </a:lnR>
                    <a:lnT>
                      <a:noFill/>
                    </a:lnT>
                    <a:lnB>
                      <a:noFill/>
                    </a:lnB>
                  </a:tcPr>
                </a:tc>
                <a:tc>
                  <a:txBody>
                    <a:bodyPr/>
                    <a:lstStyle/>
                    <a:p>
                      <a:pPr lvl="1" algn="l"/>
                      <a:r>
                        <a:rPr lang="es-ES" sz="2400" dirty="0"/>
                        <a:t>La jueza </a:t>
                      </a:r>
                    </a:p>
                  </a:txBody>
                  <a:tcPr marT="45680" marB="45680" anchor="ctr">
                    <a:lnL>
                      <a:noFill/>
                    </a:lnL>
                    <a:lnR>
                      <a:noFill/>
                    </a:lnR>
                    <a:lnT>
                      <a:noFill/>
                    </a:lnT>
                    <a:lnB>
                      <a:noFill/>
                    </a:lnB>
                  </a:tcPr>
                </a:tc>
                <a:extLst>
                  <a:ext uri="{0D108BD9-81ED-4DB2-BD59-A6C34878D82A}">
                    <a16:rowId xmlns:a16="http://schemas.microsoft.com/office/drawing/2014/main" val="10001"/>
                  </a:ext>
                </a:extLst>
              </a:tr>
              <a:tr h="445575">
                <a:tc>
                  <a:txBody>
                    <a:bodyPr/>
                    <a:lstStyle/>
                    <a:p>
                      <a:pPr lvl="1" algn="l"/>
                      <a:r>
                        <a:rPr lang="es-ES" sz="2400" dirty="0"/>
                        <a:t>La médico </a:t>
                      </a:r>
                    </a:p>
                  </a:txBody>
                  <a:tcPr marT="45680" marB="45680" anchor="ctr">
                    <a:lnL>
                      <a:noFill/>
                    </a:lnL>
                    <a:lnR>
                      <a:noFill/>
                    </a:lnR>
                    <a:lnT>
                      <a:noFill/>
                    </a:lnT>
                    <a:lnB>
                      <a:noFill/>
                    </a:lnB>
                  </a:tcPr>
                </a:tc>
                <a:tc>
                  <a:txBody>
                    <a:bodyPr/>
                    <a:lstStyle/>
                    <a:p>
                      <a:pPr lvl="1" algn="l"/>
                      <a:r>
                        <a:rPr lang="es-ES" sz="2400" dirty="0"/>
                        <a:t>La médica </a:t>
                      </a:r>
                    </a:p>
                  </a:txBody>
                  <a:tcPr marT="45680" marB="45680" anchor="ctr">
                    <a:lnL>
                      <a:noFill/>
                    </a:lnL>
                    <a:lnR>
                      <a:noFill/>
                    </a:lnR>
                    <a:lnT>
                      <a:noFill/>
                    </a:lnT>
                    <a:lnB>
                      <a:noFill/>
                    </a:lnB>
                  </a:tcPr>
                </a:tc>
                <a:extLst>
                  <a:ext uri="{0D108BD9-81ED-4DB2-BD59-A6C34878D82A}">
                    <a16:rowId xmlns:a16="http://schemas.microsoft.com/office/drawing/2014/main" val="10002"/>
                  </a:ext>
                </a:extLst>
              </a:tr>
              <a:tr h="445575">
                <a:tc>
                  <a:txBody>
                    <a:bodyPr/>
                    <a:lstStyle/>
                    <a:p>
                      <a:pPr lvl="1" algn="l"/>
                      <a:r>
                        <a:rPr lang="es-ES" sz="2400" dirty="0"/>
                        <a:t>La ingeniero</a:t>
                      </a:r>
                    </a:p>
                  </a:txBody>
                  <a:tcPr marT="45680" marB="45680" anchor="ctr">
                    <a:lnL>
                      <a:noFill/>
                    </a:lnL>
                    <a:lnR>
                      <a:noFill/>
                    </a:lnR>
                    <a:lnT>
                      <a:noFill/>
                    </a:lnT>
                    <a:lnB>
                      <a:noFill/>
                    </a:lnB>
                  </a:tcPr>
                </a:tc>
                <a:tc>
                  <a:txBody>
                    <a:bodyPr/>
                    <a:lstStyle/>
                    <a:p>
                      <a:pPr lvl="1" algn="l"/>
                      <a:r>
                        <a:rPr lang="es-ES" sz="2400" dirty="0"/>
                        <a:t>La ingeniera </a:t>
                      </a:r>
                    </a:p>
                  </a:txBody>
                  <a:tcPr marT="45680" marB="45680" anchor="ctr">
                    <a:lnL>
                      <a:noFill/>
                    </a:lnL>
                    <a:lnR>
                      <a:noFill/>
                    </a:lnR>
                    <a:lnT>
                      <a:noFill/>
                    </a:lnT>
                    <a:lnB>
                      <a:noFill/>
                    </a:lnB>
                  </a:tcPr>
                </a:tc>
                <a:extLst>
                  <a:ext uri="{0D108BD9-81ED-4DB2-BD59-A6C34878D82A}">
                    <a16:rowId xmlns:a16="http://schemas.microsoft.com/office/drawing/2014/main" val="10003"/>
                  </a:ext>
                </a:extLst>
              </a:tr>
              <a:tr h="2228189">
                <a:tc>
                  <a:txBody>
                    <a:bodyPr/>
                    <a:lstStyle/>
                    <a:p>
                      <a:pPr lvl="1" algn="l"/>
                      <a:r>
                        <a:rPr lang="es-ES" sz="2400" dirty="0">
                          <a:highlight>
                            <a:srgbClr val="FFFF00"/>
                          </a:highlight>
                        </a:rPr>
                        <a:t>La líder </a:t>
                      </a:r>
                    </a:p>
                  </a:txBody>
                  <a:tcPr marT="45680" marB="45680" anchor="ctr">
                    <a:lnL>
                      <a:noFill/>
                    </a:lnL>
                    <a:lnR>
                      <a:noFill/>
                    </a:lnR>
                    <a:lnT>
                      <a:noFill/>
                    </a:lnT>
                    <a:lnB>
                      <a:noFill/>
                    </a:lnB>
                  </a:tcPr>
                </a:tc>
                <a:tc>
                  <a:txBody>
                    <a:bodyPr/>
                    <a:lstStyle/>
                    <a:p>
                      <a:pPr lvl="1" algn="l"/>
                      <a:r>
                        <a:rPr lang="es-ES" sz="2400" dirty="0">
                          <a:highlight>
                            <a:srgbClr val="FFFF00"/>
                          </a:highlight>
                        </a:rPr>
                        <a:t>La lideresa es un caso especial al igual que poeta frente a poetisa. (ambas formas son correctas aunque poetisa resulta arcaico).</a:t>
                      </a:r>
                    </a:p>
                  </a:txBody>
                  <a:tcPr marT="45680" marB="45680" anchor="ctr">
                    <a:lnL>
                      <a:noFill/>
                    </a:lnL>
                    <a:lnR>
                      <a:noFill/>
                    </a:lnR>
                    <a:lnT>
                      <a:noFill/>
                    </a:lnT>
                    <a:lnB>
                      <a:noFill/>
                    </a:lnB>
                  </a:tcPr>
                </a:tc>
                <a:extLst>
                  <a:ext uri="{0D108BD9-81ED-4DB2-BD59-A6C34878D82A}">
                    <a16:rowId xmlns:a16="http://schemas.microsoft.com/office/drawing/2014/main" val="10004"/>
                  </a:ext>
                </a:extLst>
              </a:tr>
              <a:tr h="445575">
                <a:tc>
                  <a:txBody>
                    <a:bodyPr/>
                    <a:lstStyle/>
                    <a:p>
                      <a:pPr lvl="1" algn="l"/>
                      <a:r>
                        <a:rPr lang="es-ES" sz="2400" dirty="0"/>
                        <a:t>La presidente </a:t>
                      </a:r>
                    </a:p>
                  </a:txBody>
                  <a:tcPr marT="45680" marB="45680" anchor="ctr">
                    <a:lnL>
                      <a:noFill/>
                    </a:lnL>
                    <a:lnR>
                      <a:noFill/>
                    </a:lnR>
                    <a:lnT>
                      <a:noFill/>
                    </a:lnT>
                    <a:lnB>
                      <a:noFill/>
                    </a:lnB>
                  </a:tcPr>
                </a:tc>
                <a:tc>
                  <a:txBody>
                    <a:bodyPr/>
                    <a:lstStyle/>
                    <a:p>
                      <a:pPr lvl="1" algn="l"/>
                      <a:r>
                        <a:rPr lang="es-ES" sz="2400" dirty="0"/>
                        <a:t>La presidenta </a:t>
                      </a:r>
                    </a:p>
                  </a:txBody>
                  <a:tcPr marT="45680" marB="45680" anchor="ctr">
                    <a:lnL>
                      <a:noFill/>
                    </a:lnL>
                    <a:lnR>
                      <a:noFill/>
                    </a:lnR>
                    <a:lnT>
                      <a:noFill/>
                    </a:lnT>
                    <a:lnB>
                      <a:noFill/>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542121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Título"/>
          <p:cNvSpPr>
            <a:spLocks noGrp="1" noChangeArrowheads="1"/>
          </p:cNvSpPr>
          <p:nvPr>
            <p:ph type="title" idx="4294967295"/>
          </p:nvPr>
        </p:nvSpPr>
        <p:spPr>
          <a:xfrm>
            <a:off x="1447800" y="25400"/>
            <a:ext cx="7696200" cy="1560513"/>
          </a:xfrm>
        </p:spPr>
        <p:txBody>
          <a:bodyPr>
            <a:normAutofit fontScale="90000"/>
          </a:bodyPr>
          <a:lstStyle/>
          <a:p>
            <a:br>
              <a:rPr lang="es-ES" altLang="es-ES" dirty="0"/>
            </a:br>
            <a:br>
              <a:rPr lang="es-ES" altLang="es-ES" dirty="0"/>
            </a:br>
            <a:br>
              <a:rPr lang="es-ES" altLang="es-ES" dirty="0"/>
            </a:br>
            <a:br>
              <a:rPr lang="es-ES" altLang="es-ES" dirty="0"/>
            </a:br>
            <a:br>
              <a:rPr lang="es-ES" altLang="es-ES" dirty="0"/>
            </a:br>
            <a:br>
              <a:rPr lang="es-ES" altLang="es-ES" dirty="0"/>
            </a:br>
            <a:r>
              <a:rPr lang="es-ES" altLang="es-ES" sz="2700" b="1" dirty="0">
                <a:cs typeface="Narkisim" pitchFamily="34" charset="-79"/>
              </a:rPr>
              <a:t>12. NO UTILIZAR LA APOSICIÓN REDUNDANTE</a:t>
            </a:r>
            <a:br>
              <a:rPr lang="es-ES" altLang="es-ES" sz="2700" dirty="0"/>
            </a:br>
            <a:br>
              <a:rPr lang="es-ES" altLang="es-ES" sz="2700" dirty="0"/>
            </a:br>
            <a:br>
              <a:rPr lang="es-ES" altLang="es-ES" dirty="0"/>
            </a:br>
            <a:br>
              <a:rPr lang="es-ES" altLang="es-ES" dirty="0"/>
            </a:br>
            <a:br>
              <a:rPr lang="es-ES" altLang="es-ES" sz="2800" b="1" dirty="0">
                <a:cs typeface="Narkisim" pitchFamily="34" charset="-79"/>
              </a:rPr>
            </a:br>
            <a:endParaRPr lang="es-ES" altLang="es-ES" sz="2800" b="1" dirty="0">
              <a:cs typeface="Narkisim" pitchFamily="34" charset="-79"/>
            </a:endParaRPr>
          </a:p>
        </p:txBody>
      </p:sp>
      <p:sp>
        <p:nvSpPr>
          <p:cNvPr id="22531" name="2 Marcador de contenido"/>
          <p:cNvSpPr>
            <a:spLocks noGrp="1" noChangeArrowheads="1"/>
          </p:cNvSpPr>
          <p:nvPr>
            <p:ph idx="4294967295"/>
          </p:nvPr>
        </p:nvSpPr>
        <p:spPr>
          <a:xfrm>
            <a:off x="251520" y="1953690"/>
            <a:ext cx="9217025" cy="4868862"/>
          </a:xfrm>
        </p:spPr>
        <p:txBody>
          <a:bodyPr/>
          <a:lstStyle/>
          <a:p>
            <a:pPr marL="0" indent="0">
              <a:lnSpc>
                <a:spcPct val="150000"/>
              </a:lnSpc>
              <a:buFont typeface="Wingdings" pitchFamily="2" charset="2"/>
              <a:buNone/>
            </a:pPr>
            <a:r>
              <a:rPr lang="es-ES" altLang="es-ES" dirty="0">
                <a:latin typeface="+mj-lt"/>
              </a:rPr>
              <a:t>   </a:t>
            </a:r>
            <a:r>
              <a:rPr lang="es-ES" altLang="es-ES" sz="2400" dirty="0">
                <a:latin typeface="+mj-lt"/>
              </a:rPr>
              <a:t>La </a:t>
            </a:r>
            <a:r>
              <a:rPr lang="es-ES" altLang="es-ES" sz="2400" u="sng" dirty="0">
                <a:latin typeface="+mj-lt"/>
              </a:rPr>
              <a:t>mujer</a:t>
            </a:r>
            <a:r>
              <a:rPr lang="es-ES" altLang="es-ES" sz="2400" dirty="0">
                <a:latin typeface="+mj-lt"/>
              </a:rPr>
              <a:t> empresaria</a:t>
            </a:r>
          </a:p>
          <a:p>
            <a:pPr marL="0" indent="0">
              <a:lnSpc>
                <a:spcPct val="150000"/>
              </a:lnSpc>
              <a:buFont typeface="Wingdings" pitchFamily="2" charset="2"/>
              <a:buNone/>
            </a:pPr>
            <a:r>
              <a:rPr lang="es-ES" altLang="es-ES" sz="2400" dirty="0">
                <a:latin typeface="+mj-lt"/>
              </a:rPr>
              <a:t>    Las socias </a:t>
            </a:r>
            <a:r>
              <a:rPr lang="es-ES" altLang="es-ES" sz="2400" u="sng" dirty="0">
                <a:latin typeface="+mj-lt"/>
              </a:rPr>
              <a:t>mujeres</a:t>
            </a:r>
          </a:p>
          <a:p>
            <a:pPr marL="0" indent="0">
              <a:lnSpc>
                <a:spcPct val="150000"/>
              </a:lnSpc>
              <a:buFont typeface="Wingdings" pitchFamily="2" charset="2"/>
              <a:buNone/>
            </a:pPr>
            <a:r>
              <a:rPr lang="es-ES" altLang="es-ES" sz="2400" dirty="0">
                <a:latin typeface="+mj-lt"/>
              </a:rPr>
              <a:t>    Las trabajadoras </a:t>
            </a:r>
            <a:r>
              <a:rPr lang="es-ES" altLang="es-ES" sz="2400" u="sng" dirty="0">
                <a:latin typeface="+mj-lt"/>
              </a:rPr>
              <a:t>femeninas</a:t>
            </a:r>
          </a:p>
          <a:p>
            <a:pPr marL="0" indent="0">
              <a:lnSpc>
                <a:spcPct val="150000"/>
              </a:lnSpc>
              <a:buFont typeface="Wingdings" pitchFamily="2" charset="2"/>
              <a:buNone/>
            </a:pPr>
            <a:r>
              <a:rPr lang="es-ES" altLang="es-ES" sz="2400" dirty="0">
                <a:latin typeface="+mj-lt"/>
              </a:rPr>
              <a:t>    La única reacción favorable fue la de una </a:t>
            </a:r>
            <a:r>
              <a:rPr lang="es-ES" altLang="es-ES" sz="2400" u="sng" dirty="0">
                <a:latin typeface="+mj-lt"/>
              </a:rPr>
              <a:t>mujer</a:t>
            </a:r>
            <a:r>
              <a:rPr lang="es-ES" altLang="es-ES" sz="2400" dirty="0">
                <a:latin typeface="+mj-lt"/>
              </a:rPr>
              <a:t> magistrada</a:t>
            </a:r>
          </a:p>
          <a:p>
            <a:pPr marL="0" indent="0">
              <a:buFont typeface="Wingdings" pitchFamily="2" charset="2"/>
              <a:buNone/>
            </a:pPr>
            <a:endParaRPr lang="es-ES" altLang="es-ES" sz="2400" dirty="0">
              <a:latin typeface="+mj-lt"/>
            </a:endParaRPr>
          </a:p>
          <a:p>
            <a:pPr marL="400050" lvl="1" indent="0">
              <a:buFont typeface="Wingdings" pitchFamily="2" charset="2"/>
              <a:buNone/>
            </a:pPr>
            <a:r>
              <a:rPr lang="es-ES" altLang="es-ES" sz="2400" b="1" dirty="0">
                <a:latin typeface="+mj-lt"/>
              </a:rPr>
              <a:t>ACLARACIÓN:  </a:t>
            </a:r>
            <a:r>
              <a:rPr lang="es-ES" altLang="es-ES" sz="2400" dirty="0">
                <a:latin typeface="+mj-lt"/>
              </a:rPr>
              <a:t>en este caso, añadir “mujer” o “femeninas” es innecesario e incorrecto.</a:t>
            </a:r>
          </a:p>
        </p:txBody>
      </p:sp>
    </p:spTree>
    <p:extLst>
      <p:ext uri="{BB962C8B-B14F-4D97-AF65-F5344CB8AC3E}">
        <p14:creationId xmlns:p14="http://schemas.microsoft.com/office/powerpoint/2010/main" val="26850751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Título"/>
          <p:cNvSpPr>
            <a:spLocks noGrp="1" noChangeArrowheads="1"/>
          </p:cNvSpPr>
          <p:nvPr>
            <p:ph type="title" idx="4294967295"/>
          </p:nvPr>
        </p:nvSpPr>
        <p:spPr>
          <a:xfrm>
            <a:off x="1115616" y="980728"/>
            <a:ext cx="7696200" cy="950913"/>
          </a:xfrm>
        </p:spPr>
        <p:txBody>
          <a:bodyPr/>
          <a:lstStyle/>
          <a:p>
            <a:pPr algn="ctr"/>
            <a:r>
              <a:rPr lang="es-ES" altLang="es-ES" sz="2800" b="1" dirty="0">
                <a:latin typeface="Narkisim" pitchFamily="34" charset="-79"/>
                <a:cs typeface="Narkisim" pitchFamily="34" charset="-79"/>
              </a:rPr>
              <a:t>13. </a:t>
            </a:r>
            <a:r>
              <a:rPr lang="es-ES" altLang="es-ES" sz="2800" b="1" dirty="0">
                <a:latin typeface="+mn-lt"/>
                <a:cs typeface="Narkisim" pitchFamily="34" charset="-79"/>
              </a:rPr>
              <a:t>UTILIZA</a:t>
            </a:r>
            <a:r>
              <a:rPr lang="es-ES" altLang="es-ES" sz="2800" b="1" dirty="0">
                <a:latin typeface="Narkisim" pitchFamily="34" charset="-79"/>
                <a:cs typeface="Narkisim" pitchFamily="34" charset="-79"/>
              </a:rPr>
              <a:t> EL FEMENINO EN CARGOS</a:t>
            </a:r>
          </a:p>
        </p:txBody>
      </p:sp>
      <p:sp>
        <p:nvSpPr>
          <p:cNvPr id="23555" name="2 Marcador de contenido"/>
          <p:cNvSpPr>
            <a:spLocks noGrp="1" noChangeArrowheads="1"/>
          </p:cNvSpPr>
          <p:nvPr>
            <p:ph idx="4294967295"/>
          </p:nvPr>
        </p:nvSpPr>
        <p:spPr>
          <a:xfrm>
            <a:off x="323528" y="1916832"/>
            <a:ext cx="8604448" cy="4752975"/>
          </a:xfrm>
        </p:spPr>
        <p:txBody>
          <a:bodyPr/>
          <a:lstStyle/>
          <a:p>
            <a:pPr marL="0" indent="0">
              <a:buFont typeface="Wingdings" pitchFamily="2" charset="2"/>
              <a:buNone/>
            </a:pPr>
            <a:r>
              <a:rPr lang="es-ES" altLang="es-ES" sz="2400" dirty="0"/>
              <a:t>Cuando nos referimos a una persona concreta, el nombre del cargo o profesión se utilizará en su forma femenina si se trata de una mujer y en su forma masculina si se trata de un hombre.</a:t>
            </a:r>
          </a:p>
          <a:p>
            <a:pPr marL="0" indent="0">
              <a:buFont typeface="Wingdings" pitchFamily="2" charset="2"/>
              <a:buNone/>
            </a:pPr>
            <a:endParaRPr lang="es-ES" altLang="es-ES" sz="2000" dirty="0"/>
          </a:p>
          <a:p>
            <a:pPr marL="1714500" lvl="4" indent="0">
              <a:buFont typeface="Wingdings" pitchFamily="2" charset="2"/>
              <a:buNone/>
            </a:pPr>
            <a:r>
              <a:rPr lang="es-ES" altLang="es-ES" sz="2400" i="1" dirty="0"/>
              <a:t>La técnica</a:t>
            </a:r>
          </a:p>
          <a:p>
            <a:pPr marL="1714500" lvl="4" indent="0">
              <a:buFont typeface="Wingdings" pitchFamily="2" charset="2"/>
              <a:buNone/>
            </a:pPr>
            <a:r>
              <a:rPr lang="es-ES" altLang="es-ES" sz="2400" i="1" dirty="0"/>
              <a:t>La presidenta</a:t>
            </a:r>
          </a:p>
          <a:p>
            <a:pPr marL="1714500" lvl="4" indent="0">
              <a:buFont typeface="Wingdings" pitchFamily="2" charset="2"/>
              <a:buNone/>
            </a:pPr>
            <a:r>
              <a:rPr lang="es-ES" altLang="es-ES" sz="2400" i="1" dirty="0"/>
              <a:t>La abogada</a:t>
            </a:r>
          </a:p>
          <a:p>
            <a:pPr marL="1714500" lvl="4" indent="0">
              <a:buFont typeface="Wingdings" pitchFamily="2" charset="2"/>
              <a:buNone/>
            </a:pPr>
            <a:r>
              <a:rPr lang="es-ES" altLang="es-ES" sz="2400" i="1" dirty="0"/>
              <a:t>La jefa de Servicio</a:t>
            </a:r>
          </a:p>
          <a:p>
            <a:pPr marL="1714500" lvl="4" indent="0">
              <a:buFont typeface="Wingdings" pitchFamily="2" charset="2"/>
              <a:buNone/>
            </a:pPr>
            <a:r>
              <a:rPr lang="es-ES" altLang="es-ES" sz="2400" i="1" dirty="0"/>
              <a:t>La celadora</a:t>
            </a:r>
          </a:p>
          <a:p>
            <a:pPr marL="1714500" lvl="4" indent="0">
              <a:buFont typeface="Wingdings" pitchFamily="2" charset="2"/>
              <a:buNone/>
            </a:pPr>
            <a:r>
              <a:rPr lang="es-ES" altLang="es-ES" sz="2400" dirty="0"/>
              <a:t>La </a:t>
            </a:r>
            <a:r>
              <a:rPr lang="es-ES" altLang="es-ES" sz="2400" dirty="0" err="1"/>
              <a:t>gerenta</a:t>
            </a:r>
            <a:endParaRPr lang="es-ES" altLang="es-ES" sz="2400" dirty="0"/>
          </a:p>
        </p:txBody>
      </p:sp>
    </p:spTree>
    <p:extLst>
      <p:ext uri="{BB962C8B-B14F-4D97-AF65-F5344CB8AC3E}">
        <p14:creationId xmlns:p14="http://schemas.microsoft.com/office/powerpoint/2010/main" val="1194964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noChangeArrowheads="1"/>
          </p:cNvSpPr>
          <p:nvPr>
            <p:ph type="title" idx="4294967295"/>
          </p:nvPr>
        </p:nvSpPr>
        <p:spPr>
          <a:xfrm>
            <a:off x="971600" y="332656"/>
            <a:ext cx="7696200" cy="1143000"/>
          </a:xfrm>
        </p:spPr>
        <p:txBody>
          <a:bodyPr/>
          <a:lstStyle/>
          <a:p>
            <a:pPr algn="ctr"/>
            <a:r>
              <a:rPr lang="es-ES" altLang="es-ES" sz="3200" b="1" dirty="0">
                <a:cs typeface="Narkisim" pitchFamily="34" charset="-79"/>
              </a:rPr>
              <a:t>OBJETIVOS</a:t>
            </a:r>
          </a:p>
        </p:txBody>
      </p:sp>
      <p:sp>
        <p:nvSpPr>
          <p:cNvPr id="6147" name="Rectangle 3"/>
          <p:cNvSpPr>
            <a:spLocks noGrp="1" noChangeArrowheads="1"/>
          </p:cNvSpPr>
          <p:nvPr>
            <p:ph idx="4294967295"/>
          </p:nvPr>
        </p:nvSpPr>
        <p:spPr>
          <a:xfrm>
            <a:off x="1043608" y="1916832"/>
            <a:ext cx="7696200" cy="4392612"/>
          </a:xfrm>
        </p:spPr>
        <p:txBody>
          <a:bodyPr>
            <a:normAutofit/>
          </a:bodyPr>
          <a:lstStyle/>
          <a:p>
            <a:pPr>
              <a:lnSpc>
                <a:spcPct val="80000"/>
              </a:lnSpc>
            </a:pPr>
            <a:endParaRPr lang="es-ES_tradnl" altLang="es-ES" sz="2000" dirty="0">
              <a:solidFill>
                <a:srgbClr val="CC0000"/>
              </a:solidFill>
              <a:latin typeface="+mj-lt"/>
              <a:ea typeface="DejaVu Sans Light" pitchFamily="34" charset="0"/>
              <a:cs typeface="Narkisim" pitchFamily="34" charset="-79"/>
            </a:endParaRPr>
          </a:p>
          <a:p>
            <a:pPr>
              <a:lnSpc>
                <a:spcPct val="80000"/>
              </a:lnSpc>
            </a:pPr>
            <a:r>
              <a:rPr lang="es-ES_tradnl" altLang="es-ES" sz="2000" dirty="0">
                <a:solidFill>
                  <a:srgbClr val="CC0000"/>
                </a:solidFill>
                <a:latin typeface="+mj-lt"/>
                <a:ea typeface="DejaVu Sans Light" pitchFamily="34" charset="0"/>
                <a:cs typeface="Narkisim" pitchFamily="34" charset="-79"/>
              </a:rPr>
              <a:t>Reflexionar</a:t>
            </a:r>
            <a:r>
              <a:rPr lang="es-ES_tradnl" altLang="es-ES" sz="2000" dirty="0">
                <a:latin typeface="+mj-lt"/>
                <a:ea typeface="DejaVu Sans Light" pitchFamily="34" charset="0"/>
                <a:cs typeface="Narkisim" pitchFamily="34" charset="-79"/>
              </a:rPr>
              <a:t> desde una perspectiva social, antropológica y cultural sobre el lenguaje teniendo en cuenta la perspectiva sexista aprendida e interiorizada.</a:t>
            </a:r>
          </a:p>
          <a:p>
            <a:pPr>
              <a:lnSpc>
                <a:spcPct val="80000"/>
              </a:lnSpc>
            </a:pPr>
            <a:endParaRPr lang="es-ES_tradnl" altLang="es-ES" sz="2000" dirty="0">
              <a:latin typeface="+mj-lt"/>
              <a:ea typeface="DejaVu Sans Light" pitchFamily="34" charset="0"/>
              <a:cs typeface="Narkisim" pitchFamily="34" charset="-79"/>
            </a:endParaRPr>
          </a:p>
          <a:p>
            <a:pPr>
              <a:lnSpc>
                <a:spcPct val="80000"/>
              </a:lnSpc>
            </a:pPr>
            <a:r>
              <a:rPr lang="es-ES_tradnl" altLang="es-ES" sz="2000" dirty="0">
                <a:solidFill>
                  <a:srgbClr val="CC0000"/>
                </a:solidFill>
                <a:latin typeface="+mj-lt"/>
                <a:ea typeface="DejaVu Sans Light" pitchFamily="34" charset="0"/>
                <a:cs typeface="Narkisim" pitchFamily="34" charset="-79"/>
              </a:rPr>
              <a:t>Identificar</a:t>
            </a:r>
            <a:r>
              <a:rPr lang="es-ES_tradnl" altLang="es-ES" sz="2000" dirty="0">
                <a:latin typeface="+mj-lt"/>
                <a:ea typeface="DejaVu Sans Light" pitchFamily="34" charset="0"/>
                <a:cs typeface="Narkisim" pitchFamily="34" charset="-79"/>
              </a:rPr>
              <a:t> de forma crítica y consciente el porqué del uso de nuestro vocabulario habitual cuando, por ejemplo, tenemos formas reconocidas en femenino que nos resultan extrañas: médico/a, abogado/a o, viceversa, o bien, neologismos para profesiones femeninas que, al convertirse en masculinas tratan de “mejorar” la imagen (representación mental): limpiadora, operador de limpieza para quitar estigma. </a:t>
            </a:r>
          </a:p>
          <a:p>
            <a:pPr marL="0" indent="0">
              <a:lnSpc>
                <a:spcPct val="80000"/>
              </a:lnSpc>
              <a:buNone/>
            </a:pPr>
            <a:endParaRPr lang="es-ES_tradnl" altLang="es-ES" sz="2000" dirty="0">
              <a:latin typeface="+mj-lt"/>
              <a:ea typeface="DejaVu Sans Light" pitchFamily="34" charset="0"/>
              <a:cs typeface="Narkisim" pitchFamily="34" charset="-79"/>
            </a:endParaRPr>
          </a:p>
          <a:p>
            <a:pPr>
              <a:lnSpc>
                <a:spcPct val="80000"/>
              </a:lnSpc>
            </a:pPr>
            <a:r>
              <a:rPr lang="es-ES_tradnl" altLang="es-ES" sz="2000" dirty="0">
                <a:solidFill>
                  <a:srgbClr val="CC0000"/>
                </a:solidFill>
                <a:latin typeface="+mj-lt"/>
                <a:ea typeface="DejaVu Sans Light" pitchFamily="34" charset="0"/>
                <a:cs typeface="Narkisim" pitchFamily="34" charset="-79"/>
              </a:rPr>
              <a:t>Disponer</a:t>
            </a:r>
            <a:r>
              <a:rPr lang="es-ES_tradnl" altLang="es-ES" sz="2000" dirty="0">
                <a:latin typeface="+mj-lt"/>
                <a:ea typeface="DejaVu Sans Light" pitchFamily="34" charset="0"/>
                <a:cs typeface="Narkisim" pitchFamily="34" charset="-79"/>
              </a:rPr>
              <a:t> de criterios para utilizar alternativas diversas a las expresiones habituales de los documentos de uso común. </a:t>
            </a:r>
            <a:endParaRPr lang="es-ES" altLang="es-ES" sz="2000" dirty="0">
              <a:latin typeface="+mj-lt"/>
              <a:ea typeface="DejaVu Sans Light" pitchFamily="34" charset="0"/>
              <a:cs typeface="Narkisim" pitchFamily="34" charset="-79"/>
            </a:endParaRPr>
          </a:p>
          <a:p>
            <a:pPr>
              <a:lnSpc>
                <a:spcPct val="80000"/>
              </a:lnSpc>
            </a:pPr>
            <a:endParaRPr lang="es-ES" altLang="es-ES" sz="2800" dirty="0">
              <a:latin typeface="+mj-lt"/>
              <a:ea typeface="DejaVu Sans Light" pitchFamily="34" charset="0"/>
              <a:cs typeface="Narkisim" pitchFamily="34" charset="-79"/>
            </a:endParaRPr>
          </a:p>
        </p:txBody>
      </p:sp>
    </p:spTree>
    <p:extLst>
      <p:ext uri="{BB962C8B-B14F-4D97-AF65-F5344CB8AC3E}">
        <p14:creationId xmlns:p14="http://schemas.microsoft.com/office/powerpoint/2010/main" val="25300270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3 Título"/>
          <p:cNvSpPr>
            <a:spLocks noGrp="1" noChangeArrowheads="1"/>
          </p:cNvSpPr>
          <p:nvPr>
            <p:ph type="title" idx="4294967295"/>
          </p:nvPr>
        </p:nvSpPr>
        <p:spPr>
          <a:xfrm>
            <a:off x="1043608" y="620688"/>
            <a:ext cx="7696200" cy="1143000"/>
          </a:xfrm>
        </p:spPr>
        <p:txBody>
          <a:bodyPr>
            <a:normAutofit/>
          </a:bodyPr>
          <a:lstStyle/>
          <a:p>
            <a:r>
              <a:rPr lang="es-ES" altLang="es-ES" sz="2000" b="1" dirty="0">
                <a:latin typeface="Narkisim" pitchFamily="34" charset="-79"/>
                <a:cs typeface="Narkisim" pitchFamily="34" charset="-79"/>
              </a:rPr>
              <a:t>14. Cómo denominar las profesiones hasta  ahora        reservadas a los hombres</a:t>
            </a:r>
          </a:p>
        </p:txBody>
      </p:sp>
      <p:sp>
        <p:nvSpPr>
          <p:cNvPr id="24579" name="2 Marcador de contenido"/>
          <p:cNvSpPr>
            <a:spLocks noGrp="1" noChangeArrowheads="1"/>
          </p:cNvSpPr>
          <p:nvPr>
            <p:ph idx="4294967295"/>
          </p:nvPr>
        </p:nvSpPr>
        <p:spPr>
          <a:xfrm>
            <a:off x="971600" y="1962150"/>
            <a:ext cx="7696200" cy="4895850"/>
          </a:xfrm>
        </p:spPr>
        <p:txBody>
          <a:bodyPr/>
          <a:lstStyle/>
          <a:p>
            <a:r>
              <a:rPr lang="es-ES" altLang="es-ES" sz="1600" b="1" dirty="0"/>
              <a:t>Orden 22 de marzo de 1995 </a:t>
            </a:r>
            <a:r>
              <a:rPr lang="es-ES" altLang="es-ES" sz="1600" dirty="0"/>
              <a:t>ministerio de educación y ciencia:</a:t>
            </a:r>
          </a:p>
          <a:p>
            <a:r>
              <a:rPr lang="es-ES" altLang="es-ES" sz="1600" dirty="0"/>
              <a:t>«Los títulos académicos oficiales deben adecuarse a la condición femenina o masculina de quienes lo obtengan:»</a:t>
            </a:r>
          </a:p>
          <a:p>
            <a:endParaRPr lang="es-ES" altLang="es-ES" sz="1600" dirty="0"/>
          </a:p>
          <a:p>
            <a:r>
              <a:rPr lang="es-ES" altLang="es-ES" sz="1600" b="1" dirty="0"/>
              <a:t>Ejemplos para denominar profesiones:</a:t>
            </a:r>
          </a:p>
          <a:p>
            <a:pPr lvl="1"/>
            <a:r>
              <a:rPr lang="es-ES" altLang="es-ES" sz="1600" dirty="0">
                <a:solidFill>
                  <a:srgbClr val="C00000"/>
                </a:solidFill>
              </a:rPr>
              <a:t>o/a: </a:t>
            </a:r>
            <a:r>
              <a:rPr lang="es-ES" altLang="es-ES" sz="1600" dirty="0"/>
              <a:t>Decano-decana, arquitecto-arquitecta.</a:t>
            </a:r>
          </a:p>
          <a:p>
            <a:pPr lvl="1"/>
            <a:r>
              <a:rPr lang="es-ES" altLang="es-ES" sz="1600" dirty="0" err="1">
                <a:solidFill>
                  <a:srgbClr val="C00000"/>
                </a:solidFill>
              </a:rPr>
              <a:t>or</a:t>
            </a:r>
            <a:r>
              <a:rPr lang="es-ES" altLang="es-ES" sz="1600" dirty="0">
                <a:solidFill>
                  <a:srgbClr val="C00000"/>
                </a:solidFill>
              </a:rPr>
              <a:t>/ora: </a:t>
            </a:r>
            <a:r>
              <a:rPr lang="es-ES" altLang="es-ES" sz="1600" dirty="0"/>
              <a:t>inventor-inventora.</a:t>
            </a:r>
          </a:p>
          <a:p>
            <a:pPr lvl="1"/>
            <a:r>
              <a:rPr lang="es-ES" altLang="es-ES" sz="1600" dirty="0">
                <a:solidFill>
                  <a:srgbClr val="C00000"/>
                </a:solidFill>
              </a:rPr>
              <a:t>ero/era: </a:t>
            </a:r>
            <a:r>
              <a:rPr lang="es-ES" altLang="es-ES" sz="1600" dirty="0"/>
              <a:t>banquero-banquera.</a:t>
            </a:r>
          </a:p>
          <a:p>
            <a:pPr lvl="1"/>
            <a:r>
              <a:rPr lang="es-ES" altLang="es-ES" sz="1600" dirty="0">
                <a:solidFill>
                  <a:srgbClr val="C00000"/>
                </a:solidFill>
              </a:rPr>
              <a:t>ario/aria: </a:t>
            </a:r>
            <a:r>
              <a:rPr lang="es-ES" altLang="es-ES" sz="1600" dirty="0"/>
              <a:t>empresario-empresaria.</a:t>
            </a:r>
          </a:p>
          <a:p>
            <a:pPr lvl="1"/>
            <a:r>
              <a:rPr lang="es-ES" altLang="es-ES" sz="1600" dirty="0">
                <a:solidFill>
                  <a:srgbClr val="C00000"/>
                </a:solidFill>
              </a:rPr>
              <a:t>ente/</a:t>
            </a:r>
            <a:r>
              <a:rPr lang="es-ES" altLang="es-ES" sz="1600" dirty="0" err="1">
                <a:solidFill>
                  <a:srgbClr val="C00000"/>
                </a:solidFill>
              </a:rPr>
              <a:t>enta</a:t>
            </a:r>
            <a:r>
              <a:rPr lang="es-ES" altLang="es-ES" sz="1600" dirty="0">
                <a:solidFill>
                  <a:srgbClr val="C00000"/>
                </a:solidFill>
              </a:rPr>
              <a:t>: </a:t>
            </a:r>
            <a:r>
              <a:rPr lang="es-ES" altLang="es-ES" sz="1600" dirty="0"/>
              <a:t>asistente-asistenta.</a:t>
            </a:r>
          </a:p>
          <a:p>
            <a:endParaRPr lang="es-ES" altLang="es-ES" sz="1600" dirty="0"/>
          </a:p>
          <a:p>
            <a:pPr lvl="1"/>
            <a:r>
              <a:rPr lang="es-ES" altLang="es-ES" sz="1600" dirty="0">
                <a:solidFill>
                  <a:srgbClr val="C00000"/>
                </a:solidFill>
              </a:rPr>
              <a:t>ante</a:t>
            </a:r>
            <a:r>
              <a:rPr lang="es-ES" altLang="es-ES" sz="1600" dirty="0"/>
              <a:t>, invariables: viajante, delineante.</a:t>
            </a:r>
          </a:p>
          <a:p>
            <a:pPr lvl="1"/>
            <a:r>
              <a:rPr lang="es-ES" altLang="es-ES" sz="1600" dirty="0" err="1">
                <a:solidFill>
                  <a:srgbClr val="C00000"/>
                </a:solidFill>
              </a:rPr>
              <a:t>ista</a:t>
            </a:r>
            <a:r>
              <a:rPr lang="es-ES" altLang="es-ES" sz="1600" dirty="0"/>
              <a:t>, invariable: dentista</a:t>
            </a:r>
          </a:p>
          <a:p>
            <a:pPr lvl="1"/>
            <a:r>
              <a:rPr lang="es-ES" altLang="es-ES" sz="1600" dirty="0" err="1">
                <a:solidFill>
                  <a:srgbClr val="C00000"/>
                </a:solidFill>
              </a:rPr>
              <a:t>ta</a:t>
            </a:r>
            <a:r>
              <a:rPr lang="es-ES" altLang="es-ES" sz="1600" dirty="0">
                <a:solidFill>
                  <a:srgbClr val="C00000"/>
                </a:solidFill>
              </a:rPr>
              <a:t> y </a:t>
            </a:r>
            <a:r>
              <a:rPr lang="es-ES" altLang="es-ES" sz="1600" dirty="0" err="1">
                <a:solidFill>
                  <a:srgbClr val="C00000"/>
                </a:solidFill>
              </a:rPr>
              <a:t>tra</a:t>
            </a:r>
            <a:r>
              <a:rPr lang="es-ES" altLang="es-ES" sz="1600" dirty="0"/>
              <a:t>, invariables; terapeuta.</a:t>
            </a:r>
          </a:p>
          <a:p>
            <a:pPr lvl="1"/>
            <a:r>
              <a:rPr lang="es-ES" altLang="es-ES" sz="1600" dirty="0">
                <a:solidFill>
                  <a:srgbClr val="C00000"/>
                </a:solidFill>
              </a:rPr>
              <a:t>l</a:t>
            </a:r>
            <a:r>
              <a:rPr lang="es-ES" altLang="es-ES" sz="1600" dirty="0"/>
              <a:t>, se va modificando: coronel-coronela; concejal-concejala</a:t>
            </a:r>
            <a:r>
              <a:rPr lang="es-ES" altLang="es-ES" sz="1400" dirty="0"/>
              <a:t>.</a:t>
            </a:r>
          </a:p>
          <a:p>
            <a:endParaRPr lang="es-ES" altLang="es-ES" sz="1800" dirty="0"/>
          </a:p>
          <a:p>
            <a:endParaRPr lang="es-ES" altLang="es-ES" sz="1800" dirty="0"/>
          </a:p>
        </p:txBody>
      </p:sp>
    </p:spTree>
    <p:extLst>
      <p:ext uri="{BB962C8B-B14F-4D97-AF65-F5344CB8AC3E}">
        <p14:creationId xmlns:p14="http://schemas.microsoft.com/office/powerpoint/2010/main" val="9230694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Título"/>
          <p:cNvSpPr>
            <a:spLocks noGrp="1" noChangeArrowheads="1"/>
          </p:cNvSpPr>
          <p:nvPr>
            <p:ph type="title" idx="4294967295"/>
          </p:nvPr>
        </p:nvSpPr>
        <p:spPr>
          <a:xfrm>
            <a:off x="683568" y="620688"/>
            <a:ext cx="7696200" cy="950913"/>
          </a:xfrm>
        </p:spPr>
        <p:txBody>
          <a:bodyPr/>
          <a:lstStyle/>
          <a:p>
            <a:pPr algn="ctr"/>
            <a:r>
              <a:rPr lang="es-ES" altLang="es-ES" sz="2800" b="1" dirty="0">
                <a:latin typeface="+mn-lt"/>
                <a:cs typeface="Narkisim" pitchFamily="34" charset="-79"/>
              </a:rPr>
              <a:t>15. EXCEPCIONES</a:t>
            </a:r>
          </a:p>
        </p:txBody>
      </p:sp>
      <p:sp>
        <p:nvSpPr>
          <p:cNvPr id="3" name="2 Marcador de contenido">
            <a:extLst>
              <a:ext uri="{FF2B5EF4-FFF2-40B4-BE49-F238E27FC236}">
                <a16:creationId xmlns:a16="http://schemas.microsoft.com/office/drawing/2014/main" id="{1174DCF7-1B89-4165-A897-6B729C564EA2}"/>
              </a:ext>
            </a:extLst>
          </p:cNvPr>
          <p:cNvSpPr>
            <a:spLocks noGrp="1"/>
          </p:cNvSpPr>
          <p:nvPr>
            <p:ph idx="4294967295"/>
          </p:nvPr>
        </p:nvSpPr>
        <p:spPr>
          <a:xfrm>
            <a:off x="179388" y="1905000"/>
            <a:ext cx="8964612" cy="4953000"/>
          </a:xfrm>
        </p:spPr>
        <p:txBody>
          <a:bodyPr/>
          <a:lstStyle/>
          <a:p>
            <a:pPr marL="0" indent="0">
              <a:buFont typeface="Wingdings" pitchFamily="2" charset="2"/>
              <a:buNone/>
              <a:defRPr/>
            </a:pPr>
            <a:r>
              <a:rPr lang="es-ES" sz="1800" dirty="0"/>
              <a:t>Los nombres propios como las asociaciones (</a:t>
            </a:r>
            <a:r>
              <a:rPr lang="es-ES" sz="1800" i="1" dirty="0"/>
              <a:t>Asociación de Afectados de…</a:t>
            </a:r>
            <a:r>
              <a:rPr lang="es-ES" sz="1800" dirty="0"/>
              <a:t>) o los colegios profesionales (Colegio de Procuradores) y las citas:</a:t>
            </a:r>
          </a:p>
          <a:p>
            <a:pPr marL="0" indent="0">
              <a:buFont typeface="Wingdings" pitchFamily="2" charset="2"/>
              <a:buNone/>
              <a:defRPr/>
            </a:pPr>
            <a:endParaRPr lang="es-ES" sz="1800" i="1" dirty="0"/>
          </a:p>
          <a:p>
            <a:pPr marL="0" indent="0" algn="ctr">
              <a:buFont typeface="Wingdings" pitchFamily="2" charset="2"/>
              <a:buNone/>
              <a:defRPr/>
            </a:pPr>
            <a:r>
              <a:rPr lang="es-ES" sz="1800" b="1" u="sng" dirty="0"/>
              <a:t>CITAS LITERALES Y NO LITERALES</a:t>
            </a:r>
          </a:p>
          <a:p>
            <a:pPr marL="0" indent="0" algn="ctr">
              <a:buFont typeface="Wingdings" pitchFamily="2" charset="2"/>
              <a:buNone/>
              <a:defRPr/>
            </a:pPr>
            <a:endParaRPr lang="es-ES" sz="1800" b="1" dirty="0"/>
          </a:p>
          <a:p>
            <a:pPr>
              <a:buFont typeface="Courier New" pitchFamily="49" charset="0"/>
              <a:buChar char="o"/>
              <a:defRPr/>
            </a:pPr>
            <a:r>
              <a:rPr lang="es-ES" sz="1800" dirty="0"/>
              <a:t>Hay veces que el masculino  se refiere forma parte de un título, una ley… en tal caso, lamentablemente no podemos modificarlo:</a:t>
            </a:r>
          </a:p>
          <a:p>
            <a:pPr algn="ctr">
              <a:buFont typeface="Courier New" pitchFamily="49" charset="0"/>
              <a:buChar char="o"/>
              <a:defRPr/>
            </a:pPr>
            <a:r>
              <a:rPr lang="es-ES" sz="1800" dirty="0"/>
              <a:t> “</a:t>
            </a:r>
            <a:r>
              <a:rPr lang="es-ES" sz="1800" i="1" dirty="0"/>
              <a:t>El Estatuto de los Trabajadores”</a:t>
            </a:r>
            <a:endParaRPr lang="es-ES" sz="1800" dirty="0"/>
          </a:p>
          <a:p>
            <a:pPr>
              <a:buFont typeface="Courier New" pitchFamily="49" charset="0"/>
              <a:buChar char="o"/>
              <a:defRPr/>
            </a:pPr>
            <a:endParaRPr lang="es-ES" sz="1800" dirty="0"/>
          </a:p>
          <a:p>
            <a:pPr>
              <a:buFont typeface="Courier New" pitchFamily="49" charset="0"/>
              <a:buChar char="o"/>
              <a:defRPr/>
            </a:pPr>
            <a:r>
              <a:rPr lang="es-ES" sz="1800" dirty="0"/>
              <a:t>Tampoco cuando citamos parte de una ley, un reglamento o jurisprudencia.</a:t>
            </a:r>
          </a:p>
          <a:p>
            <a:pPr marL="0" indent="0">
              <a:buFont typeface="Wingdings" pitchFamily="2" charset="2"/>
              <a:buNone/>
              <a:defRPr/>
            </a:pPr>
            <a:endParaRPr lang="es-ES" sz="1800" dirty="0"/>
          </a:p>
          <a:p>
            <a:pPr marL="0" indent="0">
              <a:buFont typeface="Wingdings" pitchFamily="2" charset="2"/>
              <a:buNone/>
              <a:defRPr/>
            </a:pPr>
            <a:r>
              <a:rPr lang="es-ES" sz="1800" b="1" dirty="0"/>
              <a:t>	NOTA: </a:t>
            </a:r>
            <a:r>
              <a:rPr lang="es-ES" sz="1800" dirty="0"/>
              <a:t>Algunos colegios profesionales han empezado a cambiar su 	denominación, por ejemplo, el Ilustre Colegio de la Abogacía de Barcelona.</a:t>
            </a:r>
          </a:p>
          <a:p>
            <a:pPr marL="0" indent="0">
              <a:buFont typeface="Wingdings" pitchFamily="2" charset="2"/>
              <a:buNone/>
              <a:defRPr/>
            </a:pPr>
            <a:endParaRPr lang="es-ES" sz="1800" dirty="0"/>
          </a:p>
        </p:txBody>
      </p:sp>
    </p:spTree>
    <p:extLst>
      <p:ext uri="{BB962C8B-B14F-4D97-AF65-F5344CB8AC3E}">
        <p14:creationId xmlns:p14="http://schemas.microsoft.com/office/powerpoint/2010/main" val="13616768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05824CD-F2D1-4A7A-91E3-C818F1164B06}"/>
              </a:ext>
            </a:extLst>
          </p:cNvPr>
          <p:cNvSpPr txBox="1"/>
          <p:nvPr/>
        </p:nvSpPr>
        <p:spPr>
          <a:xfrm>
            <a:off x="1315234" y="1608813"/>
            <a:ext cx="6961340" cy="4062651"/>
          </a:xfrm>
          <a:prstGeom prst="rect">
            <a:avLst/>
          </a:prstGeom>
          <a:noFill/>
        </p:spPr>
        <p:txBody>
          <a:bodyPr>
            <a:spAutoFit/>
          </a:bodyPr>
          <a:lstStyle/>
          <a:p>
            <a:pPr>
              <a:defRPr/>
            </a:pPr>
            <a:r>
              <a:rPr lang="es-ES" sz="1600" dirty="0">
                <a:cs typeface="Arial" panose="020B0604020202020204" pitchFamily="34" charset="0"/>
              </a:rPr>
              <a:t>Ejercicio:</a:t>
            </a:r>
          </a:p>
          <a:p>
            <a:pPr>
              <a:defRPr/>
            </a:pPr>
            <a:endParaRPr lang="es-ES" sz="1600" dirty="0">
              <a:cs typeface="Arial" panose="020B0604020202020204" pitchFamily="34" charset="0"/>
            </a:endParaRPr>
          </a:p>
          <a:p>
            <a:pPr algn="just">
              <a:defRPr/>
            </a:pPr>
            <a:r>
              <a:rPr lang="es-ES" sz="1600" dirty="0">
                <a:cs typeface="Arial" panose="020B0604020202020204" pitchFamily="34" charset="0"/>
              </a:rPr>
              <a:t>Es común para desacreditar el lenguaje igualitario hacer referencia a estos dos criterios. Muchas personas piensan que el lenguaje inclusivo consiste en desdoblar hasta el punto de que un texto así tratado sea ilegible.</a:t>
            </a:r>
          </a:p>
          <a:p>
            <a:pPr algn="just">
              <a:defRPr/>
            </a:pPr>
            <a:r>
              <a:rPr lang="es-ES" sz="1600" dirty="0">
                <a:cs typeface="Arial" panose="020B0604020202020204" pitchFamily="34" charset="0"/>
              </a:rPr>
              <a:t>1 Ejemplo de mal uso del desdoblamiento:</a:t>
            </a:r>
          </a:p>
          <a:p>
            <a:pPr>
              <a:defRPr/>
            </a:pPr>
            <a:r>
              <a:rPr lang="es-ES" sz="1600" i="1" dirty="0">
                <a:highlight>
                  <a:srgbClr val="FFFF00"/>
                </a:highlight>
                <a:cs typeface="Arial" panose="020B0604020202020204" pitchFamily="34" charset="0"/>
              </a:rPr>
              <a:t>“La duración del permiso será, así mismo, de diecinueve semanas en los supuestos de adopción o acogimiento de niños o niñas menores, mayores de seis años, cuando aquellos o aquellas fueran discapacitados o discapacitadas o minusválidos o minusválidas”.</a:t>
            </a:r>
          </a:p>
          <a:p>
            <a:pPr>
              <a:defRPr/>
            </a:pPr>
            <a:r>
              <a:rPr lang="es-ES" sz="1600" i="1" dirty="0">
                <a:cs typeface="Arial" panose="020B0604020202020204" pitchFamily="34" charset="0"/>
              </a:rPr>
              <a:t>Y</a:t>
            </a:r>
            <a:r>
              <a:rPr lang="es-ES" sz="1600" dirty="0">
                <a:cs typeface="Arial" panose="020B0604020202020204" pitchFamily="34" charset="0"/>
              </a:rPr>
              <a:t> aquí bien el reto. Transformar el lenguaje, especialmente el escrito, pues es el que da tiempo para reflexionar y ejercitar el músculo gramatical de manera que no utilice de manera sistemática el masculino genérico: </a:t>
            </a:r>
          </a:p>
          <a:p>
            <a:pPr>
              <a:defRPr/>
            </a:pPr>
            <a:endParaRPr lang="es-ES" sz="1600" dirty="0">
              <a:cs typeface="Arial" panose="020B0604020202020204" pitchFamily="34" charset="0"/>
            </a:endParaRPr>
          </a:p>
          <a:p>
            <a:pPr>
              <a:defRPr/>
            </a:pPr>
            <a:r>
              <a:rPr lang="es-ES" sz="1600" i="1" dirty="0">
                <a:cs typeface="Arial" panose="020B0604020202020204" pitchFamily="34" charset="0"/>
              </a:rPr>
              <a:t>los médicos, los científicos, los periodistas </a:t>
            </a:r>
          </a:p>
          <a:p>
            <a:pPr>
              <a:defRPr/>
            </a:pPr>
            <a:endParaRPr lang="es-ES" dirty="0">
              <a:cs typeface="Arial" panose="020B0604020202020204" pitchFamily="34" charset="0"/>
            </a:endParaRPr>
          </a:p>
        </p:txBody>
      </p:sp>
    </p:spTree>
    <p:extLst>
      <p:ext uri="{BB962C8B-B14F-4D97-AF65-F5344CB8AC3E}">
        <p14:creationId xmlns:p14="http://schemas.microsoft.com/office/powerpoint/2010/main" val="39778359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3BCC988-CAA2-4F2B-A3CB-4D9CF4CA5CF4}"/>
              </a:ext>
            </a:extLst>
          </p:cNvPr>
          <p:cNvSpPr txBox="1"/>
          <p:nvPr/>
        </p:nvSpPr>
        <p:spPr>
          <a:xfrm>
            <a:off x="422753" y="1458500"/>
            <a:ext cx="8267178" cy="5632311"/>
          </a:xfrm>
          <a:prstGeom prst="rect">
            <a:avLst/>
          </a:prstGeom>
          <a:noFill/>
        </p:spPr>
        <p:txBody>
          <a:bodyPr>
            <a:spAutoFit/>
          </a:bodyPr>
          <a:lstStyle/>
          <a:p>
            <a:pPr>
              <a:defRPr/>
            </a:pPr>
            <a:r>
              <a:rPr lang="es-ES" dirty="0">
                <a:latin typeface="+mj-lt"/>
                <a:cs typeface="Arial" panose="020B0604020202020204" pitchFamily="34" charset="0"/>
              </a:rPr>
              <a:t>a excepción del desdoblamiento y la arroba, las alternativas que se proponen al masculino genérico en la mayoría de las guías no atentan contra la norma actual del español ni vulneran el principio de economía:</a:t>
            </a:r>
          </a:p>
          <a:p>
            <a:pPr>
              <a:defRPr/>
            </a:pPr>
            <a:r>
              <a:rPr lang="es-ES" dirty="0">
                <a:latin typeface="+mj-lt"/>
                <a:cs typeface="Arial" panose="020B0604020202020204" pitchFamily="34" charset="0"/>
              </a:rPr>
              <a:t>El ejemplo anterior quedaría de este modo:</a:t>
            </a:r>
          </a:p>
          <a:p>
            <a:pPr>
              <a:defRPr/>
            </a:pPr>
            <a:r>
              <a:rPr lang="es-ES" dirty="0">
                <a:latin typeface="+mj-lt"/>
                <a:cs typeface="Arial" panose="020B0604020202020204" pitchFamily="34" charset="0"/>
              </a:rPr>
              <a:t>2 Alternativa al ejemplo </a:t>
            </a:r>
            <a:r>
              <a:rPr lang="es-ES" dirty="0" err="1">
                <a:latin typeface="+mj-lt"/>
                <a:cs typeface="Arial" panose="020B0604020202020204" pitchFamily="34" charset="0"/>
              </a:rPr>
              <a:t>anteriror</a:t>
            </a:r>
            <a:endParaRPr lang="es-ES" dirty="0">
              <a:latin typeface="+mj-lt"/>
              <a:cs typeface="Arial" panose="020B0604020202020204" pitchFamily="34" charset="0"/>
            </a:endParaRPr>
          </a:p>
          <a:p>
            <a:pPr>
              <a:defRPr/>
            </a:pPr>
            <a:endParaRPr lang="es-ES" dirty="0">
              <a:latin typeface="+mj-lt"/>
              <a:cs typeface="Arial" panose="020B0604020202020204" pitchFamily="34" charset="0"/>
            </a:endParaRPr>
          </a:p>
          <a:p>
            <a:pPr>
              <a:defRPr/>
            </a:pPr>
            <a:r>
              <a:rPr lang="es-ES" i="1" dirty="0">
                <a:highlight>
                  <a:srgbClr val="FFFF00"/>
                </a:highlight>
                <a:latin typeface="+mj-lt"/>
                <a:cs typeface="Arial" panose="020B0604020202020204" pitchFamily="34" charset="0"/>
              </a:rPr>
              <a:t>“La duración del permiso será, así mismo, de diecinueve semanas en los supuestos de adopción o acogimiento de  menores, mayores de seis años, o en caso de discapacitad o minusvalía”.</a:t>
            </a:r>
          </a:p>
          <a:p>
            <a:pPr>
              <a:defRPr/>
            </a:pPr>
            <a:endParaRPr lang="es-ES" i="1" dirty="0">
              <a:highlight>
                <a:srgbClr val="FFFF00"/>
              </a:highlight>
              <a:latin typeface="+mj-lt"/>
              <a:cs typeface="Arial" panose="020B0604020202020204" pitchFamily="34" charset="0"/>
            </a:endParaRPr>
          </a:p>
          <a:p>
            <a:pPr>
              <a:defRPr/>
            </a:pPr>
            <a:r>
              <a:rPr lang="es-ES" i="1" dirty="0">
                <a:highlight>
                  <a:srgbClr val="FFFF00"/>
                </a:highlight>
                <a:latin typeface="+mj-lt"/>
                <a:cs typeface="Arial" panose="020B0604020202020204" pitchFamily="34" charset="0"/>
              </a:rPr>
              <a:t>Un éxito del lenguaje inclusivo es que no se note, se entienda y no resulte ambiguo ni farragoso.</a:t>
            </a:r>
          </a:p>
          <a:p>
            <a:pPr>
              <a:defRPr/>
            </a:pPr>
            <a:endParaRPr lang="es-ES" dirty="0">
              <a:highlight>
                <a:srgbClr val="FFFF00"/>
              </a:highlight>
              <a:latin typeface="+mj-lt"/>
              <a:cs typeface="Arial" panose="020B0604020202020204" pitchFamily="34" charset="0"/>
            </a:endParaRPr>
          </a:p>
          <a:p>
            <a:pPr>
              <a:defRPr/>
            </a:pPr>
            <a:r>
              <a:rPr lang="es-ES" dirty="0">
                <a:latin typeface="+mj-lt"/>
                <a:cs typeface="Arial" panose="020B0604020202020204" pitchFamily="34" charset="0"/>
              </a:rPr>
              <a:t>Las barras, las perífrasis y las aposiciones. La barra tiene limitado su empleo al lenguaje escrito y, entre sus usos, la Ortografía de la Academia (rae &amp; </a:t>
            </a:r>
            <a:r>
              <a:rPr lang="es-ES" dirty="0" err="1">
                <a:latin typeface="+mj-lt"/>
                <a:cs typeface="Arial" panose="020B0604020202020204" pitchFamily="34" charset="0"/>
              </a:rPr>
              <a:t>Asale</a:t>
            </a:r>
            <a:r>
              <a:rPr lang="es-ES" dirty="0">
                <a:latin typeface="+mj-lt"/>
                <a:cs typeface="Arial" panose="020B0604020202020204" pitchFamily="34" charset="0"/>
              </a:rPr>
              <a:t>, 2010: 426) recoge el de </a:t>
            </a:r>
            <a:r>
              <a:rPr lang="es-ES" dirty="0">
                <a:highlight>
                  <a:srgbClr val="FFFF00"/>
                </a:highlight>
                <a:latin typeface="+mj-lt"/>
                <a:cs typeface="Arial" panose="020B0604020202020204" pitchFamily="34" charset="0"/>
              </a:rPr>
              <a:t>indicar dos o más opciones posibles cuando se emplea, por ejemplo, entre una palabra y un morfema (Querido/a amigo/a</a:t>
            </a:r>
            <a:r>
              <a:rPr lang="es-ES" dirty="0">
                <a:latin typeface="+mj-lt"/>
                <a:cs typeface="Arial" panose="020B0604020202020204" pitchFamily="34" charset="0"/>
              </a:rPr>
              <a:t>). En el lenguaje administrativo, este último uso puede resultar útil, por ejemplo, en el encabezado de las cartas, en el pie de firma de algunos documentos o </a:t>
            </a:r>
            <a:r>
              <a:rPr lang="es-ES" dirty="0">
                <a:highlight>
                  <a:srgbClr val="FFFF00"/>
                </a:highlight>
                <a:latin typeface="+mj-lt"/>
                <a:cs typeface="Arial" panose="020B0604020202020204" pitchFamily="34" charset="0"/>
              </a:rPr>
              <a:t>para suplir la falta de espacio en los formularios e impresos</a:t>
            </a:r>
            <a:r>
              <a:rPr lang="es-ES" dirty="0">
                <a:latin typeface="+mj-lt"/>
                <a:cs typeface="Arial" panose="020B0604020202020204" pitchFamily="34" charset="0"/>
              </a:rPr>
              <a:t>.</a:t>
            </a:r>
          </a:p>
          <a:p>
            <a:pPr>
              <a:defRPr/>
            </a:pPr>
            <a:endParaRPr lang="es-ES" dirty="0">
              <a:latin typeface="+mj-lt"/>
              <a:cs typeface="Arial" panose="020B0604020202020204" pitchFamily="34" charset="0"/>
            </a:endParaRPr>
          </a:p>
        </p:txBody>
      </p:sp>
    </p:spTree>
    <p:extLst>
      <p:ext uri="{BB962C8B-B14F-4D97-AF65-F5344CB8AC3E}">
        <p14:creationId xmlns:p14="http://schemas.microsoft.com/office/powerpoint/2010/main" val="37508963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3BCC988-CAA2-4F2B-A3CB-4D9CF4CA5CF4}"/>
              </a:ext>
            </a:extLst>
          </p:cNvPr>
          <p:cNvSpPr txBox="1"/>
          <p:nvPr/>
        </p:nvSpPr>
        <p:spPr>
          <a:xfrm>
            <a:off x="422753" y="1458500"/>
            <a:ext cx="8267178" cy="2031325"/>
          </a:xfrm>
          <a:prstGeom prst="rect">
            <a:avLst/>
          </a:prstGeom>
          <a:noFill/>
        </p:spPr>
        <p:txBody>
          <a:bodyPr>
            <a:spAutoFit/>
          </a:bodyPr>
          <a:lstStyle/>
          <a:p>
            <a:pPr>
              <a:defRPr/>
            </a:pPr>
            <a:r>
              <a:rPr lang="es-ES" dirty="0">
                <a:latin typeface="+mj-lt"/>
                <a:cs typeface="Arial" panose="020B0604020202020204" pitchFamily="34" charset="0"/>
              </a:rPr>
              <a:t>Guía de lenguaje inclusivo</a:t>
            </a:r>
          </a:p>
          <a:p>
            <a:pPr>
              <a:defRPr/>
            </a:pPr>
            <a:endParaRPr lang="es-ES" dirty="0">
              <a:latin typeface="+mj-lt"/>
              <a:cs typeface="Arial" panose="020B0604020202020204" pitchFamily="34" charset="0"/>
            </a:endParaRPr>
          </a:p>
          <a:p>
            <a:pPr>
              <a:defRPr/>
            </a:pPr>
            <a:endParaRPr lang="es-ES" dirty="0">
              <a:latin typeface="+mj-lt"/>
              <a:cs typeface="Arial" panose="020B0604020202020204" pitchFamily="34" charset="0"/>
            </a:endParaRPr>
          </a:p>
          <a:p>
            <a:pPr>
              <a:defRPr/>
            </a:pPr>
            <a:r>
              <a:rPr lang="es-ES" dirty="0">
                <a:latin typeface="+mj-lt"/>
                <a:cs typeface="Arial" panose="020B0604020202020204" pitchFamily="34" charset="0"/>
                <a:hlinkClick r:id="rId2"/>
              </a:rPr>
              <a:t>http://www.san.gva.es/documents/7260336/70b47422-ba12-4a2c-8c57-74315b50c824</a:t>
            </a:r>
            <a:endParaRPr lang="es-ES" dirty="0">
              <a:latin typeface="+mj-lt"/>
              <a:cs typeface="Arial" panose="020B0604020202020204" pitchFamily="34" charset="0"/>
            </a:endParaRPr>
          </a:p>
          <a:p>
            <a:pPr>
              <a:defRPr/>
            </a:pPr>
            <a:endParaRPr lang="es-ES" dirty="0">
              <a:latin typeface="+mj-lt"/>
              <a:cs typeface="Arial" panose="020B0604020202020204" pitchFamily="34" charset="0"/>
            </a:endParaRPr>
          </a:p>
          <a:p>
            <a:pPr>
              <a:defRPr/>
            </a:pPr>
            <a:endParaRPr lang="es-ES" dirty="0">
              <a:latin typeface="+mj-lt"/>
              <a:cs typeface="Arial" panose="020B0604020202020204" pitchFamily="34" charset="0"/>
            </a:endParaRPr>
          </a:p>
        </p:txBody>
      </p:sp>
    </p:spTree>
    <p:extLst>
      <p:ext uri="{BB962C8B-B14F-4D97-AF65-F5344CB8AC3E}">
        <p14:creationId xmlns:p14="http://schemas.microsoft.com/office/powerpoint/2010/main" val="2422314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Título"/>
          <p:cNvSpPr>
            <a:spLocks noGrp="1" noChangeArrowheads="1"/>
          </p:cNvSpPr>
          <p:nvPr>
            <p:ph type="title" idx="4294967295"/>
          </p:nvPr>
        </p:nvSpPr>
        <p:spPr>
          <a:xfrm>
            <a:off x="1115616" y="476672"/>
            <a:ext cx="7696200" cy="1143000"/>
          </a:xfrm>
        </p:spPr>
        <p:txBody>
          <a:bodyPr>
            <a:normAutofit/>
          </a:bodyPr>
          <a:lstStyle/>
          <a:p>
            <a:pPr algn="ctr"/>
            <a:r>
              <a:rPr lang="es-ES" altLang="es-ES" sz="3200" b="1" dirty="0">
                <a:latin typeface="+mn-lt"/>
                <a:ea typeface="DejaVu Sans Light" pitchFamily="34" charset="0"/>
                <a:cs typeface="Narkisim" pitchFamily="34" charset="-79"/>
              </a:rPr>
              <a:t>Antropología y lenguaje</a:t>
            </a:r>
          </a:p>
        </p:txBody>
      </p:sp>
      <p:sp>
        <p:nvSpPr>
          <p:cNvPr id="3" name="2 Marcador de contenido">
            <a:extLst>
              <a:ext uri="{FF2B5EF4-FFF2-40B4-BE49-F238E27FC236}">
                <a16:creationId xmlns:a16="http://schemas.microsoft.com/office/drawing/2014/main" id="{3862D000-7C66-4A7D-B80E-008DD8DDD1DF}"/>
              </a:ext>
            </a:extLst>
          </p:cNvPr>
          <p:cNvSpPr>
            <a:spLocks noGrp="1"/>
          </p:cNvSpPr>
          <p:nvPr>
            <p:ph idx="4294967295"/>
          </p:nvPr>
        </p:nvSpPr>
        <p:spPr>
          <a:xfrm>
            <a:off x="1043608" y="1916832"/>
            <a:ext cx="7696200" cy="4038600"/>
          </a:xfrm>
        </p:spPr>
        <p:txBody>
          <a:bodyPr>
            <a:normAutofit fontScale="92500"/>
          </a:bodyPr>
          <a:lstStyle/>
          <a:p>
            <a:r>
              <a:rPr lang="es-ES" sz="2400" dirty="0"/>
              <a:t>Una perspectiva antropológica del lenguaje no sexista establecería que una masa social identifica usos en el lenguaje que no representan la realidad percibida en el momento y contexto de derechos actual.</a:t>
            </a:r>
          </a:p>
          <a:p>
            <a:r>
              <a:rPr lang="es-ES" sz="2400" dirty="0"/>
              <a:t>El enfoque </a:t>
            </a:r>
            <a:r>
              <a:rPr lang="es-ES" sz="2400" dirty="0" err="1"/>
              <a:t>emic</a:t>
            </a:r>
            <a:r>
              <a:rPr lang="es-ES" sz="2400" dirty="0"/>
              <a:t>, es el que se da en los términos internos del grupo social abarcando cosmovisión, cultura, sociedad, códigos, símbolos, lenguajes y demás. (por ejemplo, valenciano parlantes que cuando hablan castellano utilizan claves que otra persona castellano parlante no entiende) </a:t>
            </a:r>
          </a:p>
          <a:p>
            <a:r>
              <a:rPr lang="es-ES" sz="2400" dirty="0"/>
              <a:t>Cuando esa percepción alcanza un nivel crítico, se produce una transformación progresiva no exenta de tensiones</a:t>
            </a:r>
            <a:endParaRPr lang="es-ES" sz="2000" dirty="0">
              <a:cs typeface="Narkisim" pitchFamily="34" charset="-79"/>
            </a:endParaRPr>
          </a:p>
        </p:txBody>
      </p:sp>
    </p:spTree>
    <p:extLst>
      <p:ext uri="{BB962C8B-B14F-4D97-AF65-F5344CB8AC3E}">
        <p14:creationId xmlns:p14="http://schemas.microsoft.com/office/powerpoint/2010/main" val="2879609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 Estos recursos lingüísticos se caracterizan por alterar la  forma de decir las cosas, o bien usar otras palabras para  p...">
            <a:extLst>
              <a:ext uri="{FF2B5EF4-FFF2-40B4-BE49-F238E27FC236}">
                <a16:creationId xmlns:a16="http://schemas.microsoft.com/office/drawing/2014/main" id="{2C497E5C-0668-4D16-8654-F06FEA7976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3525" y="1147763"/>
            <a:ext cx="6076950" cy="4562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4443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noChangeArrowheads="1"/>
          </p:cNvSpPr>
          <p:nvPr>
            <p:ph type="title" idx="4294967295"/>
          </p:nvPr>
        </p:nvSpPr>
        <p:spPr>
          <a:xfrm>
            <a:off x="971600" y="332656"/>
            <a:ext cx="7696200" cy="1143000"/>
          </a:xfrm>
        </p:spPr>
        <p:txBody>
          <a:bodyPr/>
          <a:lstStyle/>
          <a:p>
            <a:pPr algn="ctr"/>
            <a:r>
              <a:rPr lang="es-ES" altLang="es-ES" sz="3200" b="1" dirty="0">
                <a:cs typeface="Narkisim" pitchFamily="34" charset="-79"/>
              </a:rPr>
              <a:t>Figuras retóricas</a:t>
            </a:r>
          </a:p>
        </p:txBody>
      </p:sp>
      <p:graphicFrame>
        <p:nvGraphicFramePr>
          <p:cNvPr id="2" name="Marcador de contenido 1">
            <a:extLst>
              <a:ext uri="{FF2B5EF4-FFF2-40B4-BE49-F238E27FC236}">
                <a16:creationId xmlns:a16="http://schemas.microsoft.com/office/drawing/2014/main" id="{3BA12963-6E3A-4DAC-8C26-D08150165F2D}"/>
              </a:ext>
            </a:extLst>
          </p:cNvPr>
          <p:cNvGraphicFramePr>
            <a:graphicFrameLocks noGrp="1"/>
          </p:cNvGraphicFramePr>
          <p:nvPr>
            <p:ph idx="4294967295"/>
            <p:extLst>
              <p:ext uri="{D42A27DB-BD31-4B8C-83A1-F6EECF244321}">
                <p14:modId xmlns:p14="http://schemas.microsoft.com/office/powerpoint/2010/main" val="2694807500"/>
              </p:ext>
            </p:extLst>
          </p:nvPr>
        </p:nvGraphicFramePr>
        <p:xfrm>
          <a:off x="251520" y="1475656"/>
          <a:ext cx="8640960" cy="8128982"/>
        </p:xfrm>
        <a:graphic>
          <a:graphicData uri="http://schemas.openxmlformats.org/drawingml/2006/table">
            <a:tbl>
              <a:tblPr/>
              <a:tblGrid>
                <a:gridCol w="7537808">
                  <a:extLst>
                    <a:ext uri="{9D8B030D-6E8A-4147-A177-3AD203B41FA5}">
                      <a16:colId xmlns:a16="http://schemas.microsoft.com/office/drawing/2014/main" val="1029485481"/>
                    </a:ext>
                  </a:extLst>
                </a:gridCol>
                <a:gridCol w="1103152">
                  <a:extLst>
                    <a:ext uri="{9D8B030D-6E8A-4147-A177-3AD203B41FA5}">
                      <a16:colId xmlns:a16="http://schemas.microsoft.com/office/drawing/2014/main" val="3545974450"/>
                    </a:ext>
                  </a:extLst>
                </a:gridCol>
              </a:tblGrid>
              <a:tr h="2878964">
                <a:tc gridSpan="2">
                  <a:txBody>
                    <a:bodyPr/>
                    <a:lstStyle/>
                    <a:p>
                      <a:r>
                        <a:rPr lang="es-ES" sz="1600" b="0" i="0" kern="1200" dirty="0">
                          <a:solidFill>
                            <a:schemeClr val="tx1"/>
                          </a:solidFill>
                          <a:effectLst/>
                          <a:latin typeface="+mn-lt"/>
                          <a:ea typeface="+mn-ea"/>
                          <a:cs typeface="+mn-cs"/>
                        </a:rPr>
                        <a:t>Las figuras literarias, también conocidas como figuras retóricas, </a:t>
                      </a:r>
                      <a:r>
                        <a:rPr lang="es-ES" sz="1600" b="1" i="0" kern="1200" dirty="0">
                          <a:solidFill>
                            <a:schemeClr val="tx1"/>
                          </a:solidFill>
                          <a:effectLst/>
                          <a:highlight>
                            <a:srgbClr val="FFFF00"/>
                          </a:highlight>
                          <a:latin typeface="+mn-lt"/>
                          <a:ea typeface="+mn-ea"/>
                          <a:cs typeface="+mn-cs"/>
                        </a:rPr>
                        <a:t>son formas no convencionales de emplear las palabras</a:t>
                      </a:r>
                      <a:r>
                        <a:rPr lang="es-ES" sz="1600" b="0" i="0" kern="1200" dirty="0">
                          <a:solidFill>
                            <a:schemeClr val="tx1"/>
                          </a:solidFill>
                          <a:effectLst/>
                          <a:highlight>
                            <a:srgbClr val="FFFF00"/>
                          </a:highlight>
                          <a:latin typeface="+mn-lt"/>
                          <a:ea typeface="+mn-ea"/>
                          <a:cs typeface="+mn-cs"/>
                        </a:rPr>
                        <a:t> </a:t>
                      </a:r>
                      <a:r>
                        <a:rPr lang="es-ES" sz="1600" b="0" i="0" kern="1200" dirty="0">
                          <a:solidFill>
                            <a:schemeClr val="tx1"/>
                          </a:solidFill>
                          <a:effectLst/>
                          <a:latin typeface="+mn-lt"/>
                          <a:ea typeface="+mn-ea"/>
                          <a:cs typeface="+mn-cs"/>
                        </a:rPr>
                        <a:t>para dotarlas de expresividad, vivacidad o belleza, con el objeto de sorprender, emocionar, </a:t>
                      </a:r>
                      <a:r>
                        <a:rPr lang="es-ES" sz="1600" b="0" i="0" kern="1200" dirty="0">
                          <a:solidFill>
                            <a:schemeClr val="tx1"/>
                          </a:solidFill>
                          <a:effectLst/>
                          <a:highlight>
                            <a:srgbClr val="FFFF00"/>
                          </a:highlight>
                          <a:latin typeface="+mn-lt"/>
                          <a:ea typeface="+mn-ea"/>
                          <a:cs typeface="+mn-cs"/>
                        </a:rPr>
                        <a:t>sugerir</a:t>
                      </a:r>
                      <a:r>
                        <a:rPr lang="es-ES" sz="1600" b="0" i="0" kern="1200" dirty="0">
                          <a:solidFill>
                            <a:schemeClr val="tx1"/>
                          </a:solidFill>
                          <a:effectLst/>
                          <a:latin typeface="+mn-lt"/>
                          <a:ea typeface="+mn-ea"/>
                          <a:cs typeface="+mn-cs"/>
                        </a:rPr>
                        <a:t> o persuadir.</a:t>
                      </a:r>
                    </a:p>
                    <a:p>
                      <a:endParaRPr lang="es-ES" sz="1600" b="0" i="0" kern="1200" dirty="0">
                        <a:solidFill>
                          <a:schemeClr val="tx1"/>
                        </a:solidFill>
                        <a:effectLst/>
                        <a:latin typeface="+mn-lt"/>
                        <a:ea typeface="+mn-ea"/>
                        <a:cs typeface="+mn-cs"/>
                      </a:endParaRPr>
                    </a:p>
                    <a:p>
                      <a:r>
                        <a:rPr lang="es-ES" sz="1600" b="0" i="0" kern="1200" dirty="0">
                          <a:solidFill>
                            <a:schemeClr val="tx1"/>
                          </a:solidFill>
                          <a:effectLst/>
                          <a:latin typeface="+mn-lt"/>
                          <a:ea typeface="+mn-ea"/>
                          <a:cs typeface="+mn-cs"/>
                        </a:rPr>
                        <a:t>Sinécdoque o metonimia: </a:t>
                      </a:r>
                    </a:p>
                    <a:p>
                      <a:endParaRPr lang="es-ES" sz="1600" b="0" i="0" kern="1200" dirty="0">
                        <a:solidFill>
                          <a:schemeClr val="tx1"/>
                        </a:solidFill>
                        <a:effectLst/>
                        <a:latin typeface="+mn-lt"/>
                        <a:ea typeface="+mn-ea"/>
                        <a:cs typeface="+mn-cs"/>
                      </a:endParaRPr>
                    </a:p>
                    <a:p>
                      <a:r>
                        <a:rPr lang="es-ES" sz="1600" b="0" i="0" kern="1200" dirty="0">
                          <a:solidFill>
                            <a:schemeClr val="tx1"/>
                          </a:solidFill>
                          <a:effectLst/>
                          <a:latin typeface="+mn-lt"/>
                          <a:ea typeface="+mn-ea"/>
                          <a:cs typeface="+mn-cs"/>
                        </a:rPr>
                        <a:t>Figura retórica de pensamiento que consiste en designar una cosa con el nombre de otra con la que existe una relación de inclusión, por lo que puede utilizarse, básicamente, el nombre del todo por la parte o la parte por el todo, la materia por el objeto</a:t>
                      </a:r>
                      <a:r>
                        <a:rPr lang="es-ES" sz="1600" b="0" i="0" kern="1200" dirty="0">
                          <a:solidFill>
                            <a:schemeClr val="tx1"/>
                          </a:solidFill>
                          <a:effectLst/>
                          <a:highlight>
                            <a:srgbClr val="FFFF00"/>
                          </a:highlight>
                          <a:latin typeface="+mn-lt"/>
                          <a:ea typeface="+mn-ea"/>
                          <a:cs typeface="+mn-cs"/>
                        </a:rPr>
                        <a:t>, la especie por el género </a:t>
                      </a:r>
                      <a:r>
                        <a:rPr lang="es-ES" sz="1600" b="0" i="0" kern="1200" dirty="0">
                          <a:solidFill>
                            <a:schemeClr val="tx1"/>
                          </a:solidFill>
                          <a:effectLst/>
                          <a:latin typeface="+mn-lt"/>
                          <a:ea typeface="+mn-ea"/>
                          <a:cs typeface="+mn-cs"/>
                        </a:rPr>
                        <a:t>(y viceversa), el singular por el plural (y viceversa) o lo abstracto por lo concreto.</a:t>
                      </a:r>
                    </a:p>
                    <a:p>
                      <a:br>
                        <a:rPr lang="es-ES" sz="1600" b="0" i="0" kern="1200" dirty="0">
                          <a:solidFill>
                            <a:schemeClr val="tx1"/>
                          </a:solidFill>
                          <a:effectLst/>
                          <a:latin typeface="+mn-lt"/>
                          <a:ea typeface="+mn-ea"/>
                          <a:cs typeface="+mn-cs"/>
                        </a:rPr>
                      </a:br>
                      <a:r>
                        <a:rPr lang="es-ES" sz="1600" b="0" i="0" kern="1200" dirty="0">
                          <a:solidFill>
                            <a:schemeClr val="tx1"/>
                          </a:solidFill>
                          <a:effectLst/>
                          <a:latin typeface="+mn-lt"/>
                          <a:ea typeface="+mn-ea"/>
                          <a:cs typeface="+mn-cs"/>
                        </a:rPr>
                        <a:t>Elipsis:</a:t>
                      </a:r>
                      <a:endParaRPr lang="es-ES" sz="900" dirty="0">
                        <a:effectLst/>
                      </a:endParaRPr>
                    </a:p>
                  </a:txBody>
                  <a:tcPr marL="48852" marR="48852" marT="4071"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hMerge="1">
                  <a:txBody>
                    <a:bodyPr/>
                    <a:lstStyle/>
                    <a:p>
                      <a:endParaRPr lang="es-ES"/>
                    </a:p>
                  </a:txBody>
                  <a:tcPr/>
                </a:tc>
                <a:extLst>
                  <a:ext uri="{0D108BD9-81ED-4DB2-BD59-A6C34878D82A}">
                    <a16:rowId xmlns:a16="http://schemas.microsoft.com/office/drawing/2014/main" val="4253367024"/>
                  </a:ext>
                </a:extLst>
              </a:tr>
              <a:tr h="231036">
                <a:tc>
                  <a:txBody>
                    <a:bodyPr/>
                    <a:lstStyle/>
                    <a:p>
                      <a:endParaRPr lang="es-ES" sz="900" dirty="0">
                        <a:effectLst/>
                      </a:endParaRPr>
                    </a:p>
                  </a:txBody>
                  <a:tcPr marL="48852" marR="48852" marT="40710"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endParaRPr lang="es-ES" sz="1000" dirty="0">
                        <a:effectLst/>
                      </a:endParaRPr>
                    </a:p>
                  </a:txBody>
                  <a:tcPr marL="48852" marR="48852" marT="40710"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1294781336"/>
                  </a:ext>
                </a:extLst>
              </a:tr>
              <a:tr h="1233447">
                <a:tc>
                  <a:txBody>
                    <a:bodyPr/>
                    <a:lstStyle/>
                    <a:p>
                      <a:r>
                        <a:rPr kumimoji="0" lang="es-ES" sz="1600" b="0" i="0" u="none" strike="noStrike" kern="1200" cap="none" spc="0" normalizeH="0" baseline="0" noProof="0" dirty="0">
                          <a:ln>
                            <a:noFill/>
                          </a:ln>
                          <a:solidFill>
                            <a:prstClr val="black"/>
                          </a:solidFill>
                          <a:effectLst/>
                          <a:uLnTx/>
                          <a:uFillTx/>
                          <a:latin typeface="+mn-lt"/>
                          <a:ea typeface="+mn-ea"/>
                          <a:cs typeface="+mn-cs"/>
                        </a:rPr>
                        <a:t>El término elipsis proviene del vocablo griego </a:t>
                      </a:r>
                      <a:r>
                        <a:rPr kumimoji="0" lang="es-ES" sz="1600" b="0" i="1" u="none" strike="noStrike" kern="1200" cap="none" spc="0" normalizeH="0" baseline="0" noProof="0" dirty="0" err="1">
                          <a:ln>
                            <a:noFill/>
                          </a:ln>
                          <a:solidFill>
                            <a:prstClr val="black"/>
                          </a:solidFill>
                          <a:effectLst/>
                          <a:uLnTx/>
                          <a:uFillTx/>
                          <a:latin typeface="+mn-lt"/>
                          <a:ea typeface="+mn-ea"/>
                          <a:cs typeface="+mn-cs"/>
                        </a:rPr>
                        <a:t>élleipsis</a:t>
                      </a:r>
                      <a:r>
                        <a:rPr kumimoji="0" lang="es-ES" sz="1600" b="0" i="0" u="none" strike="noStrike" kern="1200" cap="none" spc="0" normalizeH="0" baseline="0" noProof="0" dirty="0">
                          <a:ln>
                            <a:noFill/>
                          </a:ln>
                          <a:solidFill>
                            <a:prstClr val="black"/>
                          </a:solidFill>
                          <a:effectLst/>
                          <a:uLnTx/>
                          <a:uFillTx/>
                          <a:latin typeface="+mn-lt"/>
                          <a:ea typeface="+mn-ea"/>
                          <a:cs typeface="+mn-cs"/>
                        </a:rPr>
                        <a:t> y que traduce “omisión”, y es una figura retórica que </a:t>
                      </a:r>
                      <a:r>
                        <a:rPr kumimoji="0" lang="es-ES" sz="1600" b="1" i="0" u="none" strike="noStrike" kern="1200" cap="none" spc="0" normalizeH="0" baseline="0" noProof="0" dirty="0">
                          <a:ln>
                            <a:noFill/>
                          </a:ln>
                          <a:solidFill>
                            <a:prstClr val="black"/>
                          </a:solidFill>
                          <a:effectLst/>
                          <a:uLnTx/>
                          <a:uFillTx/>
                          <a:latin typeface="+mn-lt"/>
                          <a:ea typeface="+mn-ea"/>
                          <a:cs typeface="+mn-cs"/>
                        </a:rPr>
                        <a:t>consiste en la omisión o supresión de parte del contenido de una </a:t>
                      </a:r>
                      <a:r>
                        <a:rPr kumimoji="0" lang="es-ES" sz="1600" b="1" i="0" u="none" strike="noStrike" kern="1200" cap="none" spc="0" normalizeH="0" baseline="0" noProof="0" dirty="0">
                          <a:ln>
                            <a:noFill/>
                          </a:ln>
                          <a:solidFill>
                            <a:prstClr val="black"/>
                          </a:solidFill>
                          <a:effectLst/>
                          <a:uLnTx/>
                          <a:uFillTx/>
                          <a:latin typeface="+mn-lt"/>
                          <a:ea typeface="+mn-ea"/>
                          <a:cs typeface="+mn-cs"/>
                          <a:hlinkClick r:id="rId2">
                            <a:extLst>
                              <a:ext uri="{A12FA001-AC4F-418D-AE19-62706E023703}">
                                <ahyp:hlinkClr xmlns:ahyp="http://schemas.microsoft.com/office/drawing/2018/hyperlinkcolor" val="tx"/>
                              </a:ext>
                            </a:extLst>
                          </a:hlinkClick>
                        </a:rPr>
                        <a:t>oración</a:t>
                      </a:r>
                      <a:r>
                        <a:rPr kumimoji="0" lang="es-ES" sz="1600" b="0" i="0" u="none" strike="noStrike" kern="1200" cap="none" spc="0" normalizeH="0" baseline="0" noProof="0" dirty="0">
                          <a:ln>
                            <a:noFill/>
                          </a:ln>
                          <a:solidFill>
                            <a:prstClr val="black"/>
                          </a:solidFill>
                          <a:effectLst/>
                          <a:uLnTx/>
                          <a:uFillTx/>
                          <a:latin typeface="+mn-lt"/>
                          <a:ea typeface="+mn-ea"/>
                          <a:cs typeface="+mn-cs"/>
                        </a:rPr>
                        <a:t>, el cual, si bien resulta necesario gramaticalmente, se encuentra implícito en el contexto.</a:t>
                      </a:r>
                    </a:p>
                    <a:p>
                      <a:endParaRPr kumimoji="0" lang="es-ES" sz="1600" b="0" i="0" u="none" strike="noStrike" kern="1200" cap="none" spc="0" normalizeH="0" baseline="0" noProof="0" dirty="0">
                        <a:ln>
                          <a:noFill/>
                        </a:ln>
                        <a:solidFill>
                          <a:prstClr val="black"/>
                        </a:solidFill>
                        <a:effectLst/>
                        <a:uLnTx/>
                        <a:uFillTx/>
                        <a:latin typeface="+mn-lt"/>
                        <a:ea typeface="+mn-ea"/>
                        <a:cs typeface="+mn-cs"/>
                      </a:endParaRPr>
                    </a:p>
                    <a:p>
                      <a:r>
                        <a:rPr kumimoji="0" lang="es-ES" sz="1600" b="0" i="0" u="none" strike="noStrike" kern="1200" cap="none" spc="0" normalizeH="0" baseline="0" noProof="0" dirty="0">
                          <a:ln>
                            <a:noFill/>
                          </a:ln>
                          <a:solidFill>
                            <a:prstClr val="black"/>
                          </a:solidFill>
                          <a:effectLst/>
                          <a:uLnTx/>
                          <a:uFillTx/>
                          <a:latin typeface="+mn-lt"/>
                          <a:ea typeface="+mn-ea"/>
                          <a:cs typeface="+mn-cs"/>
                        </a:rPr>
                        <a:t>Las figuras retóricas tienen trascendencia en el uso del lenguaje más allá de la </a:t>
                      </a:r>
                      <a:r>
                        <a:rPr kumimoji="0" lang="es-ES" sz="1600" b="0" i="0" u="none" strike="noStrike" kern="1200" cap="none" spc="0" normalizeH="0" baseline="0" noProof="0">
                          <a:ln>
                            <a:noFill/>
                          </a:ln>
                          <a:solidFill>
                            <a:prstClr val="black"/>
                          </a:solidFill>
                          <a:effectLst/>
                          <a:uLnTx/>
                          <a:uFillTx/>
                          <a:latin typeface="+mn-lt"/>
                          <a:ea typeface="+mn-ea"/>
                          <a:cs typeface="+mn-cs"/>
                        </a:rPr>
                        <a:t>corrección gramatical</a:t>
                      </a:r>
                      <a:r>
                        <a:rPr kumimoji="0" lang="es-ES" sz="1600" b="0" i="0" u="none" strike="noStrike" kern="1200" cap="none" spc="0" normalizeH="0" baseline="0" noProof="0" dirty="0">
                          <a:ln>
                            <a:noFill/>
                          </a:ln>
                          <a:solidFill>
                            <a:prstClr val="black"/>
                          </a:solidFill>
                          <a:effectLst/>
                          <a:uLnTx/>
                          <a:uFillTx/>
                          <a:latin typeface="+mn-lt"/>
                          <a:ea typeface="+mn-ea"/>
                          <a:cs typeface="+mn-cs"/>
                        </a:rPr>
                        <a:t>, ayudan a darle un sentido y son de gran utilidad en el lenguaje inclusivo.</a:t>
                      </a:r>
                      <a:br>
                        <a:rPr kumimoji="0" lang="es-ES" sz="1600" b="0" i="0" u="none" strike="noStrike" kern="1200" cap="none" spc="0" normalizeH="0" baseline="0" noProof="0" dirty="0">
                          <a:ln>
                            <a:noFill/>
                          </a:ln>
                          <a:solidFill>
                            <a:prstClr val="black"/>
                          </a:solidFill>
                          <a:effectLst/>
                          <a:uLnTx/>
                          <a:uFillTx/>
                          <a:latin typeface="+mn-lt"/>
                          <a:ea typeface="+mn-ea"/>
                          <a:cs typeface="+mn-cs"/>
                        </a:rPr>
                      </a:br>
                      <a:endParaRPr lang="es-ES" sz="900" dirty="0">
                        <a:effectLst/>
                      </a:endParaRPr>
                    </a:p>
                  </a:txBody>
                  <a:tcPr marL="48852" marR="48852" marT="24426"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endParaRPr lang="es-ES" sz="1000" dirty="0">
                        <a:effectLst/>
                      </a:endParaRPr>
                    </a:p>
                  </a:txBody>
                  <a:tcPr marL="48852" marR="48852" marT="24426"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72850235"/>
                  </a:ext>
                </a:extLst>
              </a:tr>
              <a:tr h="213742">
                <a:tc>
                  <a:txBody>
                    <a:bodyPr/>
                    <a:lstStyle/>
                    <a:p>
                      <a:endParaRPr lang="es-ES" sz="1000" dirty="0">
                        <a:effectLst/>
                      </a:endParaRPr>
                    </a:p>
                  </a:txBody>
                  <a:tcPr marL="48852" marR="48852" marT="24426"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endParaRPr lang="es-ES" sz="1000" dirty="0">
                        <a:effectLst/>
                      </a:endParaRPr>
                    </a:p>
                  </a:txBody>
                  <a:tcPr marL="48852" marR="48852" marT="24426"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856755634"/>
                  </a:ext>
                </a:extLst>
              </a:tr>
              <a:tr h="213742">
                <a:tc>
                  <a:txBody>
                    <a:bodyPr/>
                    <a:lstStyle/>
                    <a:p>
                      <a:endParaRPr lang="es-ES" sz="1000" dirty="0">
                        <a:effectLst/>
                      </a:endParaRPr>
                    </a:p>
                  </a:txBody>
                  <a:tcPr marL="48852" marR="48852" marT="24426"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endParaRPr lang="es-ES" sz="1000" dirty="0">
                        <a:effectLst/>
                      </a:endParaRPr>
                    </a:p>
                  </a:txBody>
                  <a:tcPr marL="48852" marR="48852" marT="24426"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4186558016"/>
                  </a:ext>
                </a:extLst>
              </a:tr>
              <a:tr h="213742">
                <a:tc>
                  <a:txBody>
                    <a:bodyPr/>
                    <a:lstStyle/>
                    <a:p>
                      <a:endParaRPr lang="es-ES" sz="1000" dirty="0">
                        <a:effectLst/>
                      </a:endParaRPr>
                    </a:p>
                  </a:txBody>
                  <a:tcPr marL="48852" marR="48852" marT="24426"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endParaRPr lang="es-ES" sz="1000" dirty="0">
                        <a:effectLst/>
                      </a:endParaRPr>
                    </a:p>
                  </a:txBody>
                  <a:tcPr marL="48852" marR="48852" marT="24426"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972766382"/>
                  </a:ext>
                </a:extLst>
              </a:tr>
              <a:tr h="213742">
                <a:tc>
                  <a:txBody>
                    <a:bodyPr/>
                    <a:lstStyle/>
                    <a:p>
                      <a:endParaRPr lang="es-ES" sz="1000" dirty="0">
                        <a:effectLst/>
                      </a:endParaRPr>
                    </a:p>
                  </a:txBody>
                  <a:tcPr marL="48852" marR="48852" marT="24426"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endParaRPr lang="es-ES" sz="1000" dirty="0">
                        <a:effectLst/>
                      </a:endParaRPr>
                    </a:p>
                  </a:txBody>
                  <a:tcPr marL="48852" marR="48852" marT="24426"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2583572172"/>
                  </a:ext>
                </a:extLst>
              </a:tr>
              <a:tr h="213742">
                <a:tc>
                  <a:txBody>
                    <a:bodyPr/>
                    <a:lstStyle/>
                    <a:p>
                      <a:endParaRPr lang="es-ES" sz="1000" dirty="0">
                        <a:effectLst/>
                      </a:endParaRPr>
                    </a:p>
                  </a:txBody>
                  <a:tcPr marL="48852" marR="48852" marT="24426"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endParaRPr lang="es-ES" sz="1000" dirty="0">
                        <a:effectLst/>
                      </a:endParaRPr>
                    </a:p>
                  </a:txBody>
                  <a:tcPr marL="48852" marR="48852" marT="24426"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1343645196"/>
                  </a:ext>
                </a:extLst>
              </a:tr>
              <a:tr h="213742">
                <a:tc>
                  <a:txBody>
                    <a:bodyPr/>
                    <a:lstStyle/>
                    <a:p>
                      <a:endParaRPr lang="es-ES" sz="1000" dirty="0">
                        <a:effectLst/>
                      </a:endParaRPr>
                    </a:p>
                  </a:txBody>
                  <a:tcPr marL="48852" marR="48852" marT="24426"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endParaRPr lang="es-ES" sz="1000" dirty="0">
                        <a:effectLst/>
                      </a:endParaRPr>
                    </a:p>
                  </a:txBody>
                  <a:tcPr marL="48852" marR="48852" marT="24426"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258825736"/>
                  </a:ext>
                </a:extLst>
              </a:tr>
              <a:tr h="699315">
                <a:tc>
                  <a:txBody>
                    <a:bodyPr/>
                    <a:lstStyle/>
                    <a:p>
                      <a:endParaRPr lang="es-ES" sz="1000" dirty="0">
                        <a:effectLst/>
                      </a:endParaRPr>
                    </a:p>
                  </a:txBody>
                  <a:tcPr marL="48852" marR="48852" marT="24426"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endParaRPr lang="es-ES" sz="1000" dirty="0">
                        <a:effectLst/>
                      </a:endParaRPr>
                    </a:p>
                    <a:p>
                      <a:endParaRPr lang="es-ES" sz="1000" dirty="0">
                        <a:effectLst/>
                      </a:endParaRPr>
                    </a:p>
                    <a:p>
                      <a:endParaRPr lang="es-ES" sz="1000" dirty="0">
                        <a:effectLst/>
                      </a:endParaRPr>
                    </a:p>
                    <a:p>
                      <a:endParaRPr lang="es-ES" sz="1000" dirty="0">
                        <a:effectLst/>
                      </a:endParaRPr>
                    </a:p>
                  </a:txBody>
                  <a:tcPr marL="48852" marR="48852" marT="24426"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4070173183"/>
                  </a:ext>
                </a:extLst>
              </a:tr>
              <a:tr h="213742">
                <a:tc>
                  <a:txBody>
                    <a:bodyPr/>
                    <a:lstStyle/>
                    <a:p>
                      <a:endParaRPr lang="es-ES" sz="1000" b="0" u="none" strike="noStrike" dirty="0">
                        <a:solidFill>
                          <a:srgbClr val="448201"/>
                        </a:solidFill>
                        <a:effectLst/>
                      </a:endParaRPr>
                    </a:p>
                  </a:txBody>
                  <a:tcPr marL="48852" marR="48852" marT="24426"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0F0F0"/>
                    </a:solidFill>
                  </a:tcPr>
                </a:tc>
                <a:tc>
                  <a:txBody>
                    <a:bodyPr/>
                    <a:lstStyle/>
                    <a:p>
                      <a:endParaRPr lang="es-ES" sz="1000" dirty="0">
                        <a:effectLst/>
                      </a:endParaRPr>
                    </a:p>
                  </a:txBody>
                  <a:tcPr marL="48852" marR="48852" marT="24426"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4124076110"/>
                  </a:ext>
                </a:extLst>
              </a:tr>
              <a:tr h="213742">
                <a:tc>
                  <a:txBody>
                    <a:bodyPr/>
                    <a:lstStyle/>
                    <a:p>
                      <a:endParaRPr lang="es-ES" sz="1000" dirty="0">
                        <a:effectLst/>
                      </a:endParaRPr>
                    </a:p>
                  </a:txBody>
                  <a:tcPr marL="48852" marR="48852" marT="24426"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endParaRPr lang="es-ES" sz="1000" dirty="0">
                        <a:effectLst/>
                      </a:endParaRPr>
                    </a:p>
                  </a:txBody>
                  <a:tcPr marL="48852" marR="48852" marT="24426"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500588078"/>
                  </a:ext>
                </a:extLst>
              </a:tr>
              <a:tr h="213742">
                <a:tc>
                  <a:txBody>
                    <a:bodyPr/>
                    <a:lstStyle/>
                    <a:p>
                      <a:endParaRPr lang="es-ES" sz="1000" dirty="0">
                        <a:effectLst/>
                      </a:endParaRPr>
                    </a:p>
                  </a:txBody>
                  <a:tcPr marL="48852" marR="48852" marT="24426"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endParaRPr lang="es-ES" sz="1000" dirty="0">
                        <a:effectLst/>
                      </a:endParaRPr>
                    </a:p>
                  </a:txBody>
                  <a:tcPr marL="48852" marR="48852" marT="24426"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62393390"/>
                  </a:ext>
                </a:extLst>
              </a:tr>
              <a:tr h="213742">
                <a:tc>
                  <a:txBody>
                    <a:bodyPr/>
                    <a:lstStyle/>
                    <a:p>
                      <a:endParaRPr lang="es-ES" sz="1000" dirty="0">
                        <a:effectLst/>
                      </a:endParaRPr>
                    </a:p>
                  </a:txBody>
                  <a:tcPr marL="48852" marR="48852" marT="24426"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endParaRPr lang="es-ES" sz="1000" dirty="0">
                        <a:effectLst/>
                      </a:endParaRPr>
                    </a:p>
                  </a:txBody>
                  <a:tcPr marL="48852" marR="48852" marT="24426"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3822212123"/>
                  </a:ext>
                </a:extLst>
              </a:tr>
              <a:tr h="213742">
                <a:tc>
                  <a:txBody>
                    <a:bodyPr/>
                    <a:lstStyle/>
                    <a:p>
                      <a:endParaRPr lang="es-ES" sz="1000" dirty="0">
                        <a:effectLst/>
                      </a:endParaRPr>
                    </a:p>
                  </a:txBody>
                  <a:tcPr marL="48852" marR="48852" marT="24426"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endParaRPr lang="es-ES" sz="1000" dirty="0">
                        <a:effectLst/>
                      </a:endParaRPr>
                    </a:p>
                  </a:txBody>
                  <a:tcPr marL="48852" marR="48852" marT="24426" marB="2442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3697824000"/>
                  </a:ext>
                </a:extLst>
              </a:tr>
            </a:tbl>
          </a:graphicData>
        </a:graphic>
      </p:graphicFrame>
    </p:spTree>
    <p:extLst>
      <p:ext uri="{BB962C8B-B14F-4D97-AF65-F5344CB8AC3E}">
        <p14:creationId xmlns:p14="http://schemas.microsoft.com/office/powerpoint/2010/main" val="2767216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Título"/>
          <p:cNvSpPr>
            <a:spLocks noGrp="1" noChangeArrowheads="1"/>
          </p:cNvSpPr>
          <p:nvPr>
            <p:ph type="title" idx="4294967295"/>
          </p:nvPr>
        </p:nvSpPr>
        <p:spPr>
          <a:xfrm>
            <a:off x="1115616" y="476672"/>
            <a:ext cx="7696200" cy="1143000"/>
          </a:xfrm>
        </p:spPr>
        <p:txBody>
          <a:bodyPr>
            <a:normAutofit/>
          </a:bodyPr>
          <a:lstStyle/>
          <a:p>
            <a:pPr algn="ctr"/>
            <a:r>
              <a:rPr lang="es-ES" altLang="es-ES" sz="3200" b="1" dirty="0">
                <a:latin typeface="+mn-lt"/>
                <a:ea typeface="DejaVu Sans Light" pitchFamily="34" charset="0"/>
                <a:cs typeface="Narkisim" pitchFamily="34" charset="-79"/>
              </a:rPr>
              <a:t>Figuras retóricas</a:t>
            </a:r>
          </a:p>
        </p:txBody>
      </p:sp>
      <p:sp>
        <p:nvSpPr>
          <p:cNvPr id="3" name="2 Marcador de contenido">
            <a:extLst>
              <a:ext uri="{FF2B5EF4-FFF2-40B4-BE49-F238E27FC236}">
                <a16:creationId xmlns:a16="http://schemas.microsoft.com/office/drawing/2014/main" id="{3862D000-7C66-4A7D-B80E-008DD8DDD1DF}"/>
              </a:ext>
            </a:extLst>
          </p:cNvPr>
          <p:cNvSpPr>
            <a:spLocks noGrp="1"/>
          </p:cNvSpPr>
          <p:nvPr>
            <p:ph idx="4294967295"/>
          </p:nvPr>
        </p:nvSpPr>
        <p:spPr>
          <a:xfrm>
            <a:off x="1043608" y="1916832"/>
            <a:ext cx="7696200" cy="4038600"/>
          </a:xfrm>
        </p:spPr>
        <p:txBody>
          <a:bodyPr>
            <a:normAutofit fontScale="70000" lnSpcReduction="20000"/>
          </a:bodyPr>
          <a:lstStyle/>
          <a:p>
            <a:endParaRPr lang="es-ES" dirty="0"/>
          </a:p>
          <a:p>
            <a:pPr marL="0" indent="0">
              <a:buNone/>
            </a:pPr>
            <a:endParaRPr lang="es-ES" dirty="0"/>
          </a:p>
          <a:p>
            <a:r>
              <a:rPr lang="es-ES" dirty="0"/>
              <a:t>Eufemismo:</a:t>
            </a:r>
          </a:p>
          <a:p>
            <a:r>
              <a:rPr lang="es-ES" dirty="0"/>
              <a:t>Palabra o expresión más suave o decorosa con que se sustituye otra considerada tabú, de mal gusto, grosera o demasiado franca.</a:t>
            </a:r>
          </a:p>
          <a:p>
            <a:r>
              <a:rPr lang="es-ES" dirty="0"/>
              <a:t>"‘trasero’ es un eufemismo de ‘culo’"</a:t>
            </a:r>
          </a:p>
          <a:p>
            <a:r>
              <a:rPr lang="es-ES" dirty="0"/>
              <a:t>actualmente tendemos a cambiar palabras que nos resultan ofensivas aunque estén de pleno uso por la RAE. </a:t>
            </a:r>
          </a:p>
          <a:p>
            <a:r>
              <a:rPr lang="es-ES" dirty="0"/>
              <a:t>Generalmente produce menor rechazo que el lenguaje no sexista.</a:t>
            </a:r>
          </a:p>
          <a:p>
            <a:r>
              <a:rPr lang="es-ES" dirty="0"/>
              <a:t>Tienen relevancia en el lenguaje inclusivo y no sexista.</a:t>
            </a:r>
          </a:p>
          <a:p>
            <a:endParaRPr lang="es-ES" dirty="0"/>
          </a:p>
        </p:txBody>
      </p:sp>
    </p:spTree>
    <p:extLst>
      <p:ext uri="{BB962C8B-B14F-4D97-AF65-F5344CB8AC3E}">
        <p14:creationId xmlns:p14="http://schemas.microsoft.com/office/powerpoint/2010/main" val="1171486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Título"/>
          <p:cNvSpPr>
            <a:spLocks noGrp="1" noChangeArrowheads="1"/>
          </p:cNvSpPr>
          <p:nvPr>
            <p:ph type="title" idx="4294967295"/>
          </p:nvPr>
        </p:nvSpPr>
        <p:spPr>
          <a:xfrm>
            <a:off x="1115616" y="476672"/>
            <a:ext cx="7696200" cy="1143000"/>
          </a:xfrm>
        </p:spPr>
        <p:txBody>
          <a:bodyPr>
            <a:normAutofit/>
          </a:bodyPr>
          <a:lstStyle/>
          <a:p>
            <a:pPr algn="ctr"/>
            <a:r>
              <a:rPr lang="es-ES" altLang="es-ES" sz="3200" b="1" dirty="0">
                <a:latin typeface="+mn-lt"/>
                <a:ea typeface="DejaVu Sans Light" pitchFamily="34" charset="0"/>
                <a:cs typeface="Narkisim" pitchFamily="34" charset="-79"/>
              </a:rPr>
              <a:t>reflexión</a:t>
            </a:r>
          </a:p>
        </p:txBody>
      </p:sp>
      <p:pic>
        <p:nvPicPr>
          <p:cNvPr id="2" name="Marcador de contenido 1">
            <a:extLst>
              <a:ext uri="{FF2B5EF4-FFF2-40B4-BE49-F238E27FC236}">
                <a16:creationId xmlns:a16="http://schemas.microsoft.com/office/drawing/2014/main" id="{F660D1AC-0663-45BF-B627-EC0EA59C8266}"/>
              </a:ext>
            </a:extLst>
          </p:cNvPr>
          <p:cNvPicPr>
            <a:picLocks noGrp="1" noChangeAspect="1"/>
          </p:cNvPicPr>
          <p:nvPr>
            <p:ph idx="4294967295"/>
          </p:nvPr>
        </p:nvPicPr>
        <p:blipFill>
          <a:blip r:embed="rId2"/>
          <a:stretch>
            <a:fillRect/>
          </a:stretch>
        </p:blipFill>
        <p:spPr>
          <a:xfrm>
            <a:off x="2366963" y="1916113"/>
            <a:ext cx="5048250" cy="4038600"/>
          </a:xfrm>
          <a:prstGeom prst="rect">
            <a:avLst/>
          </a:prstGeom>
        </p:spPr>
      </p:pic>
    </p:spTree>
    <p:extLst>
      <p:ext uri="{BB962C8B-B14F-4D97-AF65-F5344CB8AC3E}">
        <p14:creationId xmlns:p14="http://schemas.microsoft.com/office/powerpoint/2010/main" val="2254420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noChangeArrowheads="1"/>
          </p:cNvSpPr>
          <p:nvPr>
            <p:ph type="title" idx="4294967295"/>
          </p:nvPr>
        </p:nvSpPr>
        <p:spPr>
          <a:xfrm>
            <a:off x="971600" y="332656"/>
            <a:ext cx="7696200" cy="1143000"/>
          </a:xfrm>
        </p:spPr>
        <p:txBody>
          <a:bodyPr/>
          <a:lstStyle/>
          <a:p>
            <a:pPr algn="ctr"/>
            <a:r>
              <a:rPr lang="es-ES" altLang="es-ES" sz="3200" b="1" dirty="0">
                <a:cs typeface="Narkisim" pitchFamily="34" charset="-79"/>
              </a:rPr>
              <a:t>reflexión</a:t>
            </a:r>
          </a:p>
        </p:txBody>
      </p:sp>
      <p:pic>
        <p:nvPicPr>
          <p:cNvPr id="2" name="Marcador de contenido 1">
            <a:extLst>
              <a:ext uri="{FF2B5EF4-FFF2-40B4-BE49-F238E27FC236}">
                <a16:creationId xmlns:a16="http://schemas.microsoft.com/office/drawing/2014/main" id="{1CB2A89C-8067-432B-870B-397B3769395C}"/>
              </a:ext>
            </a:extLst>
          </p:cNvPr>
          <p:cNvPicPr>
            <a:picLocks noGrp="1" noChangeAspect="1"/>
          </p:cNvPicPr>
          <p:nvPr>
            <p:ph idx="4294967295"/>
          </p:nvPr>
        </p:nvPicPr>
        <p:blipFill>
          <a:blip r:embed="rId2"/>
          <a:stretch>
            <a:fillRect/>
          </a:stretch>
        </p:blipFill>
        <p:spPr>
          <a:xfrm>
            <a:off x="1826617" y="1628800"/>
            <a:ext cx="5490765" cy="4392612"/>
          </a:xfrm>
          <a:prstGeom prst="rect">
            <a:avLst/>
          </a:prstGeom>
        </p:spPr>
      </p:pic>
    </p:spTree>
    <p:extLst>
      <p:ext uri="{BB962C8B-B14F-4D97-AF65-F5344CB8AC3E}">
        <p14:creationId xmlns:p14="http://schemas.microsoft.com/office/powerpoint/2010/main" val="358932464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1222</TotalTime>
  <Words>2097</Words>
  <Application>Microsoft Office PowerPoint</Application>
  <PresentationFormat>Presentación en pantalla (4:3)</PresentationFormat>
  <Paragraphs>275</Paragraphs>
  <Slides>34</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34</vt:i4>
      </vt:variant>
    </vt:vector>
  </HeadingPairs>
  <TitlesOfParts>
    <vt:vector size="41" baseType="lpstr">
      <vt:lpstr>Arial</vt:lpstr>
      <vt:lpstr>Calibri</vt:lpstr>
      <vt:lpstr>Courier New</vt:lpstr>
      <vt:lpstr>Narkisim</vt:lpstr>
      <vt:lpstr>Ravie</vt:lpstr>
      <vt:lpstr>Wingdings</vt:lpstr>
      <vt:lpstr>Tema de Office</vt:lpstr>
      <vt:lpstr>Taller de lenguaje inclusivo</vt:lpstr>
      <vt:lpstr>EL LENGUAJE </vt:lpstr>
      <vt:lpstr>OBJETIVOS</vt:lpstr>
      <vt:lpstr>Antropología y lenguaje</vt:lpstr>
      <vt:lpstr>Presentación de PowerPoint</vt:lpstr>
      <vt:lpstr>Figuras retóricas</vt:lpstr>
      <vt:lpstr>Figuras retóricas</vt:lpstr>
      <vt:lpstr>reflexión</vt:lpstr>
      <vt:lpstr>reflexión</vt:lpstr>
      <vt:lpstr>SEXISMO LINGÜÍSTICO </vt:lpstr>
      <vt:lpstr>Presentación de PowerPoint</vt:lpstr>
      <vt:lpstr>SEXISMO LINGÜÍSTICO </vt:lpstr>
      <vt:lpstr>Reflexionando sobre el uso del lenguaje</vt:lpstr>
      <vt:lpstr>SEXISMO LINGÜÍSTICO </vt:lpstr>
      <vt:lpstr>Alternativas para evitar el uso sexista del lenguaje</vt:lpstr>
      <vt:lpstr>1. EVITAR EL MASCULINO GENÉRICO</vt:lpstr>
      <vt:lpstr>2. ALUDIR AL CARGO, SERVICIO, PROFESIÓN, COLECTIVO</vt:lpstr>
      <vt:lpstr>3. UTILIZACIÓN DE PRONOMBRES O DETERMINATES NO MARCADOS DE GÉNERO</vt:lpstr>
      <vt:lpstr> 4. ELIMINAR EL ARTÍCULO EN SUSTANTIVOS DE GÉNERO GRAMATICAL NEUTRO </vt:lpstr>
      <vt:lpstr>5. ESCTRUCTURAS GRAMATICALES IMPERSONALES</vt:lpstr>
      <vt:lpstr>              6”</vt:lpstr>
      <vt:lpstr>7. USO DE DOBLES FORMAS </vt:lpstr>
      <vt:lpstr>Formularios</vt:lpstr>
      <vt:lpstr>8. EL USO DE La / Y EL @</vt:lpstr>
      <vt:lpstr>9. UTILIZACIÓN PALABRAS GENÉRICAS O COLECTIVAS</vt:lpstr>
      <vt:lpstr>10. EMPLEAR LA PALABRA PERSONA, PARTE, EQUIPO + ADJETIVO </vt:lpstr>
      <vt:lpstr>11. estructuras agramaticales</vt:lpstr>
      <vt:lpstr>      12. NO UTILIZAR LA APOSICIÓN REDUNDANTE     </vt:lpstr>
      <vt:lpstr>13. UTILIZA EL FEMENINO EN CARGOS</vt:lpstr>
      <vt:lpstr>14. Cómo denominar las profesiones hasta  ahora        reservadas a los hombres</vt:lpstr>
      <vt:lpstr>15. EXCEPCIONES</vt:lpstr>
      <vt:lpstr>Presentación de PowerPoint</vt:lpstr>
      <vt:lpstr>Presentación de PowerPoint</vt:lpstr>
      <vt:lpstr>Presentación de PowerPoint</vt:lpstr>
    </vt:vector>
  </TitlesOfParts>
  <Company>SGAD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ÁNGELA ESCRIBANO MARTÍNEZ</dc:creator>
  <cp:lastModifiedBy>PALMIRA MUÑOZ MUÑOZ</cp:lastModifiedBy>
  <cp:revision>79</cp:revision>
  <cp:lastPrinted>2021-06-15T11:09:35Z</cp:lastPrinted>
  <dcterms:created xsi:type="dcterms:W3CDTF">2021-05-05T05:22:02Z</dcterms:created>
  <dcterms:modified xsi:type="dcterms:W3CDTF">2021-06-29T08:51:44Z</dcterms:modified>
</cp:coreProperties>
</file>