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65"/>
  </p:notesMasterIdLst>
  <p:sldIdLst>
    <p:sldId id="290" r:id="rId3"/>
    <p:sldId id="356" r:id="rId4"/>
    <p:sldId id="285" r:id="rId5"/>
    <p:sldId id="300" r:id="rId6"/>
    <p:sldId id="315" r:id="rId7"/>
    <p:sldId id="267" r:id="rId8"/>
    <p:sldId id="314" r:id="rId9"/>
    <p:sldId id="302" r:id="rId10"/>
    <p:sldId id="312" r:id="rId11"/>
    <p:sldId id="316" r:id="rId12"/>
    <p:sldId id="268" r:id="rId13"/>
    <p:sldId id="317" r:id="rId14"/>
    <p:sldId id="303" r:id="rId15"/>
    <p:sldId id="313" r:id="rId16"/>
    <p:sldId id="318" r:id="rId17"/>
    <p:sldId id="319" r:id="rId18"/>
    <p:sldId id="270" r:id="rId19"/>
    <p:sldId id="320" r:id="rId20"/>
    <p:sldId id="304" r:id="rId21"/>
    <p:sldId id="309" r:id="rId22"/>
    <p:sldId id="321" r:id="rId23"/>
    <p:sldId id="322" r:id="rId24"/>
    <p:sldId id="323" r:id="rId25"/>
    <p:sldId id="271" r:id="rId26"/>
    <p:sldId id="324" r:id="rId27"/>
    <p:sldId id="310" r:id="rId28"/>
    <p:sldId id="347" r:id="rId29"/>
    <p:sldId id="329" r:id="rId30"/>
    <p:sldId id="325" r:id="rId31"/>
    <p:sldId id="326" r:id="rId32"/>
    <p:sldId id="272" r:id="rId33"/>
    <p:sldId id="327" r:id="rId34"/>
    <p:sldId id="311" r:id="rId35"/>
    <p:sldId id="348" r:id="rId36"/>
    <p:sldId id="349" r:id="rId37"/>
    <p:sldId id="328" r:id="rId38"/>
    <p:sldId id="330" r:id="rId39"/>
    <p:sldId id="331" r:id="rId40"/>
    <p:sldId id="273" r:id="rId41"/>
    <p:sldId id="305" r:id="rId42"/>
    <p:sldId id="354" r:id="rId43"/>
    <p:sldId id="350" r:id="rId44"/>
    <p:sldId id="306" r:id="rId45"/>
    <p:sldId id="333" r:id="rId46"/>
    <p:sldId id="334" r:id="rId47"/>
    <p:sldId id="335" r:id="rId48"/>
    <p:sldId id="274" r:id="rId49"/>
    <p:sldId id="307" r:id="rId50"/>
    <p:sldId id="380" r:id="rId51"/>
    <p:sldId id="343" r:id="rId52"/>
    <p:sldId id="337" r:id="rId53"/>
    <p:sldId id="338" r:id="rId54"/>
    <p:sldId id="275" r:id="rId55"/>
    <p:sldId id="308" r:id="rId56"/>
    <p:sldId id="339" r:id="rId57"/>
    <p:sldId id="340" r:id="rId58"/>
    <p:sldId id="341" r:id="rId59"/>
    <p:sldId id="342" r:id="rId60"/>
    <p:sldId id="269" r:id="rId61"/>
    <p:sldId id="296" r:id="rId62"/>
    <p:sldId id="345" r:id="rId63"/>
    <p:sldId id="344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76" d="100"/>
          <a:sy n="76" d="100"/>
        </p:scale>
        <p:origin x="3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BD0A-A7B3-429C-B34F-22B782292573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2166-EEA6-459B-81A5-70F54F7D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42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C2166-EEA6-459B-81A5-70F54F7D8DD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39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C2166-EEA6-459B-81A5-70F54F7D8DD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83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C2166-EEA6-459B-81A5-70F54F7D8DD8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62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22BAB-35F4-4C98-B877-D752EF6F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9714A0-E9A0-43C3-9D49-9F1C9841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811D11-595A-40C8-9286-5E4C4D28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16431-102A-4312-9BF8-F2DE8F05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6913E9-D60C-491D-B66A-F287DB5B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6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A454D-A619-44A0-8333-0311AC2D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56B76A-53F8-49F6-BB64-ED1FF552F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541C7-FB22-4BEF-A4F2-1D07C8E7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51B40A-A03D-4A9C-8158-90216843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93AC58-8CA9-4C9D-BEE9-2EC2DA8E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19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BFD287-D187-4115-8A0A-78B37FB47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6C7A5D-F9EB-4910-B4CA-233CFE7BF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7A715F-AD85-44FD-B3C9-A40D6EF7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9F6E2-53EA-402F-93D4-2744F27D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2002B0-3B1E-4769-A030-C3E0EAEE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66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088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86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36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59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1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83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52928" cy="16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3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06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4363F-9007-4AB5-BCEF-ED033F59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66B66-302C-48E0-8CB9-E9966FC8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D3BD4-F47A-4EA6-9282-FCDA24E1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72929-8F99-4362-BACD-6801AD3F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2AC1E3-51E9-4818-9F9A-3EC4506A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214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52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10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65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FB538-7121-4F9F-9474-9C231B5F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70D3CF-330B-46F9-851D-1F2D8D818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D060F-8E19-4104-A0BE-FBF660B4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D88171-1BF7-43A3-B1DF-31A82583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556780-1A6F-42D8-83A6-BB0D6F7E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1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AC0EF-DD76-4955-BC6F-6B985E24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C8E1AE-2A0B-4E5A-B7FD-26F2AE340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916506-E976-44EA-8FB5-3BCC2D862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D56BEF-9FFF-428B-B487-F9318B3D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D3BE14-CB54-4392-8820-3F12008F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92FB3-F55B-41A8-9213-555FE2C4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16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221DE-28C7-4B20-95AA-6691985C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B390E6-3173-4A3A-BBA8-4B8E241B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D5AC58-E0D8-44BF-830A-6E89A1F5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EB1AD8-44D3-419E-A8CF-88F4572AF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F5FE80-18BE-42E4-B5DB-DC459D339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FCCB9-A840-41F9-B251-AE612383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6DD935-5742-4D4F-9161-0AF4D6FD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290FA7-08BF-4479-821E-0660FEB5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0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DE0B5-871F-4915-8612-E73DB753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A65BE-267C-4EF3-8ACB-AF69EF32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8F56E5-65BD-4C3C-BBA5-2E6B616D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1175E4-6091-42D2-819F-03812325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55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95CE6A-E876-4129-B2FC-DEFF17E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B34C49-25B2-4AA1-8FE7-4EF27B23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76DAF0-12AF-440E-9D49-D14DA404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91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51E6D-86FB-41C7-9E79-EED1799A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98EDB-971D-4FF8-A9AC-342AC759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FF1B1F-8E63-42A3-BF2B-F11D2E91C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CF71F8-0648-479B-9705-069577F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D56023-2E6E-49C8-A986-2770F063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CBB1C6-CF3D-4C32-9A8C-7E11DFBC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90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7DB8B-E86B-451C-BDFB-814430EB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E3403F-81CD-4220-9BD9-B369C6541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7A9B4-D5A0-415C-8AF8-F99E4373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8712C-0A89-4B6E-A264-BA9FFF5D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5C9821-D53A-40C9-8F4E-F97CD2FE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CD6E8C-1488-4EF9-A31F-A4D13F7B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94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C31B8C-CFE0-47F5-B1BB-F2E7E549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D90A87-2DCA-4483-90F3-774FF71D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7B6186-1F6C-4C26-8A86-B0EAF113B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2354-8AD9-4CA2-AA83-A5FDF8470A6D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4BFAB-D971-4D7F-AAB5-96BB88893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63B8C-332E-4E32-839D-320A3B3F7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FC4A-0A2D-41F1-9170-E10363542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21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AE68-E848-4794-B4E8-BE4BF3A6F05F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B5A3-ADF5-431B-98B9-E1E71C20A0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41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an.gva.es/documents/7260336/8218815/CORRESPONSABILIDAD+(CASTELLANO)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an.gva.es/documents/7260336/24a29f6b-554e-45ba-b353-7725959fdfa6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B8CFAF-986C-42A8-8B45-EE21FA8ED482}"/>
              </a:ext>
            </a:extLst>
          </p:cNvPr>
          <p:cNvSpPr txBox="1"/>
          <p:nvPr/>
        </p:nvSpPr>
        <p:spPr>
          <a:xfrm>
            <a:off x="4644008" y="5373216"/>
            <a:ext cx="398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Palmira Muñoz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Muñoz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Responsable de la Unidad de Igualdad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B126B1-ABAF-4755-AA9F-6E43E8394ED4}"/>
              </a:ext>
            </a:extLst>
          </p:cNvPr>
          <p:cNvSpPr/>
          <p:nvPr/>
        </p:nvSpPr>
        <p:spPr>
          <a:xfrm>
            <a:off x="2699792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dirty="0"/>
              <a:t>I Plan de Igualdad de la Conselleria de Sanitat Universal i Salut Pública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E7E2FE39-11E3-45E2-B327-FE67527C59B8}"/>
              </a:ext>
            </a:extLst>
          </p:cNvPr>
          <p:cNvSpPr txBox="1">
            <a:spLocks/>
          </p:cNvSpPr>
          <p:nvPr/>
        </p:nvSpPr>
        <p:spPr>
          <a:xfrm>
            <a:off x="2488932" y="2132856"/>
            <a:ext cx="5616624" cy="2799091"/>
          </a:xfrm>
          <a:prstGeom prst="rect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nselleria</a:t>
            </a:r>
            <a:r>
              <a:rPr kumimoji="0" lang="es-ES" sz="4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Sanitat Universal i Salut Pública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s-ES" sz="4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 </a:t>
            </a:r>
            <a:r>
              <a:rPr kumimoji="0" lang="es-ES" sz="45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d’Igualtat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2016-2019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 </a:t>
            </a:r>
            <a:r>
              <a:rPr kumimoji="0" lang="es-ES" sz="4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d’Igualtat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2016-2019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8000" b="0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de Igualdad</a:t>
            </a:r>
            <a:b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A444AB58-266F-4C13-8BC7-618992416E7E}"/>
              </a:ext>
            </a:extLst>
          </p:cNvPr>
          <p:cNvSpPr/>
          <p:nvPr/>
        </p:nvSpPr>
        <p:spPr>
          <a:xfrm>
            <a:off x="1516441" y="1383416"/>
            <a:ext cx="45719" cy="5279936"/>
          </a:xfrm>
          <a:prstGeom prst="roundRect">
            <a:avLst/>
          </a:prstGeom>
          <a:gradFill>
            <a:gsLst>
              <a:gs pos="56000">
                <a:srgbClr val="FFC000">
                  <a:lumMod val="75000"/>
                </a:srgbClr>
              </a:gs>
              <a:gs pos="85000">
                <a:srgbClr val="4472C4">
                  <a:tint val="44500"/>
                  <a:satMod val="160000"/>
                </a:srgbClr>
              </a:gs>
              <a:gs pos="100000">
                <a:srgbClr val="4472C4">
                  <a:tint val="23500"/>
                  <a:satMod val="160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srgbClr val="FFC000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D28832-1A1B-415D-BA43-79C8B15B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5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 II.  Representación equilibrada</a:t>
            </a:r>
            <a:endParaRPr lang="en-US" sz="6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1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946750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4900" b="1" i="1" dirty="0">
                <a:solidFill>
                  <a:srgbClr val="FFFFFF"/>
                </a:solidFill>
              </a:rPr>
              <a:t>Objetivo 2</a:t>
            </a:r>
            <a:r>
              <a:rPr lang="es-ES" sz="4900" dirty="0">
                <a:solidFill>
                  <a:srgbClr val="FFFFFF"/>
                </a:solidFill>
              </a:rPr>
              <a:t> </a:t>
            </a:r>
            <a:br>
              <a:rPr lang="es-ES" sz="4900" dirty="0">
                <a:solidFill>
                  <a:srgbClr val="FFFFFF"/>
                </a:solidFill>
              </a:rPr>
            </a:br>
            <a:endParaRPr lang="es-ES" sz="4900" dirty="0">
              <a:solidFill>
                <a:srgbClr val="FFFFFF"/>
              </a:solidFill>
            </a:endParaRP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endParaRPr lang="es-ES" sz="3200" dirty="0">
              <a:solidFill>
                <a:schemeClr val="tx1">
                  <a:alpha val="80000"/>
                </a:schemeClr>
              </a:solidFill>
            </a:endParaRPr>
          </a:p>
          <a:p>
            <a:pPr marL="685800" lvl="2" indent="0">
              <a:buNone/>
            </a:pPr>
            <a:r>
              <a:rPr lang="es-ES" sz="3200" dirty="0">
                <a:solidFill>
                  <a:schemeClr val="tx1">
                    <a:alpha val="80000"/>
                  </a:schemeClr>
                </a:solidFill>
              </a:rPr>
              <a:t>Promover la paridad en la composición de los órganos colegiados de carácter técnico,  existentes en la </a:t>
            </a:r>
            <a:r>
              <a:rPr lang="es-ES" sz="3200" dirty="0" err="1">
                <a:solidFill>
                  <a:schemeClr val="tx1">
                    <a:alpha val="80000"/>
                  </a:schemeClr>
                </a:solidFill>
              </a:rPr>
              <a:t>conselleria</a:t>
            </a:r>
            <a:r>
              <a:rPr lang="es-ES" sz="3200" b="1" i="1" dirty="0">
                <a:solidFill>
                  <a:schemeClr val="tx1">
                    <a:alpha val="80000"/>
                  </a:schemeClr>
                </a:solidFill>
              </a:rPr>
              <a:t>.</a:t>
            </a:r>
            <a:endParaRPr lang="es-ES" sz="3200" dirty="0">
              <a:solidFill>
                <a:schemeClr val="tx1">
                  <a:alpha val="80000"/>
                </a:schemeClr>
              </a:solidFill>
            </a:endParaRPr>
          </a:p>
          <a:p>
            <a:endParaRPr lang="es-E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5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1E937D-E5E0-4D2B-AFDA-A9DB7E43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4772040"/>
          </a:xfrm>
        </p:spPr>
        <p:txBody>
          <a:bodyPr anchor="ctr">
            <a:normAutofit/>
          </a:bodyPr>
          <a:lstStyle/>
          <a:p>
            <a:r>
              <a:rPr lang="es-ES" sz="4800" b="1" i="1"/>
              <a:t>Medidas a destacar</a:t>
            </a:r>
            <a:r>
              <a:rPr lang="es-ES" sz="4800"/>
              <a:t> </a:t>
            </a:r>
            <a:br>
              <a:rPr lang="es-ES" sz="4800"/>
            </a:br>
            <a:endParaRPr lang="es-ES" sz="4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6161-0F66-4556-B706-D014A263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076" y="1105232"/>
            <a:ext cx="4917147" cy="4556016"/>
          </a:xfrm>
        </p:spPr>
        <p:txBody>
          <a:bodyPr anchor="ctr">
            <a:noAutofit/>
          </a:bodyPr>
          <a:lstStyle/>
          <a:p>
            <a:pPr lvl="3"/>
            <a:r>
              <a:rPr lang="es-ES" sz="2800" dirty="0"/>
              <a:t>Presencia equilibrada de M y H en órganos colegiados.</a:t>
            </a:r>
          </a:p>
          <a:p>
            <a:pPr lvl="3"/>
            <a:endParaRPr lang="es-ES" sz="2800" dirty="0"/>
          </a:p>
          <a:p>
            <a:pPr lvl="3"/>
            <a:endParaRPr lang="es-ES" sz="2800" dirty="0"/>
          </a:p>
          <a:p>
            <a:pPr lvl="3"/>
            <a:r>
              <a:rPr lang="es-ES" sz="2800" dirty="0"/>
              <a:t>Aumentar la presencia de mujeres en todos los órganos directivos.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9984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4277802"/>
          </a:xfrm>
        </p:spPr>
        <p:txBody>
          <a:bodyPr anchor="ctr">
            <a:normAutofit/>
          </a:bodyPr>
          <a:lstStyle/>
          <a:p>
            <a:pPr lvl="2"/>
            <a:r>
              <a:rPr lang="es-ES" sz="4400" b="1" i="1" dirty="0">
                <a:latin typeface="+mj-lt"/>
              </a:rPr>
              <a:t>Medidas ejecutadas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91371" y="1105232"/>
            <a:ext cx="5444901" cy="561662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lvl="2">
              <a:buFont typeface="Wingdings" pitchFamily="2" charset="2"/>
              <a:buChar char="Ø"/>
            </a:pPr>
            <a:endParaRPr lang="es-ES" sz="1800" b="1" i="1" dirty="0"/>
          </a:p>
          <a:p>
            <a:pPr marL="1257300" lvl="4" indent="-342900">
              <a:buFont typeface="Arial" pitchFamily="34" charset="0"/>
              <a:buChar char="•"/>
            </a:pPr>
            <a:r>
              <a:rPr lang="es-ES" sz="1800" b="1" dirty="0"/>
              <a:t>Instrucción Consellera </a:t>
            </a:r>
            <a:r>
              <a:rPr lang="es-ES" sz="1800" dirty="0"/>
              <a:t>a todas las Gerencias, el 19 de enero de 2017.</a:t>
            </a:r>
          </a:p>
          <a:p>
            <a:pPr marL="1257300" lvl="4" indent="-342900">
              <a:buFont typeface="Arial" pitchFamily="34" charset="0"/>
              <a:buChar char="•"/>
            </a:pPr>
            <a:endParaRPr lang="es-ES" sz="1800" dirty="0"/>
          </a:p>
          <a:p>
            <a:pPr marL="1257300" lvl="4" indent="-342900">
              <a:buFont typeface="Arial" pitchFamily="34" charset="0"/>
              <a:buChar char="•"/>
            </a:pPr>
            <a:r>
              <a:rPr lang="es-ES" sz="1800" dirty="0"/>
              <a:t>Revisión de la </a:t>
            </a:r>
            <a:r>
              <a:rPr lang="es-ES" sz="1800" b="1" dirty="0"/>
              <a:t>composición de todas las Comisiones de Valoración </a:t>
            </a:r>
            <a:r>
              <a:rPr lang="es-ES" sz="1800" dirty="0"/>
              <a:t>de los procesos de selección y provisión. Oscilan entre el </a:t>
            </a:r>
          </a:p>
          <a:p>
            <a:pPr marL="1257300" lvl="4" indent="-342900">
              <a:buFont typeface="Arial" pitchFamily="34" charset="0"/>
              <a:buChar char="•"/>
            </a:pPr>
            <a:endParaRPr lang="es-ES" sz="1800" dirty="0"/>
          </a:p>
          <a:p>
            <a:pPr marL="1257300" lvl="4" indent="-342900">
              <a:buFont typeface="Arial" pitchFamily="34" charset="0"/>
              <a:buChar char="•"/>
            </a:pPr>
            <a:r>
              <a:rPr lang="es-ES" sz="1800" dirty="0"/>
              <a:t>Elaboración </a:t>
            </a:r>
            <a:r>
              <a:rPr lang="es-ES" sz="1800" b="1" dirty="0"/>
              <a:t>Recomendaciones </a:t>
            </a:r>
            <a:r>
              <a:rPr lang="es-ES" sz="1800" dirty="0"/>
              <a:t>para las comisiones de valoración.</a:t>
            </a:r>
          </a:p>
          <a:p>
            <a:pPr marL="1257300" lvl="4" indent="-342900">
              <a:buFont typeface="Arial" pitchFamily="34" charset="0"/>
              <a:buChar char="•"/>
            </a:pPr>
            <a:endParaRPr lang="es-ES" sz="1800" dirty="0"/>
          </a:p>
          <a:p>
            <a:pPr marL="1257300" lvl="4" indent="-342900">
              <a:buFont typeface="Arial" pitchFamily="34" charset="0"/>
              <a:buChar char="•"/>
            </a:pPr>
            <a:r>
              <a:rPr lang="es-ES" sz="1800" dirty="0"/>
              <a:t>En los </a:t>
            </a:r>
            <a:r>
              <a:rPr lang="es-ES" sz="1800" b="1" dirty="0"/>
              <a:t>informes de impacto de género de la normativa</a:t>
            </a:r>
            <a:r>
              <a:rPr lang="es-ES" sz="1800" dirty="0"/>
              <a:t>, se ha incorporado la necesidad de </a:t>
            </a:r>
            <a:r>
              <a:rPr lang="es-ES" sz="1800" b="1" dirty="0"/>
              <a:t>composición paritaria </a:t>
            </a:r>
            <a:r>
              <a:rPr lang="es-ES" sz="1800" dirty="0"/>
              <a:t>cuando  se establecen comisiones de diferente naturaleza.</a:t>
            </a:r>
          </a:p>
          <a:p>
            <a:pPr marL="1257300" lvl="4" indent="-342900">
              <a:buFont typeface="Arial" pitchFamily="34" charset="0"/>
              <a:buChar char="•"/>
            </a:pPr>
            <a:endParaRPr lang="es-ES" sz="1800" dirty="0"/>
          </a:p>
          <a:p>
            <a:pPr marL="1257300" lvl="4" indent="-342900">
              <a:buFont typeface="Arial" pitchFamily="34" charset="0"/>
              <a:buChar char="•"/>
            </a:pP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Las mujeres ocupan el 78,6% de altos cargos y el 50,7%  de cargos directivos (marzo-2021).</a:t>
            </a:r>
          </a:p>
          <a:p>
            <a:endParaRPr lang="es-ES" sz="2800" dirty="0"/>
          </a:p>
          <a:p>
            <a:pPr lvl="2"/>
            <a:endParaRPr lang="es-ES" sz="1800" b="1" i="1" dirty="0"/>
          </a:p>
          <a:p>
            <a:pPr lvl="2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25561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06D830-0837-4E6E-984F-CACFAA77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64" y="764704"/>
            <a:ext cx="3160412" cy="5184576"/>
          </a:xfrm>
        </p:spPr>
        <p:txBody>
          <a:bodyPr anchor="ctr">
            <a:normAutofit/>
          </a:bodyPr>
          <a:lstStyle/>
          <a:p>
            <a:r>
              <a:rPr lang="es-ES" sz="4400" b="1" i="1" dirty="0"/>
              <a:t>¿Qué ha quedado pendiente?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B0165-7164-42E3-BF48-211A5B78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626" y="1105232"/>
            <a:ext cx="4540598" cy="5276096"/>
          </a:xfrm>
        </p:spPr>
        <p:txBody>
          <a:bodyPr anchor="ctr">
            <a:normAutofit/>
          </a:bodyPr>
          <a:lstStyle/>
          <a:p>
            <a:r>
              <a:rPr lang="es-ES" sz="2800" dirty="0"/>
              <a:t>Aumentar la presencia de M determinadas comisiones de valoración, comités de expertos.</a:t>
            </a:r>
          </a:p>
          <a:p>
            <a:endParaRPr lang="es-ES" sz="2800" dirty="0"/>
          </a:p>
          <a:p>
            <a:r>
              <a:rPr lang="es-ES" sz="2800" dirty="0"/>
              <a:t>Mejorar la presencia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42663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032DC8-1658-4B5A-AC92-628A056C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5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</a:t>
            </a:r>
            <a:r>
              <a:rPr lang="en-US" sz="65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III.  </a:t>
            </a:r>
            <a:r>
              <a:rPr lang="en-US" sz="65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Acceso</a:t>
            </a:r>
            <a:r>
              <a:rPr lang="en-US" sz="65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65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empleo</a:t>
            </a:r>
            <a:r>
              <a:rPr lang="en-US" sz="65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 la </a:t>
            </a:r>
            <a:r>
              <a:rPr lang="en-US" sz="65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promoción</a:t>
            </a:r>
            <a:endParaRPr lang="en-US" sz="6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831803-3892-46B9-AAAE-8CF49929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3059287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4900" b="1" i="1" dirty="0">
                <a:solidFill>
                  <a:srgbClr val="FFFFFF"/>
                </a:solidFill>
              </a:rPr>
              <a:t>Objetivo 3</a:t>
            </a:r>
            <a:endParaRPr lang="es-ES" sz="4900" dirty="0">
              <a:solidFill>
                <a:srgbClr val="FFFFFF"/>
              </a:solidFill>
            </a:endParaRPr>
          </a:p>
        </p:txBody>
      </p:sp>
      <p:sp>
        <p:nvSpPr>
          <p:cNvPr id="3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AE849-CE80-429D-B2CE-090811D3C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chemeClr val="tx1">
                    <a:alpha val="80000"/>
                  </a:schemeClr>
                </a:solidFill>
              </a:rPr>
              <a:t>Garantizar el acceso y participación desde la equidad, de hombres y mujeres en los procesos de selección y promoción de empleo, mejorando la presencia femenina cuando exista  infrarrepresentación.</a:t>
            </a:r>
          </a:p>
          <a:p>
            <a:endParaRPr lang="es-ES" sz="28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16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05232"/>
            <a:ext cx="2749304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destacar-I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105232"/>
            <a:ext cx="4818327" cy="513208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2000" b="1" i="1" dirty="0"/>
              <a:t> </a:t>
            </a:r>
            <a:endParaRPr lang="es-ES" sz="2000" dirty="0"/>
          </a:p>
          <a:p>
            <a:pPr lvl="2"/>
            <a:r>
              <a:rPr lang="es-ES" sz="2000" dirty="0"/>
              <a:t>Aumentar la presencia de mujeres en puestos directivos.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Reducir al máximo la parte subjetiva en las convocatorias de selección y provisión de puestos. 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Informar en las convocatorias de la existencia de infrarrepresentación.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Introducir temas de igualdad en las pruebas de acceso. 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Formación en igualdad comisiones valoración.</a:t>
            </a:r>
          </a:p>
          <a:p>
            <a:pPr lvl="2"/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7560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E0F9ED-171B-4837-BE09-80C2F144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" y="1105232"/>
            <a:ext cx="3073967" cy="4916056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destacar-II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85ABF3-E533-4BF1-8921-5376DE190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076" y="1105232"/>
            <a:ext cx="4917147" cy="5348104"/>
          </a:xfrm>
        </p:spPr>
        <p:txBody>
          <a:bodyPr anchor="ctr">
            <a:normAutofit/>
          </a:bodyPr>
          <a:lstStyle/>
          <a:p>
            <a:r>
              <a:rPr lang="es-ES" sz="2000" dirty="0"/>
              <a:t>Datos desagregados por sexo de los procesos de selección y provisión.</a:t>
            </a:r>
          </a:p>
          <a:p>
            <a:endParaRPr lang="es-ES" sz="2000" dirty="0"/>
          </a:p>
          <a:p>
            <a:r>
              <a:rPr lang="es-ES" sz="2000" dirty="0"/>
              <a:t>Comisiones de valoración con composición equilibrada de M y H.</a:t>
            </a:r>
          </a:p>
          <a:p>
            <a:endParaRPr lang="es-ES" sz="2000" dirty="0"/>
          </a:p>
          <a:p>
            <a:r>
              <a:rPr lang="es-ES" sz="2000" dirty="0"/>
              <a:t>Eliminar la movilidad funcional y geográfica discrecional.</a:t>
            </a:r>
          </a:p>
          <a:p>
            <a:endParaRPr lang="es-ES" sz="2000" dirty="0"/>
          </a:p>
          <a:p>
            <a:r>
              <a:rPr lang="es-ES" sz="2000" dirty="0"/>
              <a:t>Evitar la discriminación de la mujer en situación de permiso maternal a la hora de adjudicarle plaza desde las bolsas de empleo temporal. </a:t>
            </a:r>
          </a:p>
          <a:p>
            <a:endParaRPr lang="es-ES" sz="2000" dirty="0"/>
          </a:p>
          <a:p>
            <a:r>
              <a:rPr lang="es-ES" sz="2000" dirty="0"/>
              <a:t>Elaborar informes de impacto de género de las convocatorias.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80834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5251118"/>
          </a:xfrm>
        </p:spPr>
        <p:txBody>
          <a:bodyPr anchor="ctr">
            <a:normAutofit/>
          </a:bodyPr>
          <a:lstStyle/>
          <a:p>
            <a:pPr lvl="2"/>
            <a:r>
              <a:rPr lang="es-ES" sz="4800" b="1" i="1" dirty="0">
                <a:latin typeface="+mj-lt"/>
              </a:rPr>
              <a:t>Medidas ejecutadas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105232"/>
            <a:ext cx="4818327" cy="5420112"/>
          </a:xfrm>
        </p:spPr>
        <p:txBody>
          <a:bodyPr anchor="ctr">
            <a:noAutofit/>
          </a:bodyPr>
          <a:lstStyle/>
          <a:p>
            <a:pPr marL="628650" lvl="3" indent="-285750"/>
            <a:r>
              <a:rPr lang="es-ES" sz="1800" dirty="0"/>
              <a:t>Elaboración de </a:t>
            </a:r>
            <a:r>
              <a:rPr lang="es-ES" sz="1800" b="1" dirty="0"/>
              <a:t>Recomendaciones</a:t>
            </a:r>
            <a:r>
              <a:rPr lang="es-ES" sz="1800" dirty="0"/>
              <a:t> de Igualdad que se entregan a todas las </a:t>
            </a:r>
            <a:r>
              <a:rPr lang="es-ES" sz="1800" b="1" dirty="0"/>
              <a:t>comisiones de valoración</a:t>
            </a:r>
            <a:r>
              <a:rPr lang="es-ES" sz="1800" dirty="0"/>
              <a:t> de los procesos  de selección.</a:t>
            </a:r>
          </a:p>
          <a:p>
            <a:pPr marL="0" lvl="2" indent="0">
              <a:buNone/>
            </a:pPr>
            <a:endParaRPr lang="es-ES" sz="1800" dirty="0"/>
          </a:p>
          <a:p>
            <a:pPr lvl="1"/>
            <a:r>
              <a:rPr lang="es-ES" dirty="0"/>
              <a:t>Se ha incorporado al </a:t>
            </a:r>
            <a:r>
              <a:rPr lang="es-ES" b="1" dirty="0"/>
              <a:t>temario</a:t>
            </a:r>
            <a:r>
              <a:rPr lang="es-ES" dirty="0"/>
              <a:t> de oposiciones del I Plan de Igualdad, Ley Igualdad y Ley Integral contra la violencia de genero.</a:t>
            </a:r>
          </a:p>
          <a:p>
            <a:pPr lvl="1"/>
            <a:endParaRPr lang="es-ES" b="1" dirty="0"/>
          </a:p>
          <a:p>
            <a:pPr lvl="1"/>
            <a:r>
              <a:rPr lang="es-ES" dirty="0"/>
              <a:t>Orden de empleo temporal que </a:t>
            </a:r>
            <a:r>
              <a:rPr lang="es-ES" b="1" dirty="0"/>
              <a:t>elimina la discriminación en el acceso en situación de permiso maternal o paternal</a:t>
            </a:r>
            <a:r>
              <a:rPr lang="es-ES" dirty="0"/>
              <a:t>. </a:t>
            </a:r>
          </a:p>
          <a:p>
            <a:pPr lvl="1"/>
            <a:endParaRPr lang="es-ES" dirty="0"/>
          </a:p>
          <a:p>
            <a:pPr lvl="1"/>
            <a:r>
              <a:rPr lang="es-ES" b="1" dirty="0"/>
              <a:t>Informes de impacto de género normativa de personal: </a:t>
            </a:r>
          </a:p>
          <a:p>
            <a:pPr marL="571500" lvl="1" indent="0">
              <a:buNone/>
            </a:pPr>
            <a:r>
              <a:rPr lang="es-ES" b="1" dirty="0"/>
              <a:t>	</a:t>
            </a:r>
            <a:r>
              <a:rPr lang="es-ES" dirty="0"/>
              <a:t>31 informes (2016-2020).</a:t>
            </a:r>
          </a:p>
          <a:p>
            <a:pPr marL="571500" lvl="1" indent="0">
              <a:buNone/>
            </a:pPr>
            <a:endParaRPr lang="es-ES" dirty="0"/>
          </a:p>
          <a:p>
            <a:pPr marL="571500" indent="-342900"/>
            <a:r>
              <a:rPr lang="es-ES" sz="1800" dirty="0"/>
              <a:t>Mejoras en el </a:t>
            </a:r>
            <a:r>
              <a:rPr lang="es-ES" sz="1800" b="1" dirty="0"/>
              <a:t>Decreto de selección y provisión </a:t>
            </a:r>
            <a:r>
              <a:rPr lang="es-ES" sz="1800" dirty="0"/>
              <a:t>(Decreto 192/2017).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8915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764FC4A-0A2D-41F1-9170-E10363542EB9}" type="slidenum"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19</a:t>
            </a:fld>
            <a:endParaRPr lang="es-E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8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/>
              <a:t>Impacto presupuestario de las medidas ejecutadas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5085184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/>
              <a:t>Permiso paternidad: </a:t>
            </a:r>
          </a:p>
          <a:p>
            <a:pPr lvl="1"/>
            <a:r>
              <a:rPr lang="es-ES" dirty="0"/>
              <a:t>896.950,38 euros anuales.</a:t>
            </a:r>
          </a:p>
          <a:p>
            <a:r>
              <a:rPr lang="es-ES" b="1" dirty="0"/>
              <a:t>Adelanto permiso maternidad a la semana 37 o 35 de embarazo: </a:t>
            </a:r>
          </a:p>
          <a:p>
            <a:pPr lvl="1"/>
            <a:r>
              <a:rPr lang="es-ES" dirty="0"/>
              <a:t>430.048 euros anuales.</a:t>
            </a:r>
          </a:p>
          <a:p>
            <a:r>
              <a:rPr lang="es-ES" b="1" dirty="0"/>
              <a:t>Ampliación permiso parto de familiar: </a:t>
            </a:r>
          </a:p>
          <a:p>
            <a:pPr lvl="1"/>
            <a:r>
              <a:rPr lang="es-ES" dirty="0"/>
              <a:t>471.845 euros anuales.</a:t>
            </a:r>
          </a:p>
          <a:p>
            <a:r>
              <a:rPr lang="es-ES" b="1" dirty="0"/>
              <a:t>Reducción jornada situación de violencia de género:</a:t>
            </a:r>
          </a:p>
          <a:p>
            <a:pPr lvl="1"/>
            <a:r>
              <a:rPr lang="es-ES" dirty="0"/>
              <a:t>54.666 euros anuales.</a:t>
            </a:r>
          </a:p>
          <a:p>
            <a:r>
              <a:rPr lang="es-ES" b="1" dirty="0"/>
              <a:t>Mantenimiento de retribuciones en supuestos de exención de guardias o atención continuada durante el embarazo, permios maternal y lactancia materna: </a:t>
            </a:r>
          </a:p>
          <a:p>
            <a:pPr lvl="1"/>
            <a:r>
              <a:rPr lang="es-ES" dirty="0"/>
              <a:t>2.707.200,00 euros anuales.</a:t>
            </a:r>
          </a:p>
          <a:p>
            <a:r>
              <a:rPr lang="es-ES" b="1" dirty="0"/>
              <a:t>Formación en igualdad y violencia de género: </a:t>
            </a:r>
          </a:p>
          <a:p>
            <a:pPr lvl="1"/>
            <a:r>
              <a:rPr lang="es-ES" dirty="0"/>
              <a:t>111.589 euros (2016-2019).</a:t>
            </a:r>
          </a:p>
          <a:p>
            <a:pPr lvl="1" algn="r">
              <a:buFont typeface="Wingdings" pitchFamily="2" charset="2"/>
              <a:buChar char="Ø"/>
            </a:pPr>
            <a:r>
              <a:rPr lang="es-ES" b="1" dirty="0">
                <a:solidFill>
                  <a:srgbClr val="FF0000"/>
                </a:solidFill>
              </a:rPr>
              <a:t>TOTAL: 4.672.298 Euros anuales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30758" y="6093296"/>
            <a:ext cx="3168352" cy="365125"/>
          </a:xfrm>
        </p:spPr>
        <p:txBody>
          <a:bodyPr/>
          <a:lstStyle/>
          <a:p>
            <a:fld id="{1764FC4A-0A2D-41F1-9170-E10363542EB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217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368151"/>
          </a:xfrm>
        </p:spPr>
        <p:txBody>
          <a:bodyPr>
            <a:normAutofit/>
          </a:bodyPr>
          <a:lstStyle/>
          <a:p>
            <a:pPr lvl="2" algn="ctr"/>
            <a:r>
              <a:rPr lang="es-ES" b="1" dirty="0"/>
              <a:t>Decreto 192/2017.Reglamento de selección y provisión. </a:t>
            </a:r>
            <a:br>
              <a:rPr lang="es-ES" b="1" dirty="0"/>
            </a:br>
            <a:br>
              <a:rPr lang="es-ES" b="1" dirty="0"/>
            </a:br>
            <a:r>
              <a:rPr lang="es-ES" b="1" u="sng" dirty="0"/>
              <a:t>Materias incorporadas</a:t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128792" cy="4968552"/>
          </a:xfrm>
        </p:spPr>
        <p:txBody>
          <a:bodyPr>
            <a:no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Artículo 3. </a:t>
            </a:r>
            <a:r>
              <a:rPr lang="es-ES" sz="2400" dirty="0">
                <a:solidFill>
                  <a:schemeClr val="tx1"/>
                </a:solidFill>
              </a:rPr>
              <a:t>Paridad en las comisiones de valoración.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Artículo 10. </a:t>
            </a:r>
            <a:r>
              <a:rPr lang="es-ES" sz="2400" dirty="0">
                <a:solidFill>
                  <a:schemeClr val="tx1"/>
                </a:solidFill>
              </a:rPr>
              <a:t>Valoración específica de la formación en igualdad.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Artículo 13. </a:t>
            </a:r>
            <a:r>
              <a:rPr lang="es-ES" sz="2400" dirty="0">
                <a:solidFill>
                  <a:schemeClr val="tx1"/>
                </a:solidFill>
              </a:rPr>
              <a:t>Preferencia en caso de empate mujer con diversidad funcional.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Artículo 16. </a:t>
            </a:r>
            <a:r>
              <a:rPr lang="es-ES" sz="2400" dirty="0">
                <a:solidFill>
                  <a:schemeClr val="tx1"/>
                </a:solidFill>
              </a:rPr>
              <a:t>Listados desagregados por sexo.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Artículo 38. </a:t>
            </a:r>
            <a:r>
              <a:rPr lang="es-ES" sz="2400" dirty="0">
                <a:solidFill>
                  <a:schemeClr val="tx1"/>
                </a:solidFill>
              </a:rPr>
              <a:t>Movilidad por razón de violencia de género. Procedimiento.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Artículo 39. </a:t>
            </a:r>
            <a:r>
              <a:rPr lang="es-ES" sz="2400" dirty="0">
                <a:solidFill>
                  <a:schemeClr val="tx1"/>
                </a:solidFill>
              </a:rPr>
              <a:t>Movilidad por razón de salud.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Artículo 40. </a:t>
            </a:r>
            <a:r>
              <a:rPr lang="es-ES" sz="2400" dirty="0">
                <a:solidFill>
                  <a:schemeClr val="tx1"/>
                </a:solidFill>
              </a:rPr>
              <a:t>Movilidad por razón de protección a la maternidad.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Artículo 41. </a:t>
            </a:r>
            <a:r>
              <a:rPr lang="es-ES" sz="2400" dirty="0">
                <a:solidFill>
                  <a:schemeClr val="tx1"/>
                </a:solidFill>
              </a:rPr>
              <a:t>Movilidad por razón de violencia en el lugar de trabajo.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FC4A-0A2D-41F1-9170-E10363542EB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68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8785E03-A8EA-4475-AD7A-7D9E4A89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09" y="790952"/>
            <a:ext cx="2913995" cy="5276096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¿Qué ha quedado pendiente?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37F9F1-8F7E-4C13-9CFE-3A0DB3DC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868" y="1052736"/>
            <a:ext cx="5062966" cy="5276096"/>
          </a:xfrm>
        </p:spPr>
        <p:txBody>
          <a:bodyPr anchor="ctr">
            <a:noAutofit/>
          </a:bodyPr>
          <a:lstStyle/>
          <a:p>
            <a:r>
              <a:rPr lang="es-ES" sz="1800" dirty="0"/>
              <a:t>Corrección del </a:t>
            </a:r>
            <a:r>
              <a:rPr lang="es-ES" sz="1800" b="1" dirty="0"/>
              <a:t>lenguaje</a:t>
            </a:r>
            <a:r>
              <a:rPr lang="es-ES" sz="1800" dirty="0"/>
              <a:t> de todas las convocatorias.</a:t>
            </a:r>
          </a:p>
          <a:p>
            <a:endParaRPr lang="es-ES" sz="1800" dirty="0"/>
          </a:p>
          <a:p>
            <a:r>
              <a:rPr lang="es-ES" sz="1800" dirty="0"/>
              <a:t>Más </a:t>
            </a:r>
            <a:r>
              <a:rPr lang="es-ES" sz="1800" b="1" dirty="0"/>
              <a:t>formación para las comisiones de valoración.</a:t>
            </a:r>
          </a:p>
          <a:p>
            <a:pPr marL="0" indent="0">
              <a:buNone/>
            </a:pPr>
            <a:endParaRPr lang="es-ES" sz="1800" dirty="0"/>
          </a:p>
          <a:p>
            <a:r>
              <a:rPr lang="es-ES" sz="1800" dirty="0"/>
              <a:t>En algunas </a:t>
            </a:r>
            <a:r>
              <a:rPr lang="es-ES" sz="1800" b="1" dirty="0"/>
              <a:t>comisiones de valoración </a:t>
            </a:r>
            <a:r>
              <a:rPr lang="es-ES" sz="1800" dirty="0"/>
              <a:t>de determinadas especialidades no se ha conseguido la presencia equilibrada de M y H. En global oscilan entre el </a:t>
            </a:r>
            <a:r>
              <a:rPr lang="es-ES" sz="1800" b="1" dirty="0"/>
              <a:t>30 y el 80</a:t>
            </a:r>
            <a:r>
              <a:rPr lang="es-ES" sz="1800" dirty="0"/>
              <a:t>%.</a:t>
            </a:r>
          </a:p>
          <a:p>
            <a:endParaRPr lang="es-ES" sz="1800" dirty="0"/>
          </a:p>
          <a:p>
            <a:r>
              <a:rPr lang="es-ES" sz="1800" dirty="0"/>
              <a:t>Mejorar la presentación de </a:t>
            </a:r>
            <a:r>
              <a:rPr lang="es-ES" sz="1800" b="1" dirty="0"/>
              <a:t>datos desagregados </a:t>
            </a:r>
            <a:r>
              <a:rPr lang="es-ES" sz="1800" dirty="0"/>
              <a:t>por sexo en todos los procesos de selección y provisión.</a:t>
            </a:r>
          </a:p>
          <a:p>
            <a:endParaRPr lang="es-ES" sz="1800" dirty="0"/>
          </a:p>
          <a:p>
            <a:r>
              <a:rPr lang="es-ES" sz="1800" dirty="0"/>
              <a:t>Hay en diferentes fases: 104 procesos de selección y 77 de provisión (concurso de traslados y jefaturas).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12395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D39D10-51BB-42BE-8CCA-CDFC84C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br>
              <a:rPr lang="en-US" sz="49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</a:t>
            </a:r>
            <a:r>
              <a:rPr lang="en-US" sz="49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IV.  </a:t>
            </a:r>
            <a:r>
              <a:rPr lang="en-US" sz="49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Sensibilización</a:t>
            </a:r>
            <a:r>
              <a:rPr lang="en-US" sz="49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9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Formación</a:t>
            </a:r>
            <a:r>
              <a:rPr lang="en-US" sz="49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9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investigación</a:t>
            </a:r>
            <a:r>
              <a:rPr lang="en-US" sz="49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7DF108-F2BB-49F4-B448-EBC36BC6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4900" b="1" i="1">
                <a:solidFill>
                  <a:srgbClr val="FFFFFF"/>
                </a:solidFill>
              </a:rPr>
              <a:t>Objetivo 4</a:t>
            </a:r>
            <a:endParaRPr lang="es-ES" sz="49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105DAE-F495-4325-A521-464B7E147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200" dirty="0">
                <a:solidFill>
                  <a:schemeClr val="tx1">
                    <a:alpha val="80000"/>
                  </a:schemeClr>
                </a:solidFill>
              </a:rPr>
              <a:t>Promover y fomentar la sensibilización y formación en materia de igualdad de género a todo el personal adscrito a las instituciones sanitarias dependientes de la </a:t>
            </a:r>
            <a:r>
              <a:rPr lang="es-ES" sz="3200" dirty="0" err="1">
                <a:solidFill>
                  <a:schemeClr val="tx1">
                    <a:alpha val="80000"/>
                  </a:schemeClr>
                </a:solidFill>
              </a:rPr>
              <a:t>conselleria</a:t>
            </a:r>
            <a:r>
              <a:rPr lang="es-ES" sz="32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endParaRPr lang="es-E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329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873" y="1142543"/>
            <a:ext cx="3181352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destacar-I</a:t>
            </a:r>
            <a:br>
              <a:rPr lang="es-ES" sz="4800" b="1" i="1" dirty="0"/>
            </a:b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105232"/>
            <a:ext cx="4818327" cy="5204088"/>
          </a:xfrm>
        </p:spPr>
        <p:txBody>
          <a:bodyPr anchor="ctr">
            <a:noAutofit/>
          </a:bodyPr>
          <a:lstStyle/>
          <a:p>
            <a:pPr marL="685800" lvl="2" indent="0">
              <a:buNone/>
            </a:pPr>
            <a:endParaRPr lang="es-ES" sz="2400" dirty="0"/>
          </a:p>
          <a:p>
            <a:pPr lvl="2"/>
            <a:r>
              <a:rPr lang="es-ES" sz="2400" dirty="0"/>
              <a:t>Realización de campañas de formación y sensibilización corresponsabilidad. 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Formación al personal directivo y jefaturas de servicio. Especialmente los servicios de personal. 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Adaptar el horario de formación para mejorar la conciliación. 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Incorporar en el baremos la formación en igualdad.</a:t>
            </a:r>
          </a:p>
          <a:p>
            <a:pPr lvl="2"/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9385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C92E94-BAE6-4C53-BEAF-DEF95589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6" y="1105232"/>
            <a:ext cx="2875610" cy="4268434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destacar-II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91E3E-D46A-4C11-B9D2-B91873056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556792"/>
            <a:ext cx="4674311" cy="4317909"/>
          </a:xfrm>
        </p:spPr>
        <p:txBody>
          <a:bodyPr anchor="ctr">
            <a:noAutofit/>
          </a:bodyPr>
          <a:lstStyle/>
          <a:p>
            <a:r>
              <a:rPr lang="es-ES" sz="2000"/>
              <a:t>Incorporar la formación en igualdad en la oferta de la EVES.</a:t>
            </a:r>
          </a:p>
          <a:p>
            <a:endParaRPr lang="es-ES" sz="2000"/>
          </a:p>
          <a:p>
            <a:r>
              <a:rPr lang="es-ES" sz="2000"/>
              <a:t>Promover la formación de las mujeres en las nuevas tecnologías para combatir la </a:t>
            </a:r>
            <a:r>
              <a:rPr lang="es-ES" sz="2000" i="1"/>
              <a:t>brecha digital</a:t>
            </a:r>
            <a:r>
              <a:rPr lang="es-ES" sz="2000"/>
              <a:t>. </a:t>
            </a:r>
          </a:p>
          <a:p>
            <a:endParaRPr lang="es-ES" sz="2000"/>
          </a:p>
          <a:p>
            <a:r>
              <a:rPr lang="es-ES" sz="2000"/>
              <a:t>Impulsar la investigación con perspectiva de género. </a:t>
            </a:r>
          </a:p>
          <a:p>
            <a:endParaRPr lang="es-ES" sz="2000"/>
          </a:p>
          <a:p>
            <a:r>
              <a:rPr lang="es-ES" sz="2000"/>
              <a:t>Aumentar la presencia de mujeres investigadoras. </a:t>
            </a:r>
          </a:p>
          <a:p>
            <a:endParaRPr lang="es-ES" sz="2000"/>
          </a:p>
          <a:p>
            <a:r>
              <a:rPr lang="es-ES" sz="2000"/>
              <a:t>Promover el reconocimiento de las investigaciones que han incorporado la perspectiva de género o sobre la salud de las mujeres</a:t>
            </a:r>
            <a:r>
              <a:rPr lang="es-ES" sz="2000" i="1"/>
              <a:t>.</a:t>
            </a:r>
            <a:endParaRPr lang="es-ES" sz="2000"/>
          </a:p>
          <a:p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3476468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0845" y="1105232"/>
            <a:ext cx="3160412" cy="4277802"/>
          </a:xfrm>
        </p:spPr>
        <p:txBody>
          <a:bodyPr anchor="ctr">
            <a:normAutofit/>
          </a:bodyPr>
          <a:lstStyle/>
          <a:p>
            <a:pPr lvl="1"/>
            <a:r>
              <a:rPr lang="es-ES" sz="4800" b="1" i="1" dirty="0">
                <a:latin typeface="+mj-lt"/>
              </a:rPr>
              <a:t>Medidas ejecutadas-I</a:t>
            </a:r>
            <a:endParaRPr lang="es-ES" sz="48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21989" y="1556792"/>
            <a:ext cx="4937298" cy="4799558"/>
          </a:xfrm>
        </p:spPr>
        <p:txBody>
          <a:bodyPr anchor="ctr">
            <a:noAutofit/>
          </a:bodyPr>
          <a:lstStyle/>
          <a:p>
            <a:pPr marL="342900" lvl="2" indent="-342900">
              <a:buFont typeface="Wingdings" pitchFamily="2" charset="2"/>
              <a:buChar char="Ø"/>
            </a:pPr>
            <a:r>
              <a:rPr lang="es-ES" sz="1800" b="1" i="1" u="sng" dirty="0"/>
              <a:t>Sensibilización y Formación</a:t>
            </a:r>
            <a:r>
              <a:rPr lang="es-ES" sz="1800" b="1" i="1" dirty="0"/>
              <a:t>: </a:t>
            </a:r>
          </a:p>
          <a:p>
            <a:pPr marL="342900" lvl="2" indent="-342900">
              <a:buFont typeface="Wingdings" pitchFamily="2" charset="2"/>
              <a:buChar char="Ø"/>
            </a:pPr>
            <a:endParaRPr lang="es-ES" sz="1800" b="1" i="1" dirty="0"/>
          </a:p>
          <a:p>
            <a:pPr lvl="2"/>
            <a:r>
              <a:rPr lang="es-ES" sz="1800" dirty="0"/>
              <a:t>13 Ediciones del </a:t>
            </a:r>
            <a:r>
              <a:rPr lang="es-ES" sz="1800" b="1" dirty="0"/>
              <a:t>curso del Plan de Igualdad </a:t>
            </a:r>
            <a:r>
              <a:rPr lang="es-ES" sz="1800" dirty="0"/>
              <a:t>(2017- 2019). </a:t>
            </a:r>
          </a:p>
          <a:p>
            <a:pPr lvl="2"/>
            <a:endParaRPr lang="es-ES" sz="1800" dirty="0"/>
          </a:p>
          <a:p>
            <a:pPr lvl="2"/>
            <a:r>
              <a:rPr lang="es-ES" sz="1800" dirty="0"/>
              <a:t>3 Ediciones del curso de </a:t>
            </a:r>
            <a:r>
              <a:rPr lang="es-ES" sz="1800" b="1" dirty="0"/>
              <a:t>Investigación con perspectiva de género </a:t>
            </a:r>
            <a:r>
              <a:rPr lang="es-ES" sz="1800" dirty="0"/>
              <a:t>(2018-2020).</a:t>
            </a:r>
          </a:p>
          <a:p>
            <a:pPr lvl="2"/>
            <a:endParaRPr lang="es-ES" sz="1800" dirty="0"/>
          </a:p>
          <a:p>
            <a:pPr lvl="2"/>
            <a:r>
              <a:rPr lang="es-ES" sz="1800" b="1" dirty="0"/>
              <a:t>Talleres y jornadas </a:t>
            </a:r>
            <a:r>
              <a:rPr lang="es-ES" sz="1800" dirty="0"/>
              <a:t>en todos los departamentos sobre igualdad, violencia de género, etc.</a:t>
            </a:r>
          </a:p>
          <a:p>
            <a:pPr lvl="2"/>
            <a:endParaRPr lang="es-ES" sz="1800" dirty="0"/>
          </a:p>
          <a:p>
            <a:pPr lvl="2"/>
            <a:r>
              <a:rPr lang="es-ES" sz="1800" b="1" dirty="0"/>
              <a:t>Acciones formativas en Salud y Género </a:t>
            </a:r>
            <a:r>
              <a:rPr lang="es-ES" sz="1800" dirty="0"/>
              <a:t>(por ejemplo sobre la mutilación genital femenina, sexualidad, trata de seres humanos, agresiones sexuales, etc.).</a:t>
            </a:r>
          </a:p>
          <a:p>
            <a:pPr lvl="2"/>
            <a:endParaRPr lang="es-ES" sz="1800" dirty="0"/>
          </a:p>
          <a:p>
            <a:pPr lvl="2"/>
            <a:r>
              <a:rPr lang="es-ES" sz="1800" b="1" dirty="0"/>
              <a:t>Actos del 8 de marzo </a:t>
            </a:r>
            <a:r>
              <a:rPr lang="es-ES" sz="1800" dirty="0"/>
              <a:t>en todos los departamentos.</a:t>
            </a:r>
          </a:p>
          <a:p>
            <a:pPr lvl="2"/>
            <a:endParaRPr lang="es-ES" sz="1800" dirty="0"/>
          </a:p>
          <a:p>
            <a:pPr marL="685800" lvl="2" indent="0">
              <a:buNone/>
            </a:pPr>
            <a:endParaRPr lang="es-ES" sz="1800" dirty="0"/>
          </a:p>
          <a:p>
            <a:pPr marL="800100" lvl="3" indent="-342900">
              <a:buFont typeface="Arial" pitchFamily="34" charset="0"/>
              <a:buChar char="•"/>
            </a:pPr>
            <a:endParaRPr lang="es-ES" sz="1800" b="1" i="1" dirty="0"/>
          </a:p>
          <a:p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8915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764FC4A-0A2D-41F1-9170-E10363542EB9}" type="slidenum"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26</a:t>
            </a:fld>
            <a:endParaRPr lang="es-E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C6777B-8E23-40BE-8490-2FE6769E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05232"/>
            <a:ext cx="3357564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ejecutadas-II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0B028-308E-493F-961E-F979E86D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1105232"/>
            <a:ext cx="4602303" cy="4277802"/>
          </a:xfrm>
        </p:spPr>
        <p:txBody>
          <a:bodyPr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b="1" i="1" u="sng" dirty="0"/>
              <a:t>Investigación:</a:t>
            </a:r>
          </a:p>
          <a:p>
            <a:pPr>
              <a:buFont typeface="Wingdings" pitchFamily="2" charset="2"/>
              <a:buChar char="Ø"/>
            </a:pPr>
            <a:endParaRPr lang="es-ES" sz="2400" b="1" i="1" u="sng" dirty="0"/>
          </a:p>
          <a:p>
            <a:pPr lvl="2"/>
            <a:r>
              <a:rPr lang="es-ES" sz="2400" b="1" dirty="0"/>
              <a:t>4 Jornadas de Investigación sanitaria </a:t>
            </a:r>
            <a:r>
              <a:rPr lang="es-ES" sz="2400" dirty="0"/>
              <a:t>con perspectiva de género (2017-2020).</a:t>
            </a:r>
          </a:p>
          <a:p>
            <a:pPr lvl="2"/>
            <a:endParaRPr lang="es-ES" sz="2400" dirty="0"/>
          </a:p>
          <a:p>
            <a:pPr lvl="2"/>
            <a:r>
              <a:rPr lang="es-ES" sz="2400" b="1" dirty="0"/>
              <a:t>29 Reconocimientos</a:t>
            </a:r>
            <a:r>
              <a:rPr lang="es-ES" sz="2400" dirty="0"/>
              <a:t> para las investigaciones sanitarias con perspectiva de género.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Aprobación de </a:t>
            </a:r>
            <a:r>
              <a:rPr lang="es-ES" sz="2400" b="1" dirty="0"/>
              <a:t>6 Planes de Igualdad </a:t>
            </a:r>
            <a:r>
              <a:rPr lang="es-ES" sz="2400" dirty="0"/>
              <a:t>en las Fundaciones de Investigación Sanitaria.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86323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03478-6CD7-4B10-9516-A50EF4B2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4277802"/>
          </a:xfrm>
        </p:spPr>
        <p:txBody>
          <a:bodyPr anchor="ctr">
            <a:normAutofit/>
          </a:bodyPr>
          <a:lstStyle/>
          <a:p>
            <a:r>
              <a:rPr lang="es-ES" sz="4800" b="1" i="1"/>
              <a:t>¿Qué ha quedado pendiente?</a:t>
            </a:r>
            <a:endParaRPr lang="es-ES" sz="4800" i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1777AC-4745-4D0B-91E8-2754750F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105232"/>
            <a:ext cx="4746319" cy="4277802"/>
          </a:xfrm>
        </p:spPr>
        <p:txBody>
          <a:bodyPr anchor="ctr">
            <a:normAutofit/>
          </a:bodyPr>
          <a:lstStyle/>
          <a:p>
            <a:r>
              <a:rPr lang="es-ES" sz="3200" dirty="0"/>
              <a:t>Formación al personal de los servicios de gestión de personal.</a:t>
            </a:r>
          </a:p>
          <a:p>
            <a:endParaRPr lang="es-ES" sz="3200" dirty="0"/>
          </a:p>
          <a:p>
            <a:r>
              <a:rPr lang="es-ES" sz="3200" dirty="0"/>
              <a:t>Obtención de datos desagregados por sexo de la formación de la EVES.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33138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925F4-F348-4B65-A865-E351D7B2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7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 V. Salud laboral</a:t>
            </a:r>
            <a:endParaRPr lang="en-US" sz="7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8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33B053-3C85-411D-901B-B495C66F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algn="ctr"/>
            <a:r>
              <a:rPr lang="es-ES" sz="4000" b="1" i="1" dirty="0"/>
              <a:t>3. Áreas de intervención</a:t>
            </a:r>
            <a:br>
              <a:rPr lang="es-ES" sz="4000" b="1" i="1" dirty="0"/>
            </a:br>
            <a:r>
              <a:rPr lang="es-ES" sz="4000" b="1" i="1" dirty="0"/>
              <a:t>del </a:t>
            </a:r>
            <a:br>
              <a:rPr lang="es-ES" sz="4000" b="1" i="1" dirty="0"/>
            </a:br>
            <a:r>
              <a:rPr lang="es-ES" sz="4000" b="1" i="1" dirty="0"/>
              <a:t>I Plan de Igualdad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DA6F2022-5771-4499-B016-2B0B9270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0"/>
            <a:ext cx="4759635" cy="6045261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es-ES" sz="2400" dirty="0"/>
              <a:t>Establece </a:t>
            </a:r>
            <a:r>
              <a:rPr lang="es-ES" sz="2400" b="1" dirty="0"/>
              <a:t>9 áreas de intervención </a:t>
            </a:r>
            <a:r>
              <a:rPr lang="es-ES" sz="2400" dirty="0"/>
              <a:t>con un total de </a:t>
            </a:r>
            <a:r>
              <a:rPr lang="es-ES" sz="2400" b="1" dirty="0"/>
              <a:t>78 medidas </a:t>
            </a:r>
            <a:r>
              <a:rPr lang="es-ES" sz="2400" dirty="0"/>
              <a:t>concretas, cada una de las cuales tiene asociado su </a:t>
            </a:r>
            <a:r>
              <a:rPr lang="es-ES" sz="2400" b="1" dirty="0"/>
              <a:t>temporización</a:t>
            </a:r>
            <a:r>
              <a:rPr lang="es-ES" sz="2400" dirty="0"/>
              <a:t>, órgano </a:t>
            </a:r>
            <a:r>
              <a:rPr lang="es-ES" sz="2400" b="1" dirty="0"/>
              <a:t>responsable</a:t>
            </a:r>
            <a:r>
              <a:rPr lang="es-ES" sz="2400" dirty="0"/>
              <a:t> e </a:t>
            </a:r>
            <a:r>
              <a:rPr lang="es-ES" sz="2400" b="1" dirty="0"/>
              <a:t>indicadores</a:t>
            </a:r>
            <a:r>
              <a:rPr lang="es-ES" sz="2400" dirty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sz="2400" b="1" i="1" dirty="0"/>
          </a:p>
          <a:p>
            <a:pPr marL="342900" lvl="1" indent="-342900">
              <a:buFont typeface="Arial" pitchFamily="34" charset="0"/>
              <a:buChar char="•"/>
            </a:pPr>
            <a:endParaRPr lang="es-ES" sz="1900" dirty="0"/>
          </a:p>
          <a:p>
            <a:endParaRPr lang="es-ES" sz="1900" b="1" i="1" dirty="0"/>
          </a:p>
          <a:p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3072804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351A5F-574B-4B5F-9C09-6DFA819B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4900" b="1" i="1">
                <a:solidFill>
                  <a:srgbClr val="FFFFFF"/>
                </a:solidFill>
              </a:rPr>
              <a:t>Objetivo 5</a:t>
            </a:r>
            <a:endParaRPr lang="es-ES" sz="49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C995D6-6C0C-4E4A-9936-0B497789D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dirty="0">
                <a:solidFill>
                  <a:schemeClr val="tx1">
                    <a:alpha val="80000"/>
                  </a:schemeClr>
                </a:solidFill>
              </a:rPr>
              <a:t>Promocionar la salud laboral de las empleadas y empleados públicos desde una perspectiva de género</a:t>
            </a:r>
          </a:p>
          <a:p>
            <a:endParaRPr lang="es-ES" sz="3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63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destacar-I</a:t>
            </a:r>
            <a:br>
              <a:rPr lang="es-ES" sz="4800" dirty="0"/>
            </a:b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1105232"/>
            <a:ext cx="4458287" cy="4556016"/>
          </a:xfrm>
        </p:spPr>
        <p:txBody>
          <a:bodyPr anchor="ctr">
            <a:noAutofit/>
          </a:bodyPr>
          <a:lstStyle/>
          <a:p>
            <a:r>
              <a:rPr lang="es-ES" sz="2400"/>
              <a:t> Incorporar la perspectiva de género en:</a:t>
            </a:r>
          </a:p>
          <a:p>
            <a:endParaRPr lang="es-ES" sz="2400"/>
          </a:p>
          <a:p>
            <a:pPr lvl="2"/>
            <a:r>
              <a:rPr lang="es-ES" sz="2400"/>
              <a:t>La formación en salud laboral.</a:t>
            </a:r>
          </a:p>
          <a:p>
            <a:pPr lvl="2"/>
            <a:r>
              <a:rPr lang="es-ES" sz="2400"/>
              <a:t>La evaluación de los puestos.</a:t>
            </a:r>
          </a:p>
          <a:p>
            <a:pPr lvl="2"/>
            <a:r>
              <a:rPr lang="es-ES" sz="2400"/>
              <a:t>La prevención.</a:t>
            </a:r>
          </a:p>
          <a:p>
            <a:pPr lvl="2"/>
            <a:endParaRPr lang="es-ES" sz="2400"/>
          </a:p>
          <a:p>
            <a:r>
              <a:rPr lang="es-ES" sz="2400"/>
              <a:t>Elaboración procedimientos específicos (embarazo, lactancia natural, salud).</a:t>
            </a:r>
          </a:p>
          <a:p>
            <a:endParaRPr lang="es-ES" sz="2400"/>
          </a:p>
          <a:p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054702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308704-1831-4EDB-9CCA-F94ABA9B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5132080"/>
          </a:xfrm>
        </p:spPr>
        <p:txBody>
          <a:bodyPr anchor="ctr">
            <a:normAutofit/>
          </a:bodyPr>
          <a:lstStyle/>
          <a:p>
            <a:r>
              <a:rPr lang="es-ES" sz="4800" b="1" i="1"/>
              <a:t>Medidas a destacar-II</a:t>
            </a:r>
            <a:endParaRPr lang="es-ES" sz="4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C97ED-A8B5-415A-A268-5E9A0804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105232"/>
            <a:ext cx="4314271" cy="4277802"/>
          </a:xfrm>
        </p:spPr>
        <p:txBody>
          <a:bodyPr anchor="ctr">
            <a:noAutofit/>
          </a:bodyPr>
          <a:lstStyle/>
          <a:p>
            <a:r>
              <a:rPr lang="es-ES" sz="2400"/>
              <a:t>Adaptación o cambio de puesto de trabajo en situaciones de embarazo o lactancia natural sin merma retributiva.  </a:t>
            </a:r>
          </a:p>
          <a:p>
            <a:endParaRPr lang="es-ES" sz="2400"/>
          </a:p>
          <a:p>
            <a:r>
              <a:rPr lang="es-ES" sz="2400"/>
              <a:t>Exención de guardias o turnicidad o nocturnidad sin merma económica.</a:t>
            </a:r>
          </a:p>
          <a:p>
            <a:endParaRPr lang="es-ES" sz="2400"/>
          </a:p>
          <a:p>
            <a:r>
              <a:rPr lang="es-ES" sz="2400"/>
              <a:t>Investigar las causas de IT considerando los determinantes de género.</a:t>
            </a:r>
          </a:p>
        </p:txBody>
      </p:sp>
    </p:spTree>
    <p:extLst>
      <p:ext uri="{BB962C8B-B14F-4D97-AF65-F5344CB8AC3E}">
        <p14:creationId xmlns:p14="http://schemas.microsoft.com/office/powerpoint/2010/main" val="430468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867" y="1124744"/>
            <a:ext cx="3312368" cy="4277802"/>
          </a:xfrm>
        </p:spPr>
        <p:txBody>
          <a:bodyPr anchor="ctr">
            <a:normAutofit/>
          </a:bodyPr>
          <a:lstStyle/>
          <a:p>
            <a:pPr lvl="2"/>
            <a:r>
              <a:rPr lang="es-ES" sz="4800" b="1" i="1" dirty="0">
                <a:latin typeface="+mj-lt"/>
              </a:rPr>
              <a:t>Medidas ejecutadas-I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1340768"/>
            <a:ext cx="4530295" cy="4277802"/>
          </a:xfrm>
        </p:spPr>
        <p:txBody>
          <a:bodyPr anchor="ctr">
            <a:noAutofit/>
          </a:bodyPr>
          <a:lstStyle/>
          <a:p>
            <a:r>
              <a:rPr lang="es-ES" sz="2000" dirty="0"/>
              <a:t>Elaboración del </a:t>
            </a:r>
            <a:r>
              <a:rPr lang="es-ES" sz="2000" b="1" dirty="0"/>
              <a:t>Procedimiento de protección a la maternidad, y lactancia natural </a:t>
            </a:r>
            <a:r>
              <a:rPr lang="es-ES" sz="2000" dirty="0"/>
              <a:t>para trabajadoras de instituciones sanitarias.</a:t>
            </a:r>
          </a:p>
          <a:p>
            <a:endParaRPr lang="es-ES" sz="2000" dirty="0"/>
          </a:p>
          <a:p>
            <a:r>
              <a:rPr lang="es-ES" sz="2000" b="1" dirty="0"/>
              <a:t>Formación en igualdad y violencia de género para las Comisiones de Gestión Interna de Conflictos</a:t>
            </a:r>
            <a:r>
              <a:rPr lang="es-ES" sz="2000" dirty="0"/>
              <a:t> (5 ediciones).</a:t>
            </a:r>
          </a:p>
          <a:p>
            <a:endParaRPr lang="es-ES" sz="2000" dirty="0"/>
          </a:p>
          <a:p>
            <a:r>
              <a:rPr lang="es-ES" sz="2000" dirty="0"/>
              <a:t>Elaboración del </a:t>
            </a:r>
            <a:r>
              <a:rPr lang="es-ES" sz="2000" b="1" dirty="0"/>
              <a:t>Plan Integral de Prevención de las Agresiones del Personal Sanitario</a:t>
            </a:r>
            <a:r>
              <a:rPr lang="es-ES" sz="2000" dirty="0"/>
              <a:t>. </a:t>
            </a:r>
          </a:p>
          <a:p>
            <a:endParaRPr lang="es-ES" sz="2000" dirty="0"/>
          </a:p>
          <a:p>
            <a:r>
              <a:rPr lang="es-ES" sz="2000" b="1" dirty="0"/>
              <a:t>Evaluaciones puestos de trabajo por Riesgos laborales con perspectiva de género</a:t>
            </a:r>
            <a:r>
              <a:rPr lang="es-ES" sz="2000" b="1" i="1" dirty="0"/>
              <a:t>. (13.185). </a:t>
            </a:r>
            <a:r>
              <a:rPr lang="es-ES" sz="2000" dirty="0"/>
              <a:t>Años 2016-2020</a:t>
            </a:r>
            <a:r>
              <a:rPr lang="es-ES" sz="2000" b="1" i="1" dirty="0"/>
              <a:t>.</a:t>
            </a:r>
            <a:r>
              <a:rPr lang="es-ES" sz="2000" dirty="0"/>
              <a:t> </a:t>
            </a:r>
          </a:p>
          <a:p>
            <a:pPr lvl="2"/>
            <a:endParaRPr lang="es-ES" sz="2000" dirty="0"/>
          </a:p>
          <a:p>
            <a:pPr lvl="2"/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8915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764FC4A-0A2D-41F1-9170-E10363542EB9}" type="slidenum"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33</a:t>
            </a:fld>
            <a:endParaRPr lang="es-E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2D2B3E-4D58-4D35-B4AA-7F7D39A9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" y="1105232"/>
            <a:ext cx="3466203" cy="436864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ejecutadas-II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05B20-BCA6-4891-B4E7-E398FF3B7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484784"/>
            <a:ext cx="4896544" cy="4248472"/>
          </a:xfrm>
        </p:spPr>
        <p:txBody>
          <a:bodyPr anchor="ctr">
            <a:noAutofit/>
          </a:bodyPr>
          <a:lstStyle/>
          <a:p>
            <a:r>
              <a:rPr lang="es-ES" sz="2000" dirty="0"/>
              <a:t>Solicitudes de </a:t>
            </a:r>
            <a:r>
              <a:rPr lang="es-ES" sz="2000" b="1" dirty="0"/>
              <a:t>evaluación por situación de embarazo o lactancia</a:t>
            </a:r>
            <a:r>
              <a:rPr lang="es-ES" sz="2000" dirty="0"/>
              <a:t> </a:t>
            </a:r>
            <a:r>
              <a:rPr lang="es-ES" sz="2000" b="1" dirty="0"/>
              <a:t>(4.285). </a:t>
            </a:r>
            <a:r>
              <a:rPr lang="es-ES" sz="2000" dirty="0"/>
              <a:t>Años 2016-2020.</a:t>
            </a:r>
          </a:p>
          <a:p>
            <a:endParaRPr lang="es-ES" sz="2000" dirty="0"/>
          </a:p>
          <a:p>
            <a:r>
              <a:rPr lang="es-ES" sz="2000" b="1" dirty="0"/>
              <a:t>Acuerdo del Consell </a:t>
            </a:r>
            <a:r>
              <a:rPr lang="es-ES" sz="2000" dirty="0"/>
              <a:t>por el que se mantienen las retribuciones en el supuesto de adaptación del puesto, eliminación de guardias o del resto de conceptos de atención continuada, de las trabajadoras  en </a:t>
            </a:r>
            <a:r>
              <a:rPr lang="es-ES" sz="2000" b="1" dirty="0"/>
              <a:t>situación de riesgo </a:t>
            </a:r>
            <a:r>
              <a:rPr lang="es-ES" sz="2000" dirty="0"/>
              <a:t>en el embarazo o lactancia natural </a:t>
            </a:r>
            <a:r>
              <a:rPr lang="es-ES" sz="2000" b="1" dirty="0"/>
              <a:t>(abril 2019)</a:t>
            </a:r>
            <a:r>
              <a:rPr lang="es-ES" sz="2000" dirty="0"/>
              <a:t>.</a:t>
            </a:r>
          </a:p>
          <a:p>
            <a:endParaRPr lang="es-ES" sz="2000" dirty="0"/>
          </a:p>
          <a:p>
            <a:r>
              <a:rPr lang="es-ES" sz="2000" b="1" dirty="0"/>
              <a:t>Acuerdo del Consell </a:t>
            </a:r>
            <a:r>
              <a:rPr lang="es-ES" sz="2000" dirty="0"/>
              <a:t>mantenimiento retribuciones en exención de guardias o turnicidad y nocturnidad en embarazadas</a:t>
            </a:r>
            <a:r>
              <a:rPr lang="es-ES" sz="2000" b="1" dirty="0"/>
              <a:t> (septiembre 2019).</a:t>
            </a:r>
          </a:p>
          <a:p>
            <a:endParaRPr lang="es-ES" sz="2000" dirty="0"/>
          </a:p>
          <a:p>
            <a:r>
              <a:rPr lang="es-ES" sz="2000" dirty="0"/>
              <a:t>Elaboración de la </a:t>
            </a:r>
            <a:r>
              <a:rPr lang="es-ES" sz="2000" b="1" dirty="0"/>
              <a:t>Guía breve para la protección del embarazo y la lactancia natural en el entorno laboral sanitario</a:t>
            </a:r>
            <a:r>
              <a:rPr lang="es-ES" sz="2000" dirty="0"/>
              <a:t>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24985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4E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Imagen 5" descr="Guia breu protecció embaràs entorn laboral sanitari en pdf">
            <a:extLst>
              <a:ext uri="{FF2B5EF4-FFF2-40B4-BE49-F238E27FC236}">
                <a16:creationId xmlns:a16="http://schemas.microsoft.com/office/drawing/2014/main" id="{BFEBD652-1B5A-4B42-9194-D12327B86A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2784" y="1172029"/>
            <a:ext cx="3193613" cy="4513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756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394BF0-A535-45BA-B20B-06C46453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¿Qué ha quedado pendiente?</a:t>
            </a:r>
            <a:endParaRPr lang="es-ES" sz="4800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31546-B294-4004-B247-9960772B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1105232"/>
            <a:ext cx="4602303" cy="4277802"/>
          </a:xfrm>
        </p:spPr>
        <p:txBody>
          <a:bodyPr anchor="ctr">
            <a:noAutofit/>
          </a:bodyPr>
          <a:lstStyle/>
          <a:p>
            <a:r>
              <a:rPr lang="es-ES" sz="2800" dirty="0"/>
              <a:t>Incidir en la evaluación psicosocial de los puestos de trabajo.</a:t>
            </a:r>
          </a:p>
          <a:p>
            <a:endParaRPr lang="es-ES" sz="2800" dirty="0"/>
          </a:p>
          <a:p>
            <a:r>
              <a:rPr lang="es-ES" sz="2800" dirty="0"/>
              <a:t>Analizar el absentismo laboral por contingencias profesionales o comunes teniendo en cuenta los determinantes de género.</a:t>
            </a:r>
          </a:p>
        </p:txBody>
      </p:sp>
    </p:spTree>
    <p:extLst>
      <p:ext uri="{BB962C8B-B14F-4D97-AF65-F5344CB8AC3E}">
        <p14:creationId xmlns:p14="http://schemas.microsoft.com/office/powerpoint/2010/main" val="840433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3FA088-8A56-4958-8E80-EBB4B01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9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 VI. Detección precoz, prevención y protección de las víctimas de violencia de género en el entorno laboral</a:t>
            </a:r>
            <a:endParaRPr lang="en-US" sz="4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61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21575B-1D2C-4405-ADEB-279FFE53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4900" b="1" i="1">
                <a:solidFill>
                  <a:srgbClr val="FFFFFF"/>
                </a:solidFill>
              </a:rPr>
              <a:t>Objetivo 6</a:t>
            </a:r>
            <a:endParaRPr lang="es-ES" sz="49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B18EC-6475-4917-A274-DBEB3C1C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200" dirty="0">
                <a:solidFill>
                  <a:schemeClr val="tx1">
                    <a:alpha val="80000"/>
                  </a:schemeClr>
                </a:solidFill>
              </a:rPr>
              <a:t>Establecer medidas de sensibilización, detección precoz, prevención y protección, de las personas víctimas de violencia de género.</a:t>
            </a:r>
          </a:p>
          <a:p>
            <a:endParaRPr lang="es-E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26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286" y="1105232"/>
            <a:ext cx="3000554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04812" y="1105232"/>
            <a:ext cx="5371644" cy="427780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s-ES" sz="2000" dirty="0"/>
          </a:p>
          <a:p>
            <a:pPr lvl="2"/>
            <a:r>
              <a:rPr lang="es-ES" sz="2000" dirty="0"/>
              <a:t>Elaboración de un procedimiento ágil para la actuación con las trabajadoras en situación de violencia de género.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Facilitar la movilidad, reordenación del tiempo…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Reservar puesto de trabajo hasta 2 años.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Divulgar recursos.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Aplicación del Protocolo de atención sanitara de la violencia de género.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Formar y sensibilizar al personal.</a:t>
            </a:r>
          </a:p>
          <a:p>
            <a:pPr lvl="2"/>
            <a:endParaRPr lang="es-ES" sz="2000" dirty="0"/>
          </a:p>
          <a:p>
            <a:pPr lvl="2"/>
            <a:r>
              <a:rPr lang="es-ES" sz="2000" dirty="0"/>
              <a:t>Actos Día 25 de noviembre: </a:t>
            </a:r>
            <a:r>
              <a:rPr lang="es-ES" sz="2000" i="1" dirty="0"/>
              <a:t>Día Internacional para la eliminación de la violencia contra las mujeres.</a:t>
            </a:r>
          </a:p>
          <a:p>
            <a:pPr lvl="2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3037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33B053-3C85-411D-901B-B495C66F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s-ES" sz="4000" b="1" i="1" dirty="0"/>
              <a:t>3. Áreas de intervención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DA6F2022-5771-4499-B016-2B0B9270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466" y="1268760"/>
            <a:ext cx="4624544" cy="5954969"/>
          </a:xfrm>
        </p:spPr>
        <p:txBody>
          <a:bodyPr anchor="ctr">
            <a:noAutofit/>
          </a:bodyPr>
          <a:lstStyle/>
          <a:p>
            <a:r>
              <a:rPr lang="es-ES" sz="2000" b="1" i="1" dirty="0"/>
              <a:t>Área I. </a:t>
            </a:r>
            <a:r>
              <a:rPr lang="es-ES" sz="2000" i="1" dirty="0"/>
              <a:t>Plantillas </a:t>
            </a:r>
            <a:r>
              <a:rPr lang="es-ES" sz="2000" b="1" i="1" dirty="0"/>
              <a:t>orgánicas/relaciones</a:t>
            </a:r>
            <a:r>
              <a:rPr lang="es-ES" sz="2000" i="1" dirty="0"/>
              <a:t> de puestos de trabajo.</a:t>
            </a:r>
          </a:p>
          <a:p>
            <a:r>
              <a:rPr lang="es-ES" sz="2000" b="1" i="1" dirty="0"/>
              <a:t>Área II.  </a:t>
            </a:r>
            <a:r>
              <a:rPr lang="es-ES" sz="2000" i="1" dirty="0"/>
              <a:t>Representación equilibrada.</a:t>
            </a:r>
          </a:p>
          <a:p>
            <a:r>
              <a:rPr lang="es-ES" sz="2000" b="1" i="1" dirty="0"/>
              <a:t>Área III.  </a:t>
            </a:r>
            <a:r>
              <a:rPr lang="es-ES" sz="2000" i="1" dirty="0"/>
              <a:t>Acceso al empleo y la promoción.</a:t>
            </a:r>
          </a:p>
          <a:p>
            <a:r>
              <a:rPr lang="es-ES" sz="2000" b="1" i="1" dirty="0"/>
              <a:t>Área IV. </a:t>
            </a:r>
            <a:r>
              <a:rPr lang="es-ES" sz="2000" i="1" dirty="0"/>
              <a:t>Sensibilización, formación e investigación. </a:t>
            </a:r>
          </a:p>
          <a:p>
            <a:r>
              <a:rPr lang="es-ES" sz="2000" b="1" i="1" dirty="0"/>
              <a:t>Área V. </a:t>
            </a:r>
            <a:r>
              <a:rPr lang="es-ES" sz="2000" i="1" dirty="0"/>
              <a:t>Salud laboral.</a:t>
            </a:r>
          </a:p>
          <a:p>
            <a:r>
              <a:rPr lang="es-ES" sz="2000" b="1" i="1" dirty="0"/>
              <a:t>Área VI. </a:t>
            </a:r>
            <a:r>
              <a:rPr lang="es-ES" sz="2000" i="1" dirty="0"/>
              <a:t>Detección precoz, prevención y protección de las víctimas de violencia de género en el entorno laboral.</a:t>
            </a:r>
          </a:p>
          <a:p>
            <a:r>
              <a:rPr lang="es-ES" sz="2000" b="1" i="1" dirty="0"/>
              <a:t>Área VII.  </a:t>
            </a:r>
            <a:r>
              <a:rPr lang="es-ES" sz="2000" i="1" dirty="0"/>
              <a:t>Protección efectiva frente al acoso  sexual, por razón del sexo, de la orientación sexual o  identidad  de género.</a:t>
            </a:r>
          </a:p>
          <a:p>
            <a:r>
              <a:rPr lang="es-ES" sz="2000" b="1" i="1" dirty="0"/>
              <a:t>Área VIII. </a:t>
            </a:r>
            <a:r>
              <a:rPr lang="es-ES" sz="2000" i="1" dirty="0"/>
              <a:t>Conciliación de la vida personal, familiar y laboral.</a:t>
            </a:r>
          </a:p>
          <a:p>
            <a:r>
              <a:rPr lang="es-ES" sz="2000" b="1" i="1" dirty="0"/>
              <a:t>Área IX. </a:t>
            </a:r>
            <a:r>
              <a:rPr lang="es-ES" sz="2000" i="1" dirty="0"/>
              <a:t>Imagen corporativa, comunicación y uso no sexista del lenguaje. </a:t>
            </a:r>
            <a:endParaRPr lang="es-ES" sz="2000" dirty="0"/>
          </a:p>
          <a:p>
            <a:pPr marL="342900" lvl="1" indent="-342900">
              <a:buFont typeface="Arial" pitchFamily="34" charset="0"/>
              <a:buChar char="•"/>
            </a:pPr>
            <a:endParaRPr lang="es-ES" sz="2000" b="1" i="1" dirty="0"/>
          </a:p>
          <a:p>
            <a:pPr marL="342900" lvl="1" indent="-342900">
              <a:buFont typeface="Arial" pitchFamily="34" charset="0"/>
              <a:buChar char="•"/>
            </a:pPr>
            <a:endParaRPr lang="es-ES" sz="2000" dirty="0"/>
          </a:p>
          <a:p>
            <a:endParaRPr lang="es-ES" sz="2000" b="1" i="1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62724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4277802"/>
          </a:xfrm>
        </p:spPr>
        <p:txBody>
          <a:bodyPr anchor="ctr">
            <a:normAutofit/>
          </a:bodyPr>
          <a:lstStyle/>
          <a:p>
            <a:pPr lvl="2"/>
            <a:r>
              <a:rPr lang="es-ES" sz="4800" b="1" i="1">
                <a:latin typeface="+mj-lt"/>
              </a:rPr>
              <a:t>Medidas ejecutadas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75572" y="908721"/>
            <a:ext cx="4868836" cy="5311104"/>
          </a:xfrm>
        </p:spPr>
        <p:txBody>
          <a:bodyPr anchor="ctr">
            <a:noAutofit/>
          </a:bodyPr>
          <a:lstStyle/>
          <a:p>
            <a:pPr marL="0" lvl="2" indent="0">
              <a:buNone/>
            </a:pPr>
            <a:endParaRPr lang="es-ES" sz="1800" b="1" i="1" dirty="0"/>
          </a:p>
          <a:p>
            <a:pPr lvl="2"/>
            <a:r>
              <a:rPr lang="es-ES" sz="1800" dirty="0"/>
              <a:t>Elaboración del </a:t>
            </a:r>
            <a:r>
              <a:rPr lang="es-ES" sz="1800" b="1" i="1" dirty="0"/>
              <a:t>Protocolo para la Movilidad de centro de trabajo de las trabajadoras en situación de violencia de género.</a:t>
            </a:r>
          </a:p>
          <a:p>
            <a:pPr lvl="2"/>
            <a:endParaRPr lang="es-ES" sz="1800" b="1" dirty="0"/>
          </a:p>
          <a:p>
            <a:pPr lvl="2"/>
            <a:r>
              <a:rPr lang="es-ES_tradnl" sz="1800" b="1" dirty="0"/>
              <a:t>Reducción de un tercio de la  jornada sin efectos económicos</a:t>
            </a:r>
            <a:r>
              <a:rPr lang="es-ES" sz="1800" b="1" i="1" dirty="0"/>
              <a:t>  </a:t>
            </a:r>
            <a:r>
              <a:rPr lang="es-ES" sz="1800" dirty="0"/>
              <a:t>para trabajadoras situación de violencia de género.</a:t>
            </a:r>
          </a:p>
          <a:p>
            <a:pPr lvl="2"/>
            <a:endParaRPr lang="es-ES" sz="1800" dirty="0"/>
          </a:p>
          <a:p>
            <a:pPr lvl="2"/>
            <a:r>
              <a:rPr lang="es-ES" sz="1800" dirty="0"/>
              <a:t>Se han realizado </a:t>
            </a:r>
            <a:r>
              <a:rPr lang="es-ES" sz="1800" b="1" dirty="0"/>
              <a:t>73 ediciones de cursos de formación en violencia de género </a:t>
            </a:r>
            <a:r>
              <a:rPr lang="es-ES" sz="1800" dirty="0"/>
              <a:t>(2016-2020) y más de </a:t>
            </a:r>
            <a:r>
              <a:rPr lang="es-ES" sz="1800" b="1" dirty="0"/>
              <a:t>700 sesiones y talleres</a:t>
            </a:r>
            <a:r>
              <a:rPr lang="es-ES" sz="1800" dirty="0"/>
              <a:t>.</a:t>
            </a:r>
          </a:p>
          <a:p>
            <a:pPr lvl="2"/>
            <a:endParaRPr lang="es-ES" sz="1800" dirty="0"/>
          </a:p>
          <a:p>
            <a:pPr lvl="2"/>
            <a:r>
              <a:rPr lang="es-ES" sz="1800" b="1" dirty="0"/>
              <a:t>Detección precoz de la violencia de género (cribado universal): 392.286</a:t>
            </a:r>
            <a:r>
              <a:rPr lang="es-ES" sz="1800" dirty="0"/>
              <a:t> mujeres cribadas (2016-2020).</a:t>
            </a:r>
          </a:p>
          <a:p>
            <a:pPr lvl="2"/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8915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764FC4A-0A2D-41F1-9170-E10363542EB9}" type="slidenum"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40</a:t>
            </a:fld>
            <a:endParaRPr lang="es-E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0" y="692696"/>
            <a:ext cx="1589227" cy="121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5D421B-A899-401F-B616-44F8304990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529427"/>
            <a:ext cx="3968749" cy="3799146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E138F2-50A6-495A-AF9A-A8DBCD83C2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648" y="2798961"/>
            <a:ext cx="3968751" cy="1260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396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E44155-2977-4832-A541-A32A8172E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0" t="10101" r="25641" b="4850"/>
          <a:stretch/>
        </p:blipFill>
        <p:spPr>
          <a:xfrm>
            <a:off x="542336" y="643466"/>
            <a:ext cx="3851565" cy="557106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302A7114-D758-451A-9721-0770133DD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187" y="643467"/>
            <a:ext cx="39693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3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059" y="586822"/>
            <a:ext cx="2670189" cy="1645920"/>
          </a:xfrm>
        </p:spPr>
        <p:txBody>
          <a:bodyPr>
            <a:normAutofit/>
          </a:bodyPr>
          <a:lstStyle/>
          <a:p>
            <a:pPr lvl="2" rtl="0">
              <a:lnSpc>
                <a:spcPct val="90000"/>
              </a:lnSpc>
              <a:spcBef>
                <a:spcPct val="0"/>
              </a:spcBef>
            </a:pPr>
            <a:r>
              <a:rPr lang="es-ES" sz="2000" b="1"/>
              <a:t>Protocolo, publicado en el DOGV el 22 de noviembre de 2017</a:t>
            </a:r>
            <a:br>
              <a:rPr lang="es-ES" sz="2000" b="1"/>
            </a:br>
            <a:endParaRPr lang="es-ES" sz="20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ángulo 2"/>
          <p:cNvSpPr>
            <a:spLocks noGrp="1"/>
          </p:cNvSpPr>
          <p:nvPr>
            <p:ph idx="1"/>
          </p:nvPr>
        </p:nvSpPr>
        <p:spPr>
          <a:xfrm>
            <a:off x="4013373" y="586822"/>
            <a:ext cx="4501977" cy="16459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685800" lvl="2"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1400" i="1"/>
          </a:p>
          <a:p>
            <a:pPr marL="685800" lvl="2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s-ES" sz="1400"/>
              <a:t>El protocolo recoge, entre otras medidas:</a:t>
            </a:r>
          </a:p>
          <a:p>
            <a:pPr marL="1280160" lvl="3" indent="-22860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s-ES" sz="1400" b="1"/>
              <a:t>Cambio de centro </a:t>
            </a:r>
            <a:r>
              <a:rPr lang="es-ES" sz="1400"/>
              <a:t>(del mismo o distinto departamento).</a:t>
            </a:r>
          </a:p>
          <a:p>
            <a:pPr marL="1280160" lvl="3" indent="-22860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s-ES" sz="1400" b="1"/>
              <a:t>Reducción de 1/3 de la jornada retribuida</a:t>
            </a:r>
            <a:r>
              <a:rPr lang="es-ES" sz="1400"/>
              <a:t>.</a:t>
            </a:r>
          </a:p>
          <a:p>
            <a:pPr marL="1280160" lvl="3" indent="-22860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s-ES" sz="1400" b="1"/>
              <a:t>Reordenación del tiempo de trabajo</a:t>
            </a:r>
            <a:r>
              <a:rPr lang="es-ES" sz="140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764FC4A-0A2D-41F1-9170-E10363542EB9}" type="slidenum">
              <a:rPr lang="es-E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43</a:t>
            </a:fld>
            <a:endParaRPr lang="es-E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2C0929-A257-4AB5-A9F6-95AF04303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39773"/>
              </p:ext>
            </p:extLst>
          </p:nvPr>
        </p:nvGraphicFramePr>
        <p:xfrm>
          <a:off x="418338" y="3021383"/>
          <a:ext cx="8373619" cy="290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4689">
                  <a:extLst>
                    <a:ext uri="{9D8B030D-6E8A-4147-A177-3AD203B41FA5}">
                      <a16:colId xmlns:a16="http://schemas.microsoft.com/office/drawing/2014/main" val="4004714339"/>
                    </a:ext>
                  </a:extLst>
                </a:gridCol>
                <a:gridCol w="876310">
                  <a:extLst>
                    <a:ext uri="{9D8B030D-6E8A-4147-A177-3AD203B41FA5}">
                      <a16:colId xmlns:a16="http://schemas.microsoft.com/office/drawing/2014/main" val="393757418"/>
                    </a:ext>
                  </a:extLst>
                </a:gridCol>
                <a:gridCol w="876310">
                  <a:extLst>
                    <a:ext uri="{9D8B030D-6E8A-4147-A177-3AD203B41FA5}">
                      <a16:colId xmlns:a16="http://schemas.microsoft.com/office/drawing/2014/main" val="3721992004"/>
                    </a:ext>
                  </a:extLst>
                </a:gridCol>
                <a:gridCol w="876310">
                  <a:extLst>
                    <a:ext uri="{9D8B030D-6E8A-4147-A177-3AD203B41FA5}">
                      <a16:colId xmlns:a16="http://schemas.microsoft.com/office/drawing/2014/main" val="440876635"/>
                    </a:ext>
                  </a:extLst>
                </a:gridCol>
              </a:tblGrid>
              <a:tr h="6947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2100" b="1" u="none" strike="noStrike">
                          <a:effectLst/>
                        </a:rPr>
                        <a:t>APLICACIÓN MEDIDAS PARA LAS TRABAJADORAS EN SITUACIÓN DE VIOLENCIA DE GÉNERO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10560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u="none" strike="noStrike">
                          <a:effectLst/>
                        </a:rPr>
                        <a:t>MOTIVO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u="none" strike="noStrike">
                          <a:effectLst/>
                        </a:rPr>
                        <a:t>2018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u="none" strike="noStrike">
                          <a:effectLst/>
                        </a:rPr>
                        <a:t>2019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u="none" strike="noStrike">
                          <a:effectLst/>
                        </a:rPr>
                        <a:t>2020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ctr"/>
                </a:tc>
                <a:extLst>
                  <a:ext uri="{0D108BD9-81ED-4DB2-BD59-A6C34878D82A}">
                    <a16:rowId xmlns:a16="http://schemas.microsoft.com/office/drawing/2014/main" val="2663382076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 algn="l" fontAlgn="b"/>
                      <a:r>
                        <a:rPr lang="es-ES" sz="2100" u="none" strike="noStrike">
                          <a:effectLst/>
                        </a:rPr>
                        <a:t>Cambio de centro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11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10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7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extLst>
                  <a:ext uri="{0D108BD9-81ED-4DB2-BD59-A6C34878D82A}">
                    <a16:rowId xmlns:a16="http://schemas.microsoft.com/office/drawing/2014/main" val="3161445318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 algn="l" fontAlgn="b"/>
                      <a:r>
                        <a:rPr lang="es-ES" sz="2100" u="none" strike="noStrike">
                          <a:effectLst/>
                        </a:rPr>
                        <a:t>Reducción de la jornada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10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15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5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extLst>
                  <a:ext uri="{0D108BD9-81ED-4DB2-BD59-A6C34878D82A}">
                    <a16:rowId xmlns:a16="http://schemas.microsoft.com/office/drawing/2014/main" val="2101451066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algn="l" fontAlgn="b"/>
                      <a:r>
                        <a:rPr lang="es-ES" sz="2100" u="none" strike="noStrike">
                          <a:effectLst/>
                        </a:rPr>
                        <a:t>Otras medidas: reordenación jornada, cambio servicio, etc.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7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7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>
                          <a:effectLst/>
                        </a:rPr>
                        <a:t>5</a:t>
                      </a:r>
                      <a:endParaRPr lang="es-E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extLst>
                  <a:ext uri="{0D108BD9-81ED-4DB2-BD59-A6C34878D82A}">
                    <a16:rowId xmlns:a16="http://schemas.microsoft.com/office/drawing/2014/main" val="576323207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 algn="l" fontAlgn="b"/>
                      <a:r>
                        <a:rPr lang="es-ES" sz="2100" b="1" u="none" strike="noStrike">
                          <a:effectLst/>
                        </a:rPr>
                        <a:t>TOTAL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b="1" u="none" strike="noStrike">
                          <a:effectLst/>
                        </a:rPr>
                        <a:t>28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b="1" u="none" strike="noStrike">
                          <a:effectLst/>
                        </a:rPr>
                        <a:t>32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b="1" u="none" strike="noStrike">
                          <a:effectLst/>
                        </a:rPr>
                        <a:t>17</a:t>
                      </a:r>
                      <a:endParaRPr lang="es-E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41" marR="11241" marT="11241" marB="0" anchor="b"/>
                </a:tc>
                <a:extLst>
                  <a:ext uri="{0D108BD9-81ED-4DB2-BD59-A6C34878D82A}">
                    <a16:rowId xmlns:a16="http://schemas.microsoft.com/office/drawing/2014/main" val="311320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739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99D5B4E-7E32-4CD3-9490-03E3A540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¿Qué ha quedado pendiente?</a:t>
            </a:r>
            <a:endParaRPr lang="es-ES" sz="4800" i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3F2CC-2A04-48E0-86B2-9FD1031F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5232"/>
            <a:ext cx="3882223" cy="42778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200" dirty="0"/>
              <a:t>Seguir impulsando las medidas que contribuyen a erradicar todo tipo de violencias contra las mujeres dentro y fuera del entorno laboral.</a:t>
            </a:r>
          </a:p>
        </p:txBody>
      </p:sp>
    </p:spTree>
    <p:extLst>
      <p:ext uri="{BB962C8B-B14F-4D97-AF65-F5344CB8AC3E}">
        <p14:creationId xmlns:p14="http://schemas.microsoft.com/office/powerpoint/2010/main" val="1257154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9343E5-9D63-413F-BEA2-711EAE46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VII. 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Protección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efectiva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frente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acoso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sexual, por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razón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sexo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de la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orientación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sexual o 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identidad</a:t>
            </a:r>
            <a:r>
              <a:rPr 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de </a:t>
            </a:r>
            <a:r>
              <a:rPr 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género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41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82CC4F-A2C8-4AD8-9312-FB1497CE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4900" b="1" i="1">
                <a:solidFill>
                  <a:srgbClr val="FFFFFF"/>
                </a:solidFill>
              </a:rPr>
              <a:t>Objetivo 7</a:t>
            </a:r>
            <a:endParaRPr lang="es-ES" sz="49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6F1BB-7C8D-46AC-B478-29FC56516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dirty="0">
                <a:solidFill>
                  <a:schemeClr val="tx1">
                    <a:alpha val="80000"/>
                  </a:schemeClr>
                </a:solidFill>
              </a:rPr>
              <a:t>Promover acciones de sensibilización y prevención frente al acoso  sexual, por razón del sexo, de la orientación sexual o  identidad  de género</a:t>
            </a:r>
          </a:p>
          <a:p>
            <a:endParaRPr lang="es-ES" sz="3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98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05232"/>
            <a:ext cx="2749304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105232"/>
            <a:ext cx="4932040" cy="4277802"/>
          </a:xfrm>
        </p:spPr>
        <p:txBody>
          <a:bodyPr anchor="ctr">
            <a:noAutofit/>
          </a:bodyPr>
          <a:lstStyle/>
          <a:p>
            <a:r>
              <a:rPr lang="es-ES" sz="2800" dirty="0"/>
              <a:t>Elaboración de un  protocolo para la prevención, detección, actuación y resolución situaciones de acosos sexual y por razón de sexo.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s-ES" sz="2800" dirty="0"/>
              <a:t>Difusión protocolo.</a:t>
            </a:r>
          </a:p>
          <a:p>
            <a:endParaRPr lang="es-ES" sz="2800" dirty="0"/>
          </a:p>
          <a:p>
            <a:r>
              <a:rPr lang="es-ES" sz="2800" dirty="0"/>
              <a:t>Asesoramiento a víctimas.</a:t>
            </a:r>
          </a:p>
        </p:txBody>
      </p:sp>
    </p:spTree>
    <p:extLst>
      <p:ext uri="{BB962C8B-B14F-4D97-AF65-F5344CB8AC3E}">
        <p14:creationId xmlns:p14="http://schemas.microsoft.com/office/powerpoint/2010/main" val="3747338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4682" y="1105232"/>
            <a:ext cx="2260158" cy="4277802"/>
          </a:xfrm>
        </p:spPr>
        <p:txBody>
          <a:bodyPr anchor="ctr">
            <a:normAutofit/>
          </a:bodyPr>
          <a:lstStyle/>
          <a:p>
            <a:pPr lvl="2"/>
            <a:r>
              <a:rPr lang="es-ES" sz="3100" b="1" i="1" dirty="0">
                <a:latin typeface="+mj-lt"/>
              </a:rPr>
              <a:t>Medidas ejecutadas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7190" y="1105232"/>
            <a:ext cx="4917033" cy="5112688"/>
          </a:xfrm>
        </p:spPr>
        <p:txBody>
          <a:bodyPr anchor="ctr">
            <a:noAutofit/>
          </a:bodyPr>
          <a:lstStyle/>
          <a:p>
            <a:pPr lvl="2"/>
            <a:endParaRPr lang="es-ES" sz="1800" dirty="0"/>
          </a:p>
          <a:p>
            <a:r>
              <a:rPr lang="es-ES" sz="1800" b="1" dirty="0"/>
              <a:t>Procedimiento de Gestión Interna de Conflictos. </a:t>
            </a:r>
          </a:p>
          <a:p>
            <a:pPr lvl="1"/>
            <a:r>
              <a:rPr lang="es-ES" dirty="0"/>
              <a:t>Incorporación de acciones para la </a:t>
            </a:r>
            <a:r>
              <a:rPr lang="es-ES" b="1" dirty="0"/>
              <a:t>prevención, detección</a:t>
            </a:r>
            <a:r>
              <a:rPr lang="es-ES" dirty="0"/>
              <a:t> y resolución de situaciones de acoso sexual, por razón del sexo, de la orientación sexual o  identidad  de género.</a:t>
            </a:r>
          </a:p>
          <a:p>
            <a:pPr lvl="1"/>
            <a:r>
              <a:rPr lang="es-ES" dirty="0"/>
              <a:t>Incorporación a la CGIC de la Responsable de Igualdad.</a:t>
            </a:r>
          </a:p>
          <a:p>
            <a:pPr lvl="1"/>
            <a:r>
              <a:rPr lang="es-ES" dirty="0"/>
              <a:t>Formación en igualdad y violencia contra las mujeres en el entorno laboral de las Comisiones de Gestión Interna de Conflictos Departamentales.</a:t>
            </a:r>
          </a:p>
          <a:p>
            <a:pPr lvl="1"/>
            <a:endParaRPr lang="es-ES" dirty="0"/>
          </a:p>
          <a:p>
            <a:r>
              <a:rPr lang="es-ES" sz="1800" dirty="0"/>
              <a:t>Por motivo de </a:t>
            </a:r>
            <a:r>
              <a:rPr lang="es-ES" sz="1800" b="1" dirty="0"/>
              <a:t>acoso sexual o por razón de sexo </a:t>
            </a:r>
            <a:r>
              <a:rPr lang="es-ES" sz="1800" dirty="0"/>
              <a:t>se han abierto </a:t>
            </a:r>
            <a:r>
              <a:rPr lang="es-ES" sz="1800" b="1" dirty="0"/>
              <a:t>13 expedientes disciplinarios </a:t>
            </a:r>
            <a:r>
              <a:rPr lang="es-ES" sz="1800" dirty="0"/>
              <a:t>(2016-2020).</a:t>
            </a:r>
          </a:p>
          <a:p>
            <a:endParaRPr lang="es-ES" sz="1800" dirty="0"/>
          </a:p>
          <a:p>
            <a:r>
              <a:rPr lang="es-ES" sz="1800" dirty="0"/>
              <a:t>Elaboración del </a:t>
            </a:r>
            <a:r>
              <a:rPr lang="es-ES" sz="1800" b="1" dirty="0"/>
              <a:t>Protocolo de actuación frente al acoso sexual y por razón del sexo en el ámbito laboral sanitario de la CSUSP.</a:t>
            </a:r>
          </a:p>
          <a:p>
            <a:pPr lvl="2"/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40446" y="6355080"/>
            <a:ext cx="891540" cy="3657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764FC4A-0A2D-41F1-9170-E10363542EB9}" type="slidenum"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48</a:t>
            </a:fld>
            <a:endParaRPr lang="es-E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53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FC2A7E-C81E-46C1-8FD8-D1AFF04E1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48" y="643468"/>
            <a:ext cx="39709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2F4457A-B974-4E43-933B-B5F40007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 I. Plantillas orgánicas/relaciones de puestos de trabajo.</a:t>
            </a:r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48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F5B651-38A8-4603-A58F-448B473A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5232"/>
            <a:ext cx="3144840" cy="5204088"/>
          </a:xfrm>
        </p:spPr>
        <p:txBody>
          <a:bodyPr anchor="ctr">
            <a:normAutofit/>
          </a:bodyPr>
          <a:lstStyle/>
          <a:p>
            <a:r>
              <a:rPr lang="es-ES" sz="4800" b="1" dirty="0"/>
              <a:t>¿Qué ha quedado pendiente?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33B93-F10F-4CE4-BD4D-1931C2C50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258" y="1105232"/>
            <a:ext cx="5062966" cy="4916056"/>
          </a:xfrm>
        </p:spPr>
        <p:txBody>
          <a:bodyPr anchor="ctr">
            <a:noAutofit/>
          </a:bodyPr>
          <a:lstStyle/>
          <a:p>
            <a:r>
              <a:rPr lang="es-ES" sz="2400"/>
              <a:t>Divulgación del Protocolo:</a:t>
            </a:r>
          </a:p>
          <a:p>
            <a:pPr lvl="1"/>
            <a:r>
              <a:rPr lang="es-ES" sz="2400"/>
              <a:t>Cartelería</a:t>
            </a:r>
          </a:p>
          <a:p>
            <a:pPr lvl="1"/>
            <a:r>
              <a:rPr lang="es-ES" sz="2400"/>
              <a:t>Intranets</a:t>
            </a:r>
          </a:p>
          <a:p>
            <a:pPr lvl="1"/>
            <a:r>
              <a:rPr lang="es-ES" sz="2400"/>
              <a:t>Direcciones</a:t>
            </a:r>
          </a:p>
          <a:p>
            <a:endParaRPr lang="es-ES" sz="2400"/>
          </a:p>
          <a:p>
            <a:r>
              <a:rPr lang="es-ES" sz="2400"/>
              <a:t>Formación a:</a:t>
            </a:r>
          </a:p>
          <a:p>
            <a:pPr lvl="1"/>
            <a:r>
              <a:rPr lang="es-ES" sz="2400"/>
              <a:t>Comités de gestión interna de conflictos</a:t>
            </a:r>
          </a:p>
          <a:p>
            <a:pPr lvl="1"/>
            <a:r>
              <a:rPr lang="es-ES" sz="2400"/>
              <a:t>Servicio de gestión de personal</a:t>
            </a:r>
          </a:p>
          <a:p>
            <a:endParaRPr lang="es-ES" sz="2400"/>
          </a:p>
          <a:p>
            <a:r>
              <a:rPr lang="es-ES" sz="2400"/>
              <a:t>Sensibilización:</a:t>
            </a:r>
          </a:p>
          <a:p>
            <a:pPr lvl="1"/>
            <a:r>
              <a:rPr lang="es-ES" sz="2400"/>
              <a:t>Gerencias y direcciones</a:t>
            </a:r>
          </a:p>
          <a:p>
            <a:pPr lvl="1"/>
            <a:r>
              <a:rPr lang="es-ES" sz="2400"/>
              <a:t>A todo el personal</a:t>
            </a:r>
          </a:p>
          <a:p>
            <a:pPr lvl="1"/>
            <a:r>
              <a:rPr lang="es-ES" sz="2400"/>
              <a:t>Jefaturas de servicio</a:t>
            </a:r>
          </a:p>
          <a:p>
            <a:pPr lvl="1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976034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D16359-CC3F-4C0B-B65D-15DE6C97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5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</a:t>
            </a:r>
            <a:r>
              <a:rPr lang="en-US" sz="65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VIII. </a:t>
            </a:r>
            <a:r>
              <a:rPr lang="en-US" sz="65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Conciliación</a:t>
            </a:r>
            <a:r>
              <a:rPr lang="en-US" sz="65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65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65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personal, familiar y </a:t>
            </a:r>
            <a:r>
              <a:rPr lang="en-US" sz="65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laboral</a:t>
            </a:r>
            <a:endParaRPr lang="en-US" sz="6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80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96CCD0-F9E0-4657-9997-B6854A8C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4900" b="1" i="1">
                <a:solidFill>
                  <a:srgbClr val="FFFFFF"/>
                </a:solidFill>
              </a:rPr>
              <a:t>Objetivo 8</a:t>
            </a:r>
            <a:endParaRPr lang="es-ES" sz="49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ED4A61-A40D-4E15-98E8-39C1E0B9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200" dirty="0">
                <a:solidFill>
                  <a:schemeClr val="tx1">
                    <a:alpha val="80000"/>
                  </a:schemeClr>
                </a:solidFill>
              </a:rPr>
              <a:t>Promover, impulsar y sensibilizar sobre la importancia de la corresponsabilidad, el reparto equilibrado del tiempo y la conciliación de la vida personal, familiar y laboral</a:t>
            </a:r>
          </a:p>
          <a:p>
            <a:endParaRPr lang="es-E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767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05232"/>
            <a:ext cx="3144840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</a:t>
            </a: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91371" y="1700808"/>
            <a:ext cx="5429214" cy="4277802"/>
          </a:xfrm>
        </p:spPr>
        <p:txBody>
          <a:bodyPr anchor="ctr">
            <a:noAutofit/>
          </a:bodyPr>
          <a:lstStyle/>
          <a:p>
            <a:r>
              <a:rPr lang="es-ES" sz="2400" dirty="0"/>
              <a:t>Impulsar cultura corresponsabilidad.</a:t>
            </a:r>
          </a:p>
          <a:p>
            <a:endParaRPr lang="es-ES" sz="2400" dirty="0"/>
          </a:p>
          <a:p>
            <a:r>
              <a:rPr lang="es-ES" sz="2400" dirty="0"/>
              <a:t>Ampliar supuestos de permisos; cuidado menores, personas dependientes, etc.</a:t>
            </a:r>
          </a:p>
          <a:p>
            <a:endParaRPr lang="es-ES" sz="2400" dirty="0"/>
          </a:p>
          <a:p>
            <a:r>
              <a:rPr lang="es-ES" sz="2400" dirty="0"/>
              <a:t>Flexibilización jornada.</a:t>
            </a:r>
          </a:p>
          <a:p>
            <a:endParaRPr lang="es-ES" sz="2400" dirty="0"/>
          </a:p>
          <a:p>
            <a:r>
              <a:rPr lang="es-ES" sz="2400" dirty="0"/>
              <a:t>Exención guardias por cuidado persona a cargo.</a:t>
            </a:r>
          </a:p>
          <a:p>
            <a:endParaRPr lang="es-ES" sz="2400" dirty="0"/>
          </a:p>
          <a:p>
            <a:r>
              <a:rPr lang="es-ES" sz="2400" dirty="0"/>
              <a:t>Campañas sensibilización.</a:t>
            </a:r>
          </a:p>
          <a:p>
            <a:endParaRPr lang="es-ES" sz="2400" dirty="0"/>
          </a:p>
          <a:p>
            <a:r>
              <a:rPr lang="es-ES" sz="2400" dirty="0"/>
              <a:t>Movilidad por salud familiares.</a:t>
            </a:r>
          </a:p>
          <a:p>
            <a:endParaRPr lang="es-ES" sz="2400" dirty="0"/>
          </a:p>
          <a:p>
            <a:r>
              <a:rPr lang="es-ES" sz="2400" dirty="0"/>
              <a:t>Permiso a partir de la 37 o 35 semana gestación.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2481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6803" y="786105"/>
            <a:ext cx="2913995" cy="4916056"/>
          </a:xfrm>
        </p:spPr>
        <p:txBody>
          <a:bodyPr anchor="ctr">
            <a:normAutofit/>
          </a:bodyPr>
          <a:lstStyle/>
          <a:p>
            <a:pPr lvl="1"/>
            <a:r>
              <a:rPr lang="es-ES" sz="4800" b="1" i="1" dirty="0">
                <a:latin typeface="+mj-lt"/>
              </a:rPr>
              <a:t>Medidas ejecutadas</a:t>
            </a:r>
            <a:endParaRPr lang="es-ES" sz="48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7190" y="1105232"/>
            <a:ext cx="4917033" cy="5251118"/>
          </a:xfrm>
        </p:spPr>
        <p:txBody>
          <a:bodyPr anchor="ctr">
            <a:noAutofit/>
          </a:bodyPr>
          <a:lstStyle/>
          <a:p>
            <a:endParaRPr lang="es-ES" sz="1600" dirty="0"/>
          </a:p>
          <a:p>
            <a:pPr lvl="1"/>
            <a:r>
              <a:rPr lang="es-ES" sz="1600" dirty="0"/>
              <a:t>Instrucción para aplicar el </a:t>
            </a:r>
            <a:r>
              <a:rPr lang="es-ES" sz="1600" b="1" dirty="0"/>
              <a:t>permiso de lactancia al padre </a:t>
            </a:r>
            <a:r>
              <a:rPr lang="es-ES" sz="1600" dirty="0"/>
              <a:t>aunque la madre no trabaje.</a:t>
            </a:r>
          </a:p>
          <a:p>
            <a:pPr lvl="1"/>
            <a:endParaRPr lang="es-ES" sz="1600" dirty="0"/>
          </a:p>
          <a:p>
            <a:pPr lvl="1"/>
            <a:r>
              <a:rPr lang="es-ES" sz="1600" b="1" dirty="0"/>
              <a:t>Permiso de lactancia de 1 hora </a:t>
            </a:r>
            <a:r>
              <a:rPr lang="es-ES" sz="1600" dirty="0"/>
              <a:t>para ambos progenitores (hasta cumplir 12 meses el o la bebe).</a:t>
            </a:r>
          </a:p>
          <a:p>
            <a:pPr lvl="1"/>
            <a:endParaRPr lang="es-ES" sz="1600" dirty="0"/>
          </a:p>
          <a:p>
            <a:pPr lvl="1"/>
            <a:r>
              <a:rPr lang="es-ES" sz="1600" dirty="0"/>
              <a:t>Ampliación progresiva del </a:t>
            </a:r>
            <a:r>
              <a:rPr lang="es-ES" sz="1600" b="1" dirty="0"/>
              <a:t>permiso nacimiento ambos progenitores a 16 semanas (2021)</a:t>
            </a:r>
            <a:r>
              <a:rPr lang="es-ES" sz="1600" dirty="0"/>
              <a:t>.  </a:t>
            </a:r>
          </a:p>
          <a:p>
            <a:pPr lvl="1"/>
            <a:endParaRPr lang="es-ES" sz="1600" dirty="0"/>
          </a:p>
          <a:p>
            <a:pPr lvl="1"/>
            <a:r>
              <a:rPr lang="es-ES" sz="1600" dirty="0"/>
              <a:t>Ampliación del </a:t>
            </a:r>
            <a:r>
              <a:rPr lang="es-ES" sz="1600" b="1" dirty="0"/>
              <a:t>permiso de maternidad desde la semana 37 o semana 35</a:t>
            </a:r>
            <a:r>
              <a:rPr lang="es-ES" sz="1600" dirty="0"/>
              <a:t> si es un embarazo múltiple. </a:t>
            </a:r>
          </a:p>
          <a:p>
            <a:pPr lvl="1"/>
            <a:endParaRPr lang="es-ES" sz="1600" dirty="0"/>
          </a:p>
          <a:p>
            <a:pPr lvl="1"/>
            <a:r>
              <a:rPr lang="es-ES" sz="1600" dirty="0"/>
              <a:t>A efectos de </a:t>
            </a:r>
            <a:r>
              <a:rPr lang="es-ES" sz="1600" b="1" dirty="0"/>
              <a:t>permiso</a:t>
            </a:r>
            <a:r>
              <a:rPr lang="es-ES" sz="1600" dirty="0"/>
              <a:t>, se ha incluido el </a:t>
            </a:r>
            <a:r>
              <a:rPr lang="es-ES" sz="1600" b="1" dirty="0"/>
              <a:t>parto de familiar</a:t>
            </a:r>
            <a:r>
              <a:rPr lang="es-ES" sz="1600" dirty="0"/>
              <a:t>, asimilable a los supuestos de enfermedad grave de familiar.</a:t>
            </a:r>
          </a:p>
          <a:p>
            <a:pPr lvl="1"/>
            <a:endParaRPr lang="es-ES" sz="1600" dirty="0"/>
          </a:p>
          <a:p>
            <a:pPr lvl="1"/>
            <a:r>
              <a:rPr lang="es-ES" sz="1600" dirty="0"/>
              <a:t>Aplicación al personal estatutario de las </a:t>
            </a:r>
            <a:r>
              <a:rPr lang="es-ES" sz="1600" b="1" dirty="0"/>
              <a:t>medidas de conciliación del Decreto 42/2019 </a:t>
            </a:r>
            <a:r>
              <a:rPr lang="es-ES" sz="1600" dirty="0"/>
              <a:t>del personal del Consell.</a:t>
            </a:r>
          </a:p>
          <a:p>
            <a:pPr lvl="1"/>
            <a:endParaRPr lang="es-ES" sz="1600" dirty="0"/>
          </a:p>
          <a:p>
            <a:pPr lvl="1"/>
            <a:r>
              <a:rPr lang="es-ES" sz="1600" dirty="0"/>
              <a:t>Elaboración </a:t>
            </a:r>
            <a:r>
              <a:rPr lang="es-ES" sz="1600" b="1" dirty="0"/>
              <a:t>Folleto Corresponsabilidad.</a:t>
            </a:r>
          </a:p>
          <a:p>
            <a:pPr lvl="1"/>
            <a:endParaRPr lang="es-ES" sz="1600" b="1" dirty="0"/>
          </a:p>
          <a:p>
            <a:pPr lvl="1"/>
            <a:r>
              <a:rPr lang="es-ES" sz="1600" dirty="0"/>
              <a:t>Adaptación o cambio del puesto de trabajo, por embarazo o lactancia natural </a:t>
            </a:r>
            <a:r>
              <a:rPr lang="es-ES" sz="1600" b="1" dirty="0"/>
              <a:t>sin merma retributiva. 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8915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764FC4A-0A2D-41F1-9170-E10363542EB9}" type="slidenum"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54</a:t>
            </a:fld>
            <a:endParaRPr lang="es-E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24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27BE2D09-8964-47E0-830B-9EB63AED2F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94271" y="643467"/>
            <a:ext cx="395545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9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E9650-173B-4F86-BE89-95DF40A1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" y="1105232"/>
            <a:ext cx="3087617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¿Qué ha quedado pendiente?</a:t>
            </a:r>
            <a:endParaRPr lang="es-ES" sz="4800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32EB05-0255-40B1-90C7-159CCEF62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105232"/>
            <a:ext cx="4314271" cy="4277802"/>
          </a:xfrm>
        </p:spPr>
        <p:txBody>
          <a:bodyPr anchor="ctr">
            <a:noAutofit/>
          </a:bodyPr>
          <a:lstStyle/>
          <a:p>
            <a:r>
              <a:rPr lang="es-ES" sz="2400" dirty="0"/>
              <a:t>Facilitar la exención de guardias por cuidado persona a cargo.</a:t>
            </a:r>
          </a:p>
          <a:p>
            <a:endParaRPr lang="es-ES" sz="2400" dirty="0"/>
          </a:p>
          <a:p>
            <a:r>
              <a:rPr lang="es-ES" sz="2400" dirty="0"/>
              <a:t>Elaboración estudio cualitativo actitudes sobre conciliación.</a:t>
            </a:r>
          </a:p>
          <a:p>
            <a:endParaRPr lang="es-ES" sz="2400" dirty="0"/>
          </a:p>
          <a:p>
            <a:r>
              <a:rPr lang="es-ES" sz="2400" dirty="0"/>
              <a:t>Ampliar permisos para la conciliación.</a:t>
            </a:r>
          </a:p>
          <a:p>
            <a:endParaRPr lang="es-ES" sz="2400" dirty="0"/>
          </a:p>
          <a:p>
            <a:r>
              <a:rPr lang="es-ES" sz="2400" dirty="0"/>
              <a:t>Realizar más campañas para fomentar la corresponsabilidad.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298271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040409-A159-457A-922F-26E3554B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6" y="2271449"/>
            <a:ext cx="7259587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9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 IX. Imagen corporativa, comunicación y uso no sexista del lenguaje.</a:t>
            </a:r>
            <a:endParaRPr lang="en-US" sz="4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8" y="806470"/>
            <a:ext cx="6340078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715" y="287509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800" y="3104388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060" y="361953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82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962C0F-6208-4ADE-B07F-4473B7C8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4900" b="1" i="1">
                <a:solidFill>
                  <a:srgbClr val="FFFFFF"/>
                </a:solidFill>
              </a:rPr>
              <a:t>Objetivo 9</a:t>
            </a:r>
            <a:endParaRPr lang="es-ES" sz="49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8EF7B-D89A-4225-A1A9-73D2A2C5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dirty="0">
                <a:solidFill>
                  <a:schemeClr val="tx1">
                    <a:alpha val="80000"/>
                  </a:schemeClr>
                </a:solidFill>
              </a:rPr>
              <a:t>Garantizar el uso no sexista del lenguaje y promover una imagen corporativa  que evite los estereotipos sexistas de género</a:t>
            </a:r>
          </a:p>
          <a:p>
            <a:endParaRPr lang="es-ES" sz="3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533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45" y="1105232"/>
            <a:ext cx="2913995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</a:t>
            </a:r>
            <a:br>
              <a:rPr lang="es-ES" sz="4800" dirty="0"/>
            </a:b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7190" y="862960"/>
            <a:ext cx="4917147" cy="513208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2400" b="1" i="1" dirty="0"/>
              <a:t> </a:t>
            </a:r>
            <a:endParaRPr lang="es-ES" sz="2400" dirty="0"/>
          </a:p>
          <a:p>
            <a:pPr lvl="2"/>
            <a:r>
              <a:rPr lang="es-ES" sz="2400" dirty="0"/>
              <a:t>Diseñar espacio Unidad de Igualdad en la web.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Revisar las web institucionales.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Revisar campañas.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Revisar planes, estrategias, informes, etc.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 Elaborar una guía de lenguajes inclusivo y no sexista.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Formación.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1521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br>
              <a:rPr lang="es-ES" sz="4900">
                <a:solidFill>
                  <a:srgbClr val="FFFFFF"/>
                </a:solidFill>
              </a:rPr>
            </a:br>
            <a:r>
              <a:rPr lang="es-ES" sz="4900" b="1" i="1">
                <a:solidFill>
                  <a:srgbClr val="FFFFFF"/>
                </a:solidFill>
              </a:rPr>
              <a:t>Objetivo 1</a:t>
            </a:r>
            <a:r>
              <a:rPr lang="es-ES" sz="49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200" dirty="0">
                <a:solidFill>
                  <a:schemeClr val="tx1">
                    <a:alpha val="80000"/>
                  </a:schemeClr>
                </a:solidFill>
              </a:rPr>
              <a:t>Eliminar los sesgos de género en la descripción y denominación de los puestos de trabajo en las plantillas orgánicas de la </a:t>
            </a:r>
            <a:r>
              <a:rPr lang="es-ES" sz="3200" dirty="0" err="1">
                <a:solidFill>
                  <a:schemeClr val="tx1">
                    <a:alpha val="80000"/>
                  </a:schemeClr>
                </a:solidFill>
              </a:rPr>
              <a:t>conselleria</a:t>
            </a:r>
            <a:r>
              <a:rPr lang="es-ES" sz="32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>
                    <a:alpha val="80000"/>
                  </a:schemeClr>
                </a:solidFill>
              </a:rPr>
              <a:t> </a:t>
            </a:r>
          </a:p>
          <a:p>
            <a:endParaRPr lang="es-E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123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9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3522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72659" y="1098604"/>
            <a:ext cx="3264236" cy="2813320"/>
          </a:xfrm>
        </p:spPr>
        <p:txBody>
          <a:bodyPr>
            <a:noAutofit/>
          </a:bodyPr>
          <a:lstStyle/>
          <a:p>
            <a:pPr lvl="1" rtl="0">
              <a:spcBef>
                <a:spcPct val="0"/>
              </a:spcBef>
            </a:pPr>
            <a:r>
              <a:rPr lang="es-ES" sz="4800" b="1" i="1" dirty="0">
                <a:latin typeface="+mj-lt"/>
              </a:rPr>
              <a:t>Medidas ejecutadas </a:t>
            </a:r>
            <a:br>
              <a:rPr lang="es-ES" sz="4800" b="1" i="1" dirty="0">
                <a:latin typeface="+mj-lt"/>
              </a:rPr>
            </a:br>
            <a:br>
              <a:rPr lang="es-ES" sz="4800" dirty="0">
                <a:latin typeface="+mj-lt"/>
              </a:rPr>
            </a:br>
            <a:endParaRPr lang="es-ES" sz="4800" dirty="0">
              <a:latin typeface="+mj-lt"/>
            </a:endParaRP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7363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25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6639" y="73152"/>
            <a:ext cx="884223" cy="232963"/>
            <a:chOff x="7763256" y="73152"/>
            <a:chExt cx="1178966" cy="232963"/>
          </a:xfrm>
        </p:grpSpPr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48639" y="4099034"/>
            <a:ext cx="8088893" cy="2196771"/>
          </a:xfrm>
        </p:spPr>
        <p:txBody>
          <a:bodyPr anchor="ctr">
            <a:normAutofit/>
          </a:bodyPr>
          <a:lstStyle/>
          <a:p>
            <a:pPr lvl="2"/>
            <a:r>
              <a:rPr lang="es-ES" sz="2000" dirty="0"/>
              <a:t>Diseño espacio en la web de la Unidad de Igualdad.</a:t>
            </a:r>
          </a:p>
          <a:p>
            <a:pPr lvl="2"/>
            <a:r>
              <a:rPr lang="es-ES" sz="2000" b="1" dirty="0"/>
              <a:t>Talleres</a:t>
            </a:r>
            <a:r>
              <a:rPr lang="es-ES" sz="2000" dirty="0"/>
              <a:t> lenguaje inclusivo: </a:t>
            </a:r>
            <a:r>
              <a:rPr lang="es-ES" sz="2000" b="1" dirty="0"/>
              <a:t>5</a:t>
            </a:r>
          </a:p>
          <a:p>
            <a:pPr lvl="2"/>
            <a:r>
              <a:rPr lang="es-ES" sz="2000" dirty="0"/>
              <a:t>Elaboración de la </a:t>
            </a:r>
            <a:r>
              <a:rPr lang="es-ES" sz="2000" b="1" dirty="0"/>
              <a:t>Guía breve para el uso no sexista del lenguaje en el ámbito sanitario</a:t>
            </a:r>
            <a:r>
              <a:rPr lang="es-ES" sz="2000" dirty="0"/>
              <a:t>. </a:t>
            </a:r>
          </a:p>
          <a:p>
            <a:pPr lvl="2"/>
            <a:r>
              <a:rPr lang="es-ES" sz="2000" b="1" dirty="0"/>
              <a:t>Cursos</a:t>
            </a:r>
            <a:r>
              <a:rPr lang="es-ES" sz="2000" dirty="0"/>
              <a:t> de formación: 6 ediciones (2018-2020).</a:t>
            </a:r>
          </a:p>
          <a:p>
            <a:endParaRPr lang="es-ES" sz="2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9143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38544" y="6492874"/>
            <a:ext cx="20574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764FC4A-0A2D-41F1-9170-E10363542EB9}" type="slidenum">
              <a:rPr lang="es-E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60</a:t>
            </a:fld>
            <a:endParaRPr lang="es-ES">
              <a:solidFill>
                <a:schemeClr val="bg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17AFE1-0AB5-49D0-8E75-CA14E83F5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62603"/>
              </p:ext>
            </p:extLst>
          </p:nvPr>
        </p:nvGraphicFramePr>
        <p:xfrm>
          <a:off x="4409554" y="429256"/>
          <a:ext cx="4530784" cy="3359782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{8EC20E35-A176-4012-BC5E-935CFFF8708E}</a:tableStyleId>
              </a:tblPr>
              <a:tblGrid>
                <a:gridCol w="2034654">
                  <a:extLst>
                    <a:ext uri="{9D8B030D-6E8A-4147-A177-3AD203B41FA5}">
                      <a16:colId xmlns:a16="http://schemas.microsoft.com/office/drawing/2014/main" val="3776189001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3814400487"/>
                    </a:ext>
                  </a:extLst>
                </a:gridCol>
                <a:gridCol w="637464">
                  <a:extLst>
                    <a:ext uri="{9D8B030D-6E8A-4147-A177-3AD203B41FA5}">
                      <a16:colId xmlns:a16="http://schemas.microsoft.com/office/drawing/2014/main" val="1021602279"/>
                    </a:ext>
                  </a:extLst>
                </a:gridCol>
                <a:gridCol w="637464">
                  <a:extLst>
                    <a:ext uri="{9D8B030D-6E8A-4147-A177-3AD203B41FA5}">
                      <a16:colId xmlns:a16="http://schemas.microsoft.com/office/drawing/2014/main" val="2589052812"/>
                    </a:ext>
                  </a:extLst>
                </a:gridCol>
                <a:gridCol w="637464">
                  <a:extLst>
                    <a:ext uri="{9D8B030D-6E8A-4147-A177-3AD203B41FA5}">
                      <a16:colId xmlns:a16="http://schemas.microsoft.com/office/drawing/2014/main" val="3901605804"/>
                    </a:ext>
                  </a:extLst>
                </a:gridCol>
              </a:tblGrid>
              <a:tr h="320194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9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9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ES" sz="1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ES" sz="1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s-ES" sz="1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ES" sz="1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92186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DG ALTA INSPECCIÓN</a:t>
                      </a:r>
                      <a:endParaRPr lang="es-ES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57531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DG ASISTENCIA SANITARIA</a:t>
                      </a:r>
                      <a:endParaRPr lang="es-ES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8865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DG SALUD PÚBLICA</a:t>
                      </a:r>
                      <a:endParaRPr lang="es-ES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4862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DG RECURSOS HUMANOS</a:t>
                      </a:r>
                      <a:endParaRPr lang="es-ES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2157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DG FARMACIA</a:t>
                      </a:r>
                      <a:endParaRPr lang="es-ES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9893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SUBSECRETARÍA</a:t>
                      </a:r>
                      <a:endParaRPr lang="es-ES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38490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NORMATIVA</a:t>
                      </a:r>
                      <a:endParaRPr lang="es-ES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57261"/>
                  </a:ext>
                </a:extLst>
              </a:tr>
              <a:tr h="478036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OTROS (Web, Campañas, carteles, </a:t>
                      </a:r>
                      <a:r>
                        <a:rPr lang="es-ES" sz="900" b="1" u="none" strike="noStrike" cap="none" spc="0" err="1">
                          <a:solidFill>
                            <a:schemeClr val="tx1"/>
                          </a:solidFill>
                          <a:effectLst/>
                        </a:rPr>
                        <a:t>folletos,app,etc</a:t>
                      </a:r>
                      <a:r>
                        <a:rPr lang="es-ES" sz="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es-ES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900" b="0" u="none" strike="noStrike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900" b="0" u="none" strike="noStrike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s-E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01876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s-E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es-E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es-E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es-E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7" marR="4814" marT="61782" marB="6178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1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751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83580" y="0"/>
            <a:ext cx="7160418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9032696C-9259-408F-BDE4-FF3D90D34D9E}"/>
              </a:ext>
            </a:extLst>
          </p:cNvPr>
          <p:cNvPicPr/>
          <p:nvPr/>
        </p:nvPicPr>
        <p:blipFill rotWithShape="1">
          <a:blip r:embed="rId3"/>
          <a:srcRect t="2913" r="5669"/>
          <a:stretch/>
        </p:blipFill>
        <p:spPr bwMode="auto">
          <a:xfrm>
            <a:off x="3837048" y="1078173"/>
            <a:ext cx="3832103" cy="46675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396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9D0085-0A5B-4333-9494-7F02A48C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" y="1105232"/>
            <a:ext cx="3073967" cy="4277802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¿Qué ha quedado pendiente?</a:t>
            </a:r>
            <a:endParaRPr lang="es-ES" sz="4800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7EB5B0-ECA1-4C1D-9B15-9EDD491C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5232"/>
            <a:ext cx="3882223" cy="4277802"/>
          </a:xfrm>
        </p:spPr>
        <p:txBody>
          <a:bodyPr anchor="ctr">
            <a:normAutofit/>
          </a:bodyPr>
          <a:lstStyle/>
          <a:p>
            <a:r>
              <a:rPr lang="es-ES" sz="2400" dirty="0"/>
              <a:t>Realizar más talleres formativos.</a:t>
            </a:r>
          </a:p>
          <a:p>
            <a:endParaRPr lang="es-ES" sz="2400" dirty="0"/>
          </a:p>
          <a:p>
            <a:r>
              <a:rPr lang="es-ES" sz="2400" dirty="0"/>
              <a:t>Ampliar la revisión de documentación.</a:t>
            </a:r>
          </a:p>
          <a:p>
            <a:endParaRPr lang="es-ES" sz="2400" dirty="0"/>
          </a:p>
          <a:p>
            <a:r>
              <a:rPr lang="es-ES" sz="2400" dirty="0"/>
              <a:t>Revisar las aplicaciones </a:t>
            </a:r>
            <a:r>
              <a:rPr lang="es-ES" sz="2400"/>
              <a:t>informáticas.</a:t>
            </a:r>
          </a:p>
          <a:p>
            <a:endParaRPr lang="es-ES" sz="2400" dirty="0"/>
          </a:p>
          <a:p>
            <a:r>
              <a:rPr lang="es-ES" sz="2400" dirty="0"/>
              <a:t>Revisar las bases de datos.</a:t>
            </a:r>
          </a:p>
        </p:txBody>
      </p:sp>
    </p:spTree>
    <p:extLst>
      <p:ext uri="{BB962C8B-B14F-4D97-AF65-F5344CB8AC3E}">
        <p14:creationId xmlns:p14="http://schemas.microsoft.com/office/powerpoint/2010/main" val="68004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84AEB-E386-4356-956C-422B245A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44584"/>
            <a:ext cx="2749304" cy="4538450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a destacar</a:t>
            </a:r>
            <a:br>
              <a:rPr lang="es-ES" sz="4800" dirty="0"/>
            </a:br>
            <a:endParaRPr lang="es-E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3C43F3-7393-4667-A6A3-B79BFBFF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414" y="1105232"/>
            <a:ext cx="5606810" cy="5492120"/>
          </a:xfrm>
        </p:spPr>
        <p:txBody>
          <a:bodyPr anchor="ctr">
            <a:noAutofit/>
          </a:bodyPr>
          <a:lstStyle/>
          <a:p>
            <a:pPr lvl="3"/>
            <a:r>
              <a:rPr lang="es-ES" sz="2800" dirty="0"/>
              <a:t>Revisar las Identificaciones del personal.</a:t>
            </a:r>
          </a:p>
          <a:p>
            <a:pPr lvl="3"/>
            <a:endParaRPr lang="es-ES" sz="2800" dirty="0"/>
          </a:p>
          <a:p>
            <a:pPr lvl="3"/>
            <a:r>
              <a:rPr lang="es-ES" sz="2800" dirty="0"/>
              <a:t>Revisar las denominaciones de los puestos de trabajo.</a:t>
            </a:r>
          </a:p>
          <a:p>
            <a:pPr lvl="3"/>
            <a:endParaRPr lang="es-ES" sz="2800" dirty="0"/>
          </a:p>
          <a:p>
            <a:pPr lvl="3"/>
            <a:r>
              <a:rPr lang="es-ES" sz="2800" dirty="0"/>
              <a:t>Revisar las funciones de los puestos de trabajo.</a:t>
            </a:r>
          </a:p>
          <a:p>
            <a:pPr lvl="3"/>
            <a:endParaRPr lang="es-ES" sz="2800" dirty="0"/>
          </a:p>
          <a:p>
            <a:pPr lvl="3"/>
            <a:r>
              <a:rPr lang="es-ES" sz="2800" dirty="0"/>
              <a:t>Crear Unidades de Igualdad en los departamentos de salud.</a:t>
            </a:r>
          </a:p>
          <a:p>
            <a:pPr lvl="3"/>
            <a:endParaRPr lang="es-ES" sz="2800" dirty="0"/>
          </a:p>
          <a:p>
            <a:pPr lvl="3"/>
            <a:r>
              <a:rPr lang="es-ES" sz="2800" dirty="0"/>
              <a:t>Crear  la categoría de Agente de Igualdad.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801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3048656" cy="5400600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Medidas ejecutadas</a:t>
            </a:r>
            <a:endParaRPr lang="es-ES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1286" y="476672"/>
            <a:ext cx="5222938" cy="5760640"/>
          </a:xfrm>
        </p:spPr>
        <p:txBody>
          <a:bodyPr anchor="ctr">
            <a:noAutofit/>
          </a:bodyPr>
          <a:lstStyle/>
          <a:p>
            <a:pPr lvl="2">
              <a:buFont typeface="Wingdings" pitchFamily="2" charset="2"/>
              <a:buChar char="Ø"/>
            </a:pPr>
            <a:endParaRPr lang="es-ES" sz="1800" b="1" i="1" dirty="0"/>
          </a:p>
          <a:p>
            <a:pPr marL="914400" lvl="2" indent="0">
              <a:buNone/>
            </a:pPr>
            <a:r>
              <a:rPr lang="es-ES" sz="1800" b="1" i="1" dirty="0"/>
              <a:t> </a:t>
            </a:r>
          </a:p>
          <a:p>
            <a:pPr lvl="2"/>
            <a:r>
              <a:rPr lang="es-ES" sz="1800" dirty="0"/>
              <a:t>Revisión de la correcta identificación del personal (médica, médico...). Una muestra de 800 personas.</a:t>
            </a:r>
          </a:p>
          <a:p>
            <a:pPr lvl="2"/>
            <a:endParaRPr lang="es-ES" sz="1800" dirty="0"/>
          </a:p>
          <a:p>
            <a:pPr lvl="2"/>
            <a:r>
              <a:rPr lang="es-ES" sz="1800" dirty="0"/>
              <a:t>Revisadas categorías y denominaciones de puestos en CIRO.</a:t>
            </a:r>
          </a:p>
          <a:p>
            <a:pPr lvl="2"/>
            <a:endParaRPr lang="es-ES" sz="1800" dirty="0"/>
          </a:p>
          <a:p>
            <a:pPr lvl="2"/>
            <a:r>
              <a:rPr lang="es-ES" sz="1800" dirty="0"/>
              <a:t>Revisión modelos de toma de posesión, certificados, etc.</a:t>
            </a:r>
          </a:p>
          <a:p>
            <a:pPr lvl="2"/>
            <a:endParaRPr lang="es-ES" sz="1800" dirty="0"/>
          </a:p>
          <a:p>
            <a:pPr lvl="2"/>
            <a:r>
              <a:rPr lang="es-ES" sz="1800" dirty="0"/>
              <a:t>Revisión Señalética nuevos centros sanitarios.</a:t>
            </a:r>
          </a:p>
          <a:p>
            <a:pPr lvl="2"/>
            <a:endParaRPr lang="es-ES" sz="1800" dirty="0"/>
          </a:p>
          <a:p>
            <a:pPr lvl="2"/>
            <a:r>
              <a:rPr lang="es-ES" sz="1800" dirty="0"/>
              <a:t>Se han nombrado </a:t>
            </a:r>
            <a:r>
              <a:rPr lang="es-ES" sz="1800" b="1" dirty="0"/>
              <a:t>Responsables de Igualdad </a:t>
            </a:r>
            <a:r>
              <a:rPr lang="es-ES" sz="1800" dirty="0"/>
              <a:t>en todos los Departamentos de Salud (24) y HACLES (5).</a:t>
            </a:r>
          </a:p>
          <a:p>
            <a:pPr lvl="2"/>
            <a:endParaRPr lang="es-ES" sz="1800" dirty="0"/>
          </a:p>
          <a:p>
            <a:pPr lvl="2"/>
            <a:r>
              <a:rPr lang="es-ES" sz="1800" dirty="0"/>
              <a:t>Creación de </a:t>
            </a:r>
            <a:r>
              <a:rPr lang="es-ES" sz="1800" b="1" dirty="0"/>
              <a:t>Comisiones de Igualdad departamentales</a:t>
            </a:r>
            <a:r>
              <a:rPr lang="es-ES" sz="1800" dirty="0"/>
              <a:t>, cuya función es la implementación del Plan.</a:t>
            </a:r>
          </a:p>
          <a:p>
            <a:pPr lvl="2"/>
            <a:endParaRPr lang="es-ES" sz="1800" dirty="0"/>
          </a:p>
          <a:p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8915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764FC4A-0A2D-41F1-9170-E10363542EB9}" type="slidenum"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s-E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8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06D830-0837-4E6E-984F-CACFAA77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" y="1105232"/>
            <a:ext cx="3000439" cy="4916056"/>
          </a:xfrm>
        </p:spPr>
        <p:txBody>
          <a:bodyPr anchor="ctr">
            <a:normAutofit/>
          </a:bodyPr>
          <a:lstStyle/>
          <a:p>
            <a:r>
              <a:rPr lang="es-ES" sz="4800" b="1" i="1" dirty="0"/>
              <a:t>¿Qué ha quedado pendiente?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60C62-30FA-4E3B-A515-C98F1BED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1399" y="0"/>
            <a:ext cx="5912601" cy="6858000"/>
            <a:chOff x="4308533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716254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30853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52182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B0165-7164-42E3-BF48-211A5B78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105232"/>
            <a:ext cx="4386279" cy="4772040"/>
          </a:xfrm>
        </p:spPr>
        <p:txBody>
          <a:bodyPr anchor="ctr">
            <a:normAutofit/>
          </a:bodyPr>
          <a:lstStyle/>
          <a:p>
            <a:r>
              <a:rPr lang="es-ES" sz="3200" dirty="0"/>
              <a:t>Revisión de las funciones de los puestos de trabajo para evitar sesgos de género.</a:t>
            </a:r>
          </a:p>
          <a:p>
            <a:endParaRPr lang="es-ES" sz="3200" dirty="0"/>
          </a:p>
          <a:p>
            <a:r>
              <a:rPr lang="es-ES" sz="3200" dirty="0"/>
              <a:t>Crear la categoría de Agente de Igualdad.</a:t>
            </a:r>
          </a:p>
        </p:txBody>
      </p:sp>
    </p:spTree>
    <p:extLst>
      <p:ext uri="{BB962C8B-B14F-4D97-AF65-F5344CB8AC3E}">
        <p14:creationId xmlns:p14="http://schemas.microsoft.com/office/powerpoint/2010/main" val="2287580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2578</Words>
  <Application>Microsoft Office PowerPoint</Application>
  <PresentationFormat>Presentación en pantalla (4:3)</PresentationFormat>
  <Paragraphs>456</Paragraphs>
  <Slides>62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62</vt:i4>
      </vt:variant>
    </vt:vector>
  </HeadingPairs>
  <TitlesOfParts>
    <vt:vector size="70" baseType="lpstr">
      <vt:lpstr>Meiryo</vt:lpstr>
      <vt:lpstr>Arial</vt:lpstr>
      <vt:lpstr>Brush Script MT</vt:lpstr>
      <vt:lpstr>Calibri</vt:lpstr>
      <vt:lpstr>Calibri Light</vt:lpstr>
      <vt:lpstr>Wingdings</vt:lpstr>
      <vt:lpstr>Tema de Office</vt:lpstr>
      <vt:lpstr>1_Tema de Office</vt:lpstr>
      <vt:lpstr>Presentación de PowerPoint</vt:lpstr>
      <vt:lpstr>Impacto presupuestario de las medidas ejecutadas</vt:lpstr>
      <vt:lpstr>3. Áreas de intervención del  I Plan de Igualdad</vt:lpstr>
      <vt:lpstr>3. Áreas de intervención</vt:lpstr>
      <vt:lpstr>Área I. Plantillas orgánicas/relaciones de puestos de trabajo.</vt:lpstr>
      <vt:lpstr> Objetivo 1 </vt:lpstr>
      <vt:lpstr>Medidas a destacar </vt:lpstr>
      <vt:lpstr>Medidas ejecutadas</vt:lpstr>
      <vt:lpstr>¿Qué ha quedado pendiente?</vt:lpstr>
      <vt:lpstr>Área II.  Representación equilibrada</vt:lpstr>
      <vt:lpstr>Objetivo 2  </vt:lpstr>
      <vt:lpstr>Medidas a destacar  </vt:lpstr>
      <vt:lpstr>Medidas ejecutadas</vt:lpstr>
      <vt:lpstr>¿Qué ha quedado pendiente?</vt:lpstr>
      <vt:lpstr>Área III.  Acceso al empleo y la promoción</vt:lpstr>
      <vt:lpstr>Objetivo 3</vt:lpstr>
      <vt:lpstr>Medidas a destacar-I</vt:lpstr>
      <vt:lpstr>Medidas a destacar-II</vt:lpstr>
      <vt:lpstr>Medidas ejecutadas </vt:lpstr>
      <vt:lpstr>Decreto 192/2017.Reglamento de selección y provisión.   Materias incorporadas </vt:lpstr>
      <vt:lpstr>¿Qué ha quedado pendiente?</vt:lpstr>
      <vt:lpstr> Área IV.  Sensibilización, Formación e investigación  </vt:lpstr>
      <vt:lpstr>Objetivo 4</vt:lpstr>
      <vt:lpstr>Medidas a destacar-I </vt:lpstr>
      <vt:lpstr>Medidas a destacar-II</vt:lpstr>
      <vt:lpstr>Medidas ejecutadas-I</vt:lpstr>
      <vt:lpstr>Medidas ejecutadas-II</vt:lpstr>
      <vt:lpstr>¿Qué ha quedado pendiente?</vt:lpstr>
      <vt:lpstr>Área V. Salud laboral</vt:lpstr>
      <vt:lpstr>Objetivo 5</vt:lpstr>
      <vt:lpstr>Medidas a destacar-I </vt:lpstr>
      <vt:lpstr>Medidas a destacar-II</vt:lpstr>
      <vt:lpstr>Medidas ejecutadas-I </vt:lpstr>
      <vt:lpstr>Medidas ejecutadas-II</vt:lpstr>
      <vt:lpstr>Presentación de PowerPoint</vt:lpstr>
      <vt:lpstr>¿Qué ha quedado pendiente?</vt:lpstr>
      <vt:lpstr>Área VI. Detección precoz, prevención y protección de las víctimas de violencia de género en el entorno laboral</vt:lpstr>
      <vt:lpstr>Objetivo 6</vt:lpstr>
      <vt:lpstr>Medidas a destacar</vt:lpstr>
      <vt:lpstr>Medidas ejecutadas</vt:lpstr>
      <vt:lpstr>Presentación de PowerPoint</vt:lpstr>
      <vt:lpstr>Presentación de PowerPoint</vt:lpstr>
      <vt:lpstr>Protocolo, publicado en el DOGV el 22 de noviembre de 2017 </vt:lpstr>
      <vt:lpstr>¿Qué ha quedado pendiente?</vt:lpstr>
      <vt:lpstr>Área VII.  Protección efectiva frente al acoso  sexual, por razón del sexo, de la orientación sexual o  identidad  de género</vt:lpstr>
      <vt:lpstr>Objetivo 7</vt:lpstr>
      <vt:lpstr>Medidas a destacar</vt:lpstr>
      <vt:lpstr>Medidas ejecutadas</vt:lpstr>
      <vt:lpstr>Presentación de PowerPoint</vt:lpstr>
      <vt:lpstr>¿Qué ha quedado pendiente?</vt:lpstr>
      <vt:lpstr>Área VIII. Conciliación de la vida personal, familiar y laboral</vt:lpstr>
      <vt:lpstr>Objetivo 8</vt:lpstr>
      <vt:lpstr>Medidas a destacar</vt:lpstr>
      <vt:lpstr>Medidas ejecutadas</vt:lpstr>
      <vt:lpstr>Presentación de PowerPoint</vt:lpstr>
      <vt:lpstr>¿Qué ha quedado pendiente?</vt:lpstr>
      <vt:lpstr>Área IX. Imagen corporativa, comunicación y uso no sexista del lenguaje.</vt:lpstr>
      <vt:lpstr>Objetivo 9</vt:lpstr>
      <vt:lpstr>Medidas a destacar </vt:lpstr>
      <vt:lpstr>Medidas ejecutadas   </vt:lpstr>
      <vt:lpstr>Presentación de PowerPoint</vt:lpstr>
      <vt:lpstr>¿Qué ha quedado pendiente?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PALMIRA MUÑOZ MUÑOZ</dc:creator>
  <cp:lastModifiedBy>PALMIRA MUÑOZ MUÑOZ</cp:lastModifiedBy>
  <cp:revision>6</cp:revision>
  <dcterms:created xsi:type="dcterms:W3CDTF">2021-06-10T12:50:26Z</dcterms:created>
  <dcterms:modified xsi:type="dcterms:W3CDTF">2021-06-29T07:16:42Z</dcterms:modified>
</cp:coreProperties>
</file>